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audio1.bin" ContentType="audio/unknown"/>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rts/chart1.xml" ContentType="application/vnd.openxmlformats-officedocument.drawingml.chart+xml"/>
  <Override PartName="/ppt/notesSlides/notesSlide99.xml" ContentType="application/vnd.openxmlformats-officedocument.presentationml.notesSlide+xml"/>
  <Override PartName="/ppt/charts/chart2.xml" ContentType="application/vnd.openxmlformats-officedocument.drawingml.chart+xml"/>
  <Override PartName="/ppt/notesSlides/notesSlide100.xml" ContentType="application/vnd.openxmlformats-officedocument.presentationml.notesSlide+xml"/>
  <Override PartName="/ppt/charts/chart3.xml" ContentType="application/vnd.openxmlformats-officedocument.drawingml.chart+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media/audio2.bin" ContentType="audio/unknown"/>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media/audio3.bin" ContentType="audi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9"/>
  </p:notesMasterIdLst>
  <p:handoutMasterIdLst>
    <p:handoutMasterId r:id="rId260"/>
  </p:handoutMasterIdLst>
  <p:sldIdLst>
    <p:sldId id="461" r:id="rId2"/>
    <p:sldId id="462" r:id="rId3"/>
    <p:sldId id="465" r:id="rId4"/>
    <p:sldId id="467" r:id="rId5"/>
    <p:sldId id="463" r:id="rId6"/>
    <p:sldId id="464" r:id="rId7"/>
    <p:sldId id="466" r:id="rId8"/>
    <p:sldId id="468" r:id="rId9"/>
    <p:sldId id="317" r:id="rId10"/>
    <p:sldId id="559" r:id="rId11"/>
    <p:sldId id="524" r:id="rId12"/>
    <p:sldId id="469" r:id="rId13"/>
    <p:sldId id="318" r:id="rId14"/>
    <p:sldId id="330" r:id="rId15"/>
    <p:sldId id="328" r:id="rId16"/>
    <p:sldId id="331" r:id="rId17"/>
    <p:sldId id="356" r:id="rId18"/>
    <p:sldId id="319" r:id="rId19"/>
    <p:sldId id="332" r:id="rId20"/>
    <p:sldId id="385" r:id="rId21"/>
    <p:sldId id="386" r:id="rId22"/>
    <p:sldId id="327" r:id="rId23"/>
    <p:sldId id="333" r:id="rId24"/>
    <p:sldId id="322" r:id="rId25"/>
    <p:sldId id="334" r:id="rId26"/>
    <p:sldId id="377" r:id="rId27"/>
    <p:sldId id="459" r:id="rId28"/>
    <p:sldId id="323" r:id="rId29"/>
    <p:sldId id="324" r:id="rId30"/>
    <p:sldId id="329" r:id="rId31"/>
    <p:sldId id="336" r:id="rId32"/>
    <p:sldId id="460" r:id="rId33"/>
    <p:sldId id="458" r:id="rId34"/>
    <p:sldId id="457" r:id="rId35"/>
    <p:sldId id="326" r:id="rId36"/>
    <p:sldId id="339" r:id="rId37"/>
    <p:sldId id="359" r:id="rId38"/>
    <p:sldId id="387" r:id="rId39"/>
    <p:sldId id="451" r:id="rId40"/>
    <p:sldId id="337" r:id="rId41"/>
    <p:sldId id="340" r:id="rId42"/>
    <p:sldId id="338" r:id="rId43"/>
    <p:sldId id="341" r:id="rId44"/>
    <p:sldId id="262" r:id="rId45"/>
    <p:sldId id="404" r:id="rId46"/>
    <p:sldId id="473" r:id="rId47"/>
    <p:sldId id="405" r:id="rId48"/>
    <p:sldId id="448" r:id="rId49"/>
    <p:sldId id="529" r:id="rId50"/>
    <p:sldId id="315" r:id="rId51"/>
    <p:sldId id="406" r:id="rId52"/>
    <p:sldId id="407" r:id="rId53"/>
    <p:sldId id="450" r:id="rId54"/>
    <p:sldId id="408" r:id="rId55"/>
    <p:sldId id="453" r:id="rId56"/>
    <p:sldId id="409" r:id="rId57"/>
    <p:sldId id="410" r:id="rId58"/>
    <p:sldId id="411" r:id="rId59"/>
    <p:sldId id="412" r:id="rId60"/>
    <p:sldId id="413" r:id="rId61"/>
    <p:sldId id="279" r:id="rId62"/>
    <p:sldId id="289" r:id="rId63"/>
    <p:sldId id="313" r:id="rId64"/>
    <p:sldId id="280" r:id="rId65"/>
    <p:sldId id="452" r:id="rId66"/>
    <p:sldId id="414" r:id="rId67"/>
    <p:sldId id="495" r:id="rId68"/>
    <p:sldId id="496" r:id="rId69"/>
    <p:sldId id="281" r:id="rId70"/>
    <p:sldId id="474" r:id="rId71"/>
    <p:sldId id="363" r:id="rId72"/>
    <p:sldId id="441" r:id="rId73"/>
    <p:sldId id="447" r:id="rId74"/>
    <p:sldId id="490" r:id="rId75"/>
    <p:sldId id="485" r:id="rId76"/>
    <p:sldId id="484" r:id="rId77"/>
    <p:sldId id="443" r:id="rId78"/>
    <p:sldId id="488" r:id="rId79"/>
    <p:sldId id="489" r:id="rId80"/>
    <p:sldId id="378" r:id="rId81"/>
    <p:sldId id="475" r:id="rId82"/>
    <p:sldId id="449" r:id="rId83"/>
    <p:sldId id="282" r:id="rId84"/>
    <p:sldId id="486" r:id="rId85"/>
    <p:sldId id="483" r:id="rId86"/>
    <p:sldId id="477" r:id="rId87"/>
    <p:sldId id="446" r:id="rId88"/>
    <p:sldId id="482" r:id="rId89"/>
    <p:sldId id="572" r:id="rId90"/>
    <p:sldId id="573" r:id="rId91"/>
    <p:sldId id="574" r:id="rId92"/>
    <p:sldId id="418" r:id="rId93"/>
    <p:sldId id="504" r:id="rId94"/>
    <p:sldId id="471" r:id="rId95"/>
    <p:sldId id="472" r:id="rId96"/>
    <p:sldId id="286" r:id="rId97"/>
    <p:sldId id="346" r:id="rId98"/>
    <p:sldId id="365" r:id="rId99"/>
    <p:sldId id="507" r:id="rId100"/>
    <p:sldId id="506" r:id="rId101"/>
    <p:sldId id="508" r:id="rId102"/>
    <p:sldId id="505" r:id="rId103"/>
    <p:sldId id="470" r:id="rId104"/>
    <p:sldId id="344" r:id="rId105"/>
    <p:sldId id="284" r:id="rId106"/>
    <p:sldId id="345" r:id="rId107"/>
    <p:sldId id="510" r:id="rId108"/>
    <p:sldId id="511" r:id="rId109"/>
    <p:sldId id="575" r:id="rId110"/>
    <p:sldId id="576" r:id="rId111"/>
    <p:sldId id="577" r:id="rId112"/>
    <p:sldId id="512" r:id="rId113"/>
    <p:sldId id="509" r:id="rId114"/>
    <p:sldId id="578" r:id="rId115"/>
    <p:sldId id="579" r:id="rId116"/>
    <p:sldId id="275" r:id="rId117"/>
    <p:sldId id="516" r:id="rId118"/>
    <p:sldId id="523" r:id="rId119"/>
    <p:sldId id="493" r:id="rId120"/>
    <p:sldId id="348" r:id="rId121"/>
    <p:sldId id="491" r:id="rId122"/>
    <p:sldId id="349" r:id="rId123"/>
    <p:sldId id="360" r:id="rId124"/>
    <p:sldId id="518" r:id="rId125"/>
    <p:sldId id="519" r:id="rId126"/>
    <p:sldId id="494" r:id="rId127"/>
    <p:sldId id="401" r:id="rId128"/>
    <p:sldId id="376" r:id="rId129"/>
    <p:sldId id="601" r:id="rId130"/>
    <p:sldId id="602" r:id="rId131"/>
    <p:sldId id="580" r:id="rId132"/>
    <p:sldId id="581" r:id="rId133"/>
    <p:sldId id="582" r:id="rId134"/>
    <p:sldId id="583" r:id="rId135"/>
    <p:sldId id="584" r:id="rId136"/>
    <p:sldId id="585" r:id="rId137"/>
    <p:sldId id="586" r:id="rId138"/>
    <p:sldId id="587" r:id="rId139"/>
    <p:sldId id="588" r:id="rId140"/>
    <p:sldId id="589" r:id="rId141"/>
    <p:sldId id="590" r:id="rId142"/>
    <p:sldId id="591" r:id="rId143"/>
    <p:sldId id="592" r:id="rId144"/>
    <p:sldId id="593" r:id="rId145"/>
    <p:sldId id="594" r:id="rId146"/>
    <p:sldId id="595" r:id="rId147"/>
    <p:sldId id="596" r:id="rId148"/>
    <p:sldId id="597" r:id="rId149"/>
    <p:sldId id="598" r:id="rId150"/>
    <p:sldId id="599" r:id="rId151"/>
    <p:sldId id="603" r:id="rId152"/>
    <p:sldId id="626" r:id="rId153"/>
    <p:sldId id="604" r:id="rId154"/>
    <p:sldId id="605" r:id="rId155"/>
    <p:sldId id="606" r:id="rId156"/>
    <p:sldId id="607" r:id="rId157"/>
    <p:sldId id="608" r:id="rId158"/>
    <p:sldId id="610" r:id="rId159"/>
    <p:sldId id="611" r:id="rId160"/>
    <p:sldId id="612" r:id="rId161"/>
    <p:sldId id="613" r:id="rId162"/>
    <p:sldId id="615" r:id="rId163"/>
    <p:sldId id="616" r:id="rId164"/>
    <p:sldId id="617" r:id="rId165"/>
    <p:sldId id="618" r:id="rId166"/>
    <p:sldId id="619" r:id="rId167"/>
    <p:sldId id="620" r:id="rId168"/>
    <p:sldId id="621" r:id="rId169"/>
    <p:sldId id="622" r:id="rId170"/>
    <p:sldId id="623" r:id="rId171"/>
    <p:sldId id="425" r:id="rId172"/>
    <p:sldId id="487" r:id="rId173"/>
    <p:sldId id="426" r:id="rId174"/>
    <p:sldId id="624" r:id="rId175"/>
    <p:sldId id="625" r:id="rId176"/>
    <p:sldId id="479" r:id="rId177"/>
    <p:sldId id="480" r:id="rId178"/>
    <p:sldId id="481" r:id="rId179"/>
    <p:sldId id="627" r:id="rId180"/>
    <p:sldId id="628" r:id="rId181"/>
    <p:sldId id="629" r:id="rId182"/>
    <p:sldId id="630" r:id="rId183"/>
    <p:sldId id="631" r:id="rId184"/>
    <p:sldId id="632" r:id="rId185"/>
    <p:sldId id="633" r:id="rId186"/>
    <p:sldId id="634" r:id="rId187"/>
    <p:sldId id="635" r:id="rId188"/>
    <p:sldId id="636" r:id="rId189"/>
    <p:sldId id="637" r:id="rId190"/>
    <p:sldId id="428" r:id="rId191"/>
    <p:sldId id="530" r:id="rId192"/>
    <p:sldId id="531" r:id="rId193"/>
    <p:sldId id="643" r:id="rId194"/>
    <p:sldId id="644" r:id="rId195"/>
    <p:sldId id="645" r:id="rId196"/>
    <p:sldId id="646" r:id="rId197"/>
    <p:sldId id="537" r:id="rId198"/>
    <p:sldId id="656" r:id="rId199"/>
    <p:sldId id="540" r:id="rId200"/>
    <p:sldId id="431" r:id="rId201"/>
    <p:sldId id="543" r:id="rId202"/>
    <p:sldId id="544" r:id="rId203"/>
    <p:sldId id="541" r:id="rId204"/>
    <p:sldId id="546" r:id="rId205"/>
    <p:sldId id="542" r:id="rId206"/>
    <p:sldId id="640" r:id="rId207"/>
    <p:sldId id="638" r:id="rId208"/>
    <p:sldId id="639" r:id="rId209"/>
    <p:sldId id="647" r:id="rId210"/>
    <p:sldId id="438" r:id="rId211"/>
    <p:sldId id="641" r:id="rId212"/>
    <p:sldId id="648" r:id="rId213"/>
    <p:sldId id="649" r:id="rId214"/>
    <p:sldId id="526" r:id="rId215"/>
    <p:sldId id="548" r:id="rId216"/>
    <p:sldId id="379" r:id="rId217"/>
    <p:sldId id="547" r:id="rId218"/>
    <p:sldId id="560" r:id="rId219"/>
    <p:sldId id="650" r:id="rId220"/>
    <p:sldId id="651" r:id="rId221"/>
    <p:sldId id="527" r:id="rId222"/>
    <p:sldId id="652" r:id="rId223"/>
    <p:sldId id="653" r:id="rId224"/>
    <p:sldId id="312" r:id="rId225"/>
    <p:sldId id="654" r:id="rId226"/>
    <p:sldId id="557" r:id="rId227"/>
    <p:sldId id="297" r:id="rId228"/>
    <p:sldId id="300" r:id="rId229"/>
    <p:sldId id="367" r:id="rId230"/>
    <p:sldId id="294" r:id="rId231"/>
    <p:sldId id="351" r:id="rId232"/>
    <p:sldId id="552" r:id="rId233"/>
    <p:sldId id="553" r:id="rId234"/>
    <p:sldId id="554" r:id="rId235"/>
    <p:sldId id="555" r:id="rId236"/>
    <p:sldId id="567" r:id="rId237"/>
    <p:sldId id="655" r:id="rId238"/>
    <p:sldId id="295" r:id="rId239"/>
    <p:sldId id="561" r:id="rId240"/>
    <p:sldId id="556" r:id="rId241"/>
    <p:sldId id="301" r:id="rId242"/>
    <p:sldId id="352" r:id="rId243"/>
    <p:sldId id="303" r:id="rId244"/>
    <p:sldId id="353" r:id="rId245"/>
    <p:sldId id="388" r:id="rId246"/>
    <p:sldId id="304" r:id="rId247"/>
    <p:sldId id="354" r:id="rId248"/>
    <p:sldId id="306" r:id="rId249"/>
    <p:sldId id="343" r:id="rId250"/>
    <p:sldId id="292" r:id="rId251"/>
    <p:sldId id="381" r:id="rId252"/>
    <p:sldId id="565" r:id="rId253"/>
    <p:sldId id="568" r:id="rId254"/>
    <p:sldId id="569" r:id="rId255"/>
    <p:sldId id="570" r:id="rId256"/>
    <p:sldId id="571" r:id="rId257"/>
    <p:sldId id="355" r:id="rId25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hiddenSlides="1"/>
  <p:clrMru>
    <a:srgbClr val="FF0000"/>
    <a:srgbClr val="FCFBF1"/>
    <a:srgbClr val="FFFFF2"/>
    <a:srgbClr val="FEFFE5"/>
    <a:srgbClr val="6E0101"/>
    <a:srgbClr val="5F0101"/>
    <a:srgbClr val="FFFFFF"/>
    <a:srgbClr val="000000"/>
    <a:srgbClr val="800000"/>
    <a:srgbClr val="00A2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160" autoAdjust="0"/>
  </p:normalViewPr>
  <p:slideViewPr>
    <p:cSldViewPr>
      <p:cViewPr>
        <p:scale>
          <a:sx n="70" d="100"/>
          <a:sy n="70" d="100"/>
        </p:scale>
        <p:origin x="-1992" y="-15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26040"/>
    </p:cViewPr>
  </p:sorter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printerSettings" Target="printerSettings/printerSettings1.bin"/><Relationship Id="rId262" Type="http://schemas.openxmlformats.org/officeDocument/2006/relationships/presProps" Target="presProps.xml"/><Relationship Id="rId263" Type="http://schemas.openxmlformats.org/officeDocument/2006/relationships/viewProps" Target="viewProps.xml"/><Relationship Id="rId264" Type="http://schemas.openxmlformats.org/officeDocument/2006/relationships/theme" Target="theme/theme1.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notesMaster" Target="notesMasters/notesMaster1.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_rels/viewProps.xml.rels><?xml version="1.0" encoding="UTF-8" standalone="yes"?>
<Relationships xmlns="http://schemas.openxmlformats.org/package/2006/relationships"><Relationship Id="rId1" Type="http://schemas.openxmlformats.org/officeDocument/2006/relationships/slide" Target="slides/slide152.xml"/><Relationship Id="rId2" Type="http://schemas.openxmlformats.org/officeDocument/2006/relationships/slide" Target="slides/slide18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05587668593449"/>
          <c:y val="0.0725075528700906"/>
          <c:w val="0.739189782660321"/>
          <c:h val="0.785498489425982"/>
        </c:manualLayout>
      </c:layout>
      <c:barChart>
        <c:barDir val="col"/>
        <c:grouping val="clustered"/>
        <c:varyColors val="0"/>
        <c:ser>
          <c:idx val="0"/>
          <c:order val="0"/>
          <c:tx>
            <c:strRef>
              <c:f>Sheet1!$A$2</c:f>
              <c:strCache>
                <c:ptCount val="1"/>
                <c:pt idx="0">
                  <c:v>East</c:v>
                </c:pt>
              </c:strCache>
            </c:strRef>
          </c:tx>
          <c:spPr>
            <a:solidFill>
              <a:srgbClr val="63AAFE"/>
            </a:solidFill>
            <a:ln w="14243">
              <a:solidFill>
                <a:srgbClr val="000000"/>
              </a:solidFill>
              <a:prstDash val="solid"/>
            </a:ln>
          </c:spPr>
          <c:invertIfNegative val="0"/>
          <c:cat>
            <c:strRef>
              <c:f>Sheet1!$B$1:$E$1</c:f>
              <c:strCache>
                <c:ptCount val="4"/>
                <c:pt idx="0">
                  <c:v>1st</c:v>
                </c:pt>
                <c:pt idx="1">
                  <c:v>2nd</c:v>
                </c:pt>
                <c:pt idx="2">
                  <c:v>3rd</c:v>
                </c:pt>
                <c:pt idx="3">
                  <c:v>4th</c:v>
                </c:pt>
              </c:strCache>
            </c:strRef>
          </c:cat>
          <c:val>
            <c:numRef>
              <c:f>Sheet1!$B$2:$E$2</c:f>
              <c:numCache>
                <c:formatCode>General</c:formatCode>
                <c:ptCount val="4"/>
                <c:pt idx="0">
                  <c:v>18.7</c:v>
                </c:pt>
                <c:pt idx="1">
                  <c:v>8.8</c:v>
                </c:pt>
                <c:pt idx="2">
                  <c:v>5.4</c:v>
                </c:pt>
                <c:pt idx="3">
                  <c:v>4.3</c:v>
                </c:pt>
              </c:numCache>
            </c:numRef>
          </c:val>
        </c:ser>
        <c:dLbls>
          <c:showLegendKey val="0"/>
          <c:showVal val="0"/>
          <c:showCatName val="0"/>
          <c:showSerName val="0"/>
          <c:showPercent val="0"/>
          <c:showBubbleSize val="0"/>
        </c:dLbls>
        <c:gapWidth val="150"/>
        <c:axId val="-2073726632"/>
        <c:axId val="-2073723256"/>
      </c:barChart>
      <c:catAx>
        <c:axId val="-2073726632"/>
        <c:scaling>
          <c:orientation val="minMax"/>
        </c:scaling>
        <c:delete val="0"/>
        <c:axPos val="b"/>
        <c:numFmt formatCode="General" sourceLinked="1"/>
        <c:majorTickMark val="out"/>
        <c:minorTickMark val="none"/>
        <c:tickLblPos val="nextTo"/>
        <c:spPr>
          <a:ln w="3561">
            <a:solidFill>
              <a:srgbClr val="000000"/>
            </a:solidFill>
            <a:prstDash val="solid"/>
          </a:ln>
        </c:spPr>
        <c:txPr>
          <a:bodyPr rot="0" vert="horz"/>
          <a:lstStyle/>
          <a:p>
            <a:pPr>
              <a:defRPr sz="2131" b="1" i="0" u="none" strike="noStrike" baseline="0">
                <a:solidFill>
                  <a:srgbClr val="000000"/>
                </a:solidFill>
                <a:latin typeface="Arial"/>
                <a:ea typeface="Arial"/>
                <a:cs typeface="Arial"/>
              </a:defRPr>
            </a:pPr>
            <a:endParaRPr lang="en-US"/>
          </a:p>
        </c:txPr>
        <c:crossAx val="-2073723256"/>
        <c:crosses val="autoZero"/>
        <c:auto val="1"/>
        <c:lblAlgn val="ctr"/>
        <c:lblOffset val="100"/>
        <c:tickLblSkip val="1"/>
        <c:tickMarkSkip val="1"/>
        <c:noMultiLvlLbl val="0"/>
      </c:catAx>
      <c:valAx>
        <c:axId val="-2073723256"/>
        <c:scaling>
          <c:orientation val="minMax"/>
        </c:scaling>
        <c:delete val="0"/>
        <c:axPos val="l"/>
        <c:majorGridlines>
          <c:spPr>
            <a:ln w="3561">
              <a:solidFill>
                <a:srgbClr val="000000"/>
              </a:solidFill>
              <a:prstDash val="solid"/>
            </a:ln>
          </c:spPr>
        </c:majorGridlines>
        <c:numFmt formatCode="General" sourceLinked="1"/>
        <c:majorTickMark val="out"/>
        <c:minorTickMark val="none"/>
        <c:tickLblPos val="nextTo"/>
        <c:spPr>
          <a:ln w="3561">
            <a:solidFill>
              <a:srgbClr val="000000"/>
            </a:solidFill>
            <a:prstDash val="solid"/>
          </a:ln>
        </c:spPr>
        <c:txPr>
          <a:bodyPr rot="0" vert="horz"/>
          <a:lstStyle/>
          <a:p>
            <a:pPr>
              <a:defRPr sz="2131" b="1" i="0" u="none" strike="noStrike" baseline="0">
                <a:solidFill>
                  <a:srgbClr val="000000"/>
                </a:solidFill>
                <a:latin typeface="Arial"/>
                <a:ea typeface="Arial"/>
                <a:cs typeface="Arial"/>
              </a:defRPr>
            </a:pPr>
            <a:endParaRPr lang="en-US"/>
          </a:p>
        </c:txPr>
        <c:crossAx val="-2073726632"/>
        <c:crosses val="autoZero"/>
        <c:crossBetween val="between"/>
      </c:valAx>
      <c:spPr>
        <a:noFill/>
        <a:ln w="14243">
          <a:solidFill>
            <a:srgbClr val="000000"/>
          </a:solidFill>
          <a:prstDash val="solid"/>
        </a:ln>
      </c:spPr>
    </c:plotArea>
    <c:legend>
      <c:legendPos val="r"/>
      <c:layout>
        <c:manualLayout>
          <c:xMode val="edge"/>
          <c:yMode val="edge"/>
          <c:x val="0.653189828203735"/>
          <c:y val="0.28461435218325"/>
          <c:w val="0.1511226451615"/>
          <c:h val="0.0855361936292054"/>
        </c:manualLayout>
      </c:layout>
      <c:overlay val="0"/>
      <c:spPr>
        <a:noFill/>
        <a:ln w="3561">
          <a:solidFill>
            <a:srgbClr val="000000"/>
          </a:solidFill>
          <a:prstDash val="solid"/>
        </a:ln>
      </c:spPr>
      <c:txPr>
        <a:bodyPr/>
        <a:lstStyle/>
        <a:p>
          <a:pPr>
            <a:defRPr sz="1957"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2131" b="1"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05587668593449"/>
          <c:y val="0.0725075528700906"/>
          <c:w val="0.739189782660321"/>
          <c:h val="0.785498489425982"/>
        </c:manualLayout>
      </c:layout>
      <c:barChart>
        <c:barDir val="col"/>
        <c:grouping val="clustered"/>
        <c:varyColors val="0"/>
        <c:ser>
          <c:idx val="1"/>
          <c:order val="0"/>
          <c:tx>
            <c:strRef>
              <c:f>Sheet1!$A$3</c:f>
              <c:strCache>
                <c:ptCount val="1"/>
                <c:pt idx="0">
                  <c:v>West</c:v>
                </c:pt>
              </c:strCache>
            </c:strRef>
          </c:tx>
          <c:spPr>
            <a:solidFill>
              <a:srgbClr val="DD2D32"/>
            </a:solidFill>
            <a:ln w="14243">
              <a:solidFill>
                <a:srgbClr val="000000"/>
              </a:solidFill>
              <a:prstDash val="solid"/>
            </a:ln>
          </c:spPr>
          <c:invertIfNegative val="0"/>
          <c:cat>
            <c:strRef>
              <c:f>Sheet1!$B$1:$E$1</c:f>
              <c:strCache>
                <c:ptCount val="4"/>
                <c:pt idx="0">
                  <c:v>1st</c:v>
                </c:pt>
                <c:pt idx="1">
                  <c:v>2nd</c:v>
                </c:pt>
                <c:pt idx="2">
                  <c:v>3rd</c:v>
                </c:pt>
                <c:pt idx="3">
                  <c:v>4th</c:v>
                </c:pt>
              </c:strCache>
            </c:strRef>
          </c:cat>
          <c:val>
            <c:numRef>
              <c:f>Sheet1!$B$3:$E$3</c:f>
              <c:numCache>
                <c:formatCode>General</c:formatCode>
                <c:ptCount val="4"/>
                <c:pt idx="0">
                  <c:v>12.3</c:v>
                </c:pt>
                <c:pt idx="1">
                  <c:v>7.1</c:v>
                </c:pt>
                <c:pt idx="2">
                  <c:v>4.2</c:v>
                </c:pt>
                <c:pt idx="3">
                  <c:v>3.5</c:v>
                </c:pt>
              </c:numCache>
            </c:numRef>
          </c:val>
        </c:ser>
        <c:dLbls>
          <c:showLegendKey val="0"/>
          <c:showVal val="0"/>
          <c:showCatName val="0"/>
          <c:showSerName val="0"/>
          <c:showPercent val="0"/>
          <c:showBubbleSize val="0"/>
        </c:dLbls>
        <c:gapWidth val="150"/>
        <c:axId val="-2073765064"/>
        <c:axId val="-2073783080"/>
      </c:barChart>
      <c:catAx>
        <c:axId val="-2073765064"/>
        <c:scaling>
          <c:orientation val="minMax"/>
        </c:scaling>
        <c:delete val="0"/>
        <c:axPos val="b"/>
        <c:numFmt formatCode="General" sourceLinked="1"/>
        <c:majorTickMark val="out"/>
        <c:minorTickMark val="none"/>
        <c:tickLblPos val="nextTo"/>
        <c:spPr>
          <a:ln w="3561">
            <a:solidFill>
              <a:srgbClr val="000000"/>
            </a:solidFill>
            <a:prstDash val="solid"/>
          </a:ln>
        </c:spPr>
        <c:txPr>
          <a:bodyPr rot="0" vert="horz"/>
          <a:lstStyle/>
          <a:p>
            <a:pPr>
              <a:defRPr sz="2131" b="1" i="0" u="none" strike="noStrike" baseline="0">
                <a:solidFill>
                  <a:srgbClr val="000000"/>
                </a:solidFill>
                <a:latin typeface="Arial"/>
                <a:ea typeface="Arial"/>
                <a:cs typeface="Arial"/>
              </a:defRPr>
            </a:pPr>
            <a:endParaRPr lang="en-US"/>
          </a:p>
        </c:txPr>
        <c:crossAx val="-2073783080"/>
        <c:crosses val="autoZero"/>
        <c:auto val="1"/>
        <c:lblAlgn val="ctr"/>
        <c:lblOffset val="100"/>
        <c:tickLblSkip val="1"/>
        <c:tickMarkSkip val="1"/>
        <c:noMultiLvlLbl val="0"/>
      </c:catAx>
      <c:valAx>
        <c:axId val="-2073783080"/>
        <c:scaling>
          <c:orientation val="minMax"/>
        </c:scaling>
        <c:delete val="0"/>
        <c:axPos val="l"/>
        <c:majorGridlines>
          <c:spPr>
            <a:ln w="3561">
              <a:solidFill>
                <a:srgbClr val="000000"/>
              </a:solidFill>
              <a:prstDash val="solid"/>
            </a:ln>
          </c:spPr>
        </c:majorGridlines>
        <c:numFmt formatCode="General" sourceLinked="1"/>
        <c:majorTickMark val="out"/>
        <c:minorTickMark val="none"/>
        <c:tickLblPos val="nextTo"/>
        <c:spPr>
          <a:ln w="3561">
            <a:solidFill>
              <a:srgbClr val="000000"/>
            </a:solidFill>
            <a:prstDash val="solid"/>
          </a:ln>
        </c:spPr>
        <c:txPr>
          <a:bodyPr rot="0" vert="horz"/>
          <a:lstStyle/>
          <a:p>
            <a:pPr>
              <a:defRPr sz="2131" b="1" i="0" u="none" strike="noStrike" baseline="0">
                <a:solidFill>
                  <a:srgbClr val="000000"/>
                </a:solidFill>
                <a:latin typeface="Arial"/>
                <a:ea typeface="Arial"/>
                <a:cs typeface="Arial"/>
              </a:defRPr>
            </a:pPr>
            <a:endParaRPr lang="en-US"/>
          </a:p>
        </c:txPr>
        <c:crossAx val="-2073765064"/>
        <c:crosses val="autoZero"/>
        <c:crossBetween val="between"/>
      </c:valAx>
      <c:spPr>
        <a:noFill/>
        <a:ln w="14243">
          <a:solidFill>
            <a:srgbClr val="000000"/>
          </a:solidFill>
          <a:prstDash val="solid"/>
        </a:ln>
      </c:spPr>
    </c:plotArea>
    <c:legend>
      <c:legendPos val="r"/>
      <c:layout>
        <c:manualLayout>
          <c:xMode val="edge"/>
          <c:yMode val="edge"/>
          <c:x val="0.653189828203735"/>
          <c:y val="0.31586435218325"/>
          <c:w val="0.1511226451615"/>
          <c:h val="0.07133164817466"/>
        </c:manualLayout>
      </c:layout>
      <c:overlay val="0"/>
      <c:spPr>
        <a:noFill/>
        <a:ln w="3561">
          <a:solidFill>
            <a:srgbClr val="000000"/>
          </a:solidFill>
          <a:prstDash val="solid"/>
        </a:ln>
      </c:spPr>
      <c:txPr>
        <a:bodyPr/>
        <a:lstStyle/>
        <a:p>
          <a:pPr>
            <a:defRPr sz="1957"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2131" b="1" i="0" u="none" strike="noStrike" baseline="0">
          <a:solidFill>
            <a:srgbClr val="000000"/>
          </a:solidFill>
          <a:latin typeface="Arial"/>
          <a:ea typeface="Arial"/>
          <a:cs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05587668593449"/>
          <c:y val="0.0725075528700906"/>
          <c:w val="0.739189782660321"/>
          <c:h val="0.785498489425982"/>
        </c:manualLayout>
      </c:layout>
      <c:barChart>
        <c:barDir val="col"/>
        <c:grouping val="clustered"/>
        <c:varyColors val="0"/>
        <c:ser>
          <c:idx val="0"/>
          <c:order val="0"/>
          <c:tx>
            <c:strRef>
              <c:f>Sheet1!$A$2</c:f>
              <c:strCache>
                <c:ptCount val="1"/>
                <c:pt idx="0">
                  <c:v>East</c:v>
                </c:pt>
              </c:strCache>
            </c:strRef>
          </c:tx>
          <c:spPr>
            <a:solidFill>
              <a:srgbClr val="63AAFE"/>
            </a:solidFill>
            <a:ln w="14243">
              <a:solidFill>
                <a:srgbClr val="000000"/>
              </a:solidFill>
              <a:prstDash val="solid"/>
            </a:ln>
          </c:spPr>
          <c:invertIfNegative val="0"/>
          <c:cat>
            <c:strRef>
              <c:f>Sheet1!$B$1:$E$1</c:f>
              <c:strCache>
                <c:ptCount val="4"/>
                <c:pt idx="0">
                  <c:v>1st</c:v>
                </c:pt>
                <c:pt idx="1">
                  <c:v>2nd</c:v>
                </c:pt>
                <c:pt idx="2">
                  <c:v>3rd</c:v>
                </c:pt>
                <c:pt idx="3">
                  <c:v>4th</c:v>
                </c:pt>
              </c:strCache>
            </c:strRef>
          </c:cat>
          <c:val>
            <c:numRef>
              <c:f>Sheet1!$B$2:$E$2</c:f>
              <c:numCache>
                <c:formatCode>General</c:formatCode>
                <c:ptCount val="4"/>
                <c:pt idx="0">
                  <c:v>18.7</c:v>
                </c:pt>
                <c:pt idx="1">
                  <c:v>8.8</c:v>
                </c:pt>
                <c:pt idx="2">
                  <c:v>5.4</c:v>
                </c:pt>
                <c:pt idx="3">
                  <c:v>4.3</c:v>
                </c:pt>
              </c:numCache>
            </c:numRef>
          </c:val>
        </c:ser>
        <c:ser>
          <c:idx val="1"/>
          <c:order val="1"/>
          <c:tx>
            <c:strRef>
              <c:f>Sheet1!$A$3</c:f>
              <c:strCache>
                <c:ptCount val="1"/>
                <c:pt idx="0">
                  <c:v>West</c:v>
                </c:pt>
              </c:strCache>
            </c:strRef>
          </c:tx>
          <c:spPr>
            <a:solidFill>
              <a:srgbClr val="DD2D32"/>
            </a:solidFill>
            <a:ln w="14243">
              <a:solidFill>
                <a:srgbClr val="000000"/>
              </a:solidFill>
              <a:prstDash val="solid"/>
            </a:ln>
          </c:spPr>
          <c:invertIfNegative val="0"/>
          <c:cat>
            <c:strRef>
              <c:f>Sheet1!$B$1:$E$1</c:f>
              <c:strCache>
                <c:ptCount val="4"/>
                <c:pt idx="0">
                  <c:v>1st</c:v>
                </c:pt>
                <c:pt idx="1">
                  <c:v>2nd</c:v>
                </c:pt>
                <c:pt idx="2">
                  <c:v>3rd</c:v>
                </c:pt>
                <c:pt idx="3">
                  <c:v>4th</c:v>
                </c:pt>
              </c:strCache>
            </c:strRef>
          </c:cat>
          <c:val>
            <c:numRef>
              <c:f>Sheet1!$B$3:$E$3</c:f>
              <c:numCache>
                <c:formatCode>General</c:formatCode>
                <c:ptCount val="4"/>
                <c:pt idx="0">
                  <c:v>12.3</c:v>
                </c:pt>
                <c:pt idx="1">
                  <c:v>7.1</c:v>
                </c:pt>
                <c:pt idx="2">
                  <c:v>4.2</c:v>
                </c:pt>
                <c:pt idx="3">
                  <c:v>3.5</c:v>
                </c:pt>
              </c:numCache>
            </c:numRef>
          </c:val>
        </c:ser>
        <c:dLbls>
          <c:showLegendKey val="0"/>
          <c:showVal val="0"/>
          <c:showCatName val="0"/>
          <c:showSerName val="0"/>
          <c:showPercent val="0"/>
          <c:showBubbleSize val="0"/>
        </c:dLbls>
        <c:gapWidth val="150"/>
        <c:axId val="-2073940376"/>
        <c:axId val="-2073935272"/>
      </c:barChart>
      <c:catAx>
        <c:axId val="-2073940376"/>
        <c:scaling>
          <c:orientation val="minMax"/>
        </c:scaling>
        <c:delete val="0"/>
        <c:axPos val="b"/>
        <c:numFmt formatCode="General" sourceLinked="1"/>
        <c:majorTickMark val="out"/>
        <c:minorTickMark val="none"/>
        <c:tickLblPos val="nextTo"/>
        <c:spPr>
          <a:ln w="3561">
            <a:solidFill>
              <a:srgbClr val="000000"/>
            </a:solidFill>
            <a:prstDash val="solid"/>
          </a:ln>
        </c:spPr>
        <c:txPr>
          <a:bodyPr rot="0" vert="horz"/>
          <a:lstStyle/>
          <a:p>
            <a:pPr>
              <a:defRPr sz="2131" b="1" i="0" u="none" strike="noStrike" baseline="0">
                <a:solidFill>
                  <a:srgbClr val="000000"/>
                </a:solidFill>
                <a:latin typeface="Arial"/>
                <a:ea typeface="Arial"/>
                <a:cs typeface="Arial"/>
              </a:defRPr>
            </a:pPr>
            <a:endParaRPr lang="en-US"/>
          </a:p>
        </c:txPr>
        <c:crossAx val="-2073935272"/>
        <c:crosses val="autoZero"/>
        <c:auto val="1"/>
        <c:lblAlgn val="ctr"/>
        <c:lblOffset val="100"/>
        <c:tickLblSkip val="1"/>
        <c:tickMarkSkip val="1"/>
        <c:noMultiLvlLbl val="0"/>
      </c:catAx>
      <c:valAx>
        <c:axId val="-2073935272"/>
        <c:scaling>
          <c:orientation val="minMax"/>
        </c:scaling>
        <c:delete val="0"/>
        <c:axPos val="l"/>
        <c:majorGridlines>
          <c:spPr>
            <a:ln w="3561">
              <a:solidFill>
                <a:srgbClr val="000000"/>
              </a:solidFill>
              <a:prstDash val="solid"/>
            </a:ln>
          </c:spPr>
        </c:majorGridlines>
        <c:numFmt formatCode="General" sourceLinked="1"/>
        <c:majorTickMark val="out"/>
        <c:minorTickMark val="none"/>
        <c:tickLblPos val="nextTo"/>
        <c:spPr>
          <a:ln w="3561">
            <a:solidFill>
              <a:srgbClr val="000000"/>
            </a:solidFill>
            <a:prstDash val="solid"/>
          </a:ln>
        </c:spPr>
        <c:txPr>
          <a:bodyPr rot="0" vert="horz"/>
          <a:lstStyle/>
          <a:p>
            <a:pPr>
              <a:defRPr sz="2131" b="1" i="0" u="none" strike="noStrike" baseline="0">
                <a:solidFill>
                  <a:srgbClr val="000000"/>
                </a:solidFill>
                <a:latin typeface="Arial"/>
                <a:ea typeface="Arial"/>
                <a:cs typeface="Arial"/>
              </a:defRPr>
            </a:pPr>
            <a:endParaRPr lang="en-US"/>
          </a:p>
        </c:txPr>
        <c:crossAx val="-2073940376"/>
        <c:crosses val="autoZero"/>
        <c:crossBetween val="between"/>
      </c:valAx>
      <c:spPr>
        <a:noFill/>
        <a:ln w="14243">
          <a:solidFill>
            <a:srgbClr val="000000"/>
          </a:solidFill>
          <a:prstDash val="solid"/>
        </a:ln>
      </c:spPr>
    </c:plotArea>
    <c:legend>
      <c:legendPos val="r"/>
      <c:layout>
        <c:manualLayout>
          <c:xMode val="edge"/>
          <c:yMode val="edge"/>
          <c:x val="0.653189828203735"/>
          <c:y val="0.148250715819613"/>
          <c:w val="0.1511226451615"/>
          <c:h val="0.153718011811024"/>
        </c:manualLayout>
      </c:layout>
      <c:overlay val="0"/>
      <c:spPr>
        <a:noFill/>
        <a:ln w="3561">
          <a:solidFill>
            <a:srgbClr val="000000"/>
          </a:solidFill>
          <a:prstDash val="solid"/>
        </a:ln>
      </c:spPr>
      <c:txPr>
        <a:bodyPr/>
        <a:lstStyle/>
        <a:p>
          <a:pPr>
            <a:defRPr sz="1957" b="1" i="0" u="none" strike="noStrike" baseline="0">
              <a:solidFill>
                <a:srgbClr val="000000"/>
              </a:solidFill>
              <a:latin typeface="Arial"/>
              <a:ea typeface="Arial"/>
              <a:cs typeface="Arial"/>
            </a:defRPr>
          </a:pPr>
          <a:endParaRPr lang="en-US"/>
        </a:p>
      </c:txPr>
    </c:legend>
    <c:plotVisOnly val="1"/>
    <c:dispBlanksAs val="gap"/>
    <c:showDLblsOverMax val="0"/>
  </c:chart>
  <c:spPr>
    <a:noFill/>
    <a:ln>
      <a:noFill/>
    </a:ln>
  </c:spPr>
  <c:txPr>
    <a:bodyPr/>
    <a:lstStyle/>
    <a:p>
      <a:pPr>
        <a:defRPr sz="2131" b="1" i="0" u="none" strike="noStrike" baseline="0">
          <a:solidFill>
            <a:srgbClr val="000000"/>
          </a:solidFill>
          <a:latin typeface="Arial"/>
          <a:ea typeface="Arial"/>
          <a:cs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D813789-7433-BB43-9AA9-B2A84C687B60}" type="datetimeFigureOut">
              <a:rPr lang="en-US" smtClean="0"/>
              <a:t>4/6/14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FAEC31-8950-A24A-842B-5C439A682272}" type="slidenum">
              <a:rPr lang="en-US" smtClean="0"/>
              <a:t>‹#›</a:t>
            </a:fld>
            <a:endParaRPr lang="en-US"/>
          </a:p>
        </p:txBody>
      </p:sp>
    </p:spTree>
    <p:extLst>
      <p:ext uri="{BB962C8B-B14F-4D97-AF65-F5344CB8AC3E}">
        <p14:creationId xmlns:p14="http://schemas.microsoft.com/office/powerpoint/2010/main" val="37107202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n-ea"/>
              </a:defRPr>
            </a:lvl1pPr>
          </a:lstStyle>
          <a:p>
            <a:pPr>
              <a:defRPr/>
            </a:pPr>
            <a:endParaRPr lang="en-US"/>
          </a:p>
        </p:txBody>
      </p:sp>
      <p:sp>
        <p:nvSpPr>
          <p:cNvPr id="419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mn-ea"/>
              </a:defRPr>
            </a:lvl1pPr>
          </a:lstStyle>
          <a:p>
            <a:pPr>
              <a:defRPr/>
            </a:pPr>
            <a:endParaRPr lang="en-US"/>
          </a:p>
        </p:txBody>
      </p:sp>
      <p:sp>
        <p:nvSpPr>
          <p:cNvPr id="1505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9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mn-ea"/>
              </a:defRPr>
            </a:lvl1pPr>
          </a:lstStyle>
          <a:p>
            <a:pPr>
              <a:defRPr/>
            </a:pPr>
            <a:endParaRPr lang="en-US"/>
          </a:p>
        </p:txBody>
      </p:sp>
      <p:sp>
        <p:nvSpPr>
          <p:cNvPr id="419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DF28E5B-3BDB-2F45-8659-41370090B195}" type="slidenum">
              <a:rPr lang="en-US"/>
              <a:pPr/>
              <a:t>‹#›</a:t>
            </a:fld>
            <a:endParaRPr lang="en-US"/>
          </a:p>
        </p:txBody>
      </p:sp>
    </p:spTree>
    <p:extLst>
      <p:ext uri="{BB962C8B-B14F-4D97-AF65-F5344CB8AC3E}">
        <p14:creationId xmlns:p14="http://schemas.microsoft.com/office/powerpoint/2010/main" val="756311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1</a:t>
            </a:fld>
            <a:endParaRPr lang="en-US"/>
          </a:p>
        </p:txBody>
      </p:sp>
    </p:spTree>
    <p:extLst>
      <p:ext uri="{BB962C8B-B14F-4D97-AF65-F5344CB8AC3E}">
        <p14:creationId xmlns:p14="http://schemas.microsoft.com/office/powerpoint/2010/main" val="2077537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96239F-24BD-5142-8AD0-710A6A4C5554}" type="slidenum">
              <a:rPr lang="en-US"/>
              <a:pPr eaLnBrk="1" hangingPunct="1"/>
              <a:t>10</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138E58-30DE-ED46-AF11-9D80FC2A1CA9}" type="slidenum">
              <a:rPr lang="en-US"/>
              <a:pPr eaLnBrk="1" hangingPunct="1"/>
              <a:t>111</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lvl="1" indent="0" eaLnBrk="1" hangingPunct="1">
              <a:lnSpc>
                <a:spcPts val="2400"/>
              </a:lnSpc>
              <a:spcBef>
                <a:spcPts val="0"/>
              </a:spcBef>
              <a:buFont typeface="Arial"/>
              <a:buNone/>
            </a:pPr>
            <a:r>
              <a:rPr lang="en-US" sz="1200" kern="1200" dirty="0" smtClean="0">
                <a:solidFill>
                  <a:srgbClr val="5F0101"/>
                </a:solidFill>
                <a:latin typeface="Arial" pitchFamily="34" charset="0"/>
                <a:ea typeface="ＭＳ Ｐゴシック" charset="0"/>
                <a:cs typeface="+mn-cs"/>
              </a:rPr>
              <a:t>In a binary distribution – two cities (or more) may be larger than predicted; this could happen for a plethora of reasons, for example a country may be very large;</a:t>
            </a:r>
            <a:r>
              <a:rPr lang="en-US" sz="1200" kern="1200" baseline="0" dirty="0" smtClean="0">
                <a:solidFill>
                  <a:srgbClr val="5F0101"/>
                </a:solidFill>
                <a:latin typeface="Arial" pitchFamily="34" charset="0"/>
                <a:ea typeface="ＭＳ Ｐゴシック" charset="0"/>
                <a:cs typeface="+mn-cs"/>
              </a:rPr>
              <a:t> </a:t>
            </a:r>
            <a:r>
              <a:rPr lang="en-US" sz="1200" kern="1200" dirty="0" smtClean="0">
                <a:solidFill>
                  <a:srgbClr val="5F0101"/>
                </a:solidFill>
                <a:latin typeface="Arial" pitchFamily="34" charset="0"/>
                <a:ea typeface="ＭＳ Ｐゴシック" charset="0"/>
                <a:cs typeface="+mn-cs"/>
              </a:rPr>
              <a:t>In this case the rank-size rule may apply regionally … The rank-size rule may help us predict the relative sizes of urban areas in a many developed countries … but it does not explain where cities will be located, or distributed across the hierarchy …</a:t>
            </a:r>
          </a:p>
          <a:p>
            <a:pPr eaLnBrk="1" hangingPunct="1"/>
            <a:endParaRPr lang="en-US" dirty="0">
              <a:latin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B5AE04-8856-F044-9587-39CDAB12BFF4}" type="slidenum">
              <a:rPr lang="en-US"/>
              <a:pPr eaLnBrk="1" hangingPunct="1"/>
              <a:t>112</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B5AE04-8856-F044-9587-39CDAB12BFF4}" type="slidenum">
              <a:rPr lang="en-US"/>
              <a:pPr eaLnBrk="1" hangingPunct="1"/>
              <a:t>113</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138E58-30DE-ED46-AF11-9D80FC2A1CA9}" type="slidenum">
              <a:rPr lang="en-US"/>
              <a:pPr eaLnBrk="1" hangingPunct="1"/>
              <a:t>114</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Berlin, Germany</a:t>
            </a:r>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115</a:t>
            </a:fld>
            <a:endParaRPr lang="en-US"/>
          </a:p>
        </p:txBody>
      </p:sp>
    </p:spTree>
    <p:extLst>
      <p:ext uri="{BB962C8B-B14F-4D97-AF65-F5344CB8AC3E}">
        <p14:creationId xmlns:p14="http://schemas.microsoft.com/office/powerpoint/2010/main" val="36445977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9E7818-CA92-4C43-BFEB-36CDE6D5C725}" type="slidenum">
              <a:rPr lang="en-US"/>
              <a:pPr eaLnBrk="1" hangingPunct="1"/>
              <a:t>116</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nSpc>
                <a:spcPts val="2600"/>
              </a:lnSpc>
              <a:spcBef>
                <a:spcPts val="0"/>
              </a:spcBef>
            </a:pPr>
            <a:r>
              <a:rPr lang="en-US" sz="2600" b="1" dirty="0" smtClean="0">
                <a:solidFill>
                  <a:srgbClr val="800000"/>
                </a:solidFill>
              </a:rPr>
              <a:t>Central Place Theory – </a:t>
            </a:r>
            <a:r>
              <a:rPr lang="en-US" sz="2600" dirty="0" smtClean="0">
                <a:solidFill>
                  <a:srgbClr val="800000"/>
                </a:solidFill>
              </a:rPr>
              <a:t>which seeks to explain the number, size and location of human settlements in an urban system;</a:t>
            </a:r>
            <a:r>
              <a:rPr lang="en-US" sz="2600" baseline="0" dirty="0" smtClean="0">
                <a:solidFill>
                  <a:srgbClr val="800000"/>
                </a:solidFill>
              </a:rPr>
              <a:t> </a:t>
            </a:r>
            <a:r>
              <a:rPr lang="en-US" sz="2600" dirty="0" smtClean="0">
                <a:solidFill>
                  <a:srgbClr val="800000"/>
                </a:solidFill>
              </a:rPr>
              <a:t>Walter </a:t>
            </a:r>
            <a:r>
              <a:rPr lang="en-US" sz="2600" dirty="0" err="1" smtClean="0">
                <a:solidFill>
                  <a:srgbClr val="800000"/>
                </a:solidFill>
              </a:rPr>
              <a:t>Christaller</a:t>
            </a:r>
            <a:r>
              <a:rPr lang="en-US" sz="2600" dirty="0" smtClean="0">
                <a:solidFill>
                  <a:srgbClr val="800000"/>
                </a:solidFill>
              </a:rPr>
              <a:t> (1933); wanted to show how &amp; where urban areas would be functionally &amp; spatially distributed</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9E7818-CA92-4C43-BFEB-36CDE6D5C725}" type="slidenum">
              <a:rPr lang="en-US"/>
              <a:pPr eaLnBrk="1" hangingPunct="1"/>
              <a:t>117</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106362" lvl="1" indent="0">
              <a:lnSpc>
                <a:spcPts val="2600"/>
              </a:lnSpc>
              <a:spcBef>
                <a:spcPts val="0"/>
              </a:spcBef>
              <a:buFontTx/>
              <a:buNone/>
            </a:pPr>
            <a:r>
              <a:rPr lang="en-US" sz="2600" dirty="0" smtClean="0">
                <a:solidFill>
                  <a:srgbClr val="800000"/>
                </a:solidFill>
              </a:rPr>
              <a:t>A central place could be as small as a newspaper stall or corner market, and be as large as a megacity (with millions of people residing within its limits) … and all these places have a degree of centrality – a reach or “pull” that attracts people (obviously they vary in strength);</a:t>
            </a:r>
            <a:r>
              <a:rPr lang="en-US" sz="2600" baseline="0" dirty="0" smtClean="0">
                <a:solidFill>
                  <a:srgbClr val="800000"/>
                </a:solidFill>
              </a:rPr>
              <a:t> </a:t>
            </a:r>
            <a:r>
              <a:rPr lang="en-US" sz="2600" dirty="0" smtClean="0">
                <a:solidFill>
                  <a:srgbClr val="800000"/>
                </a:solidFill>
              </a:rPr>
              <a:t>Assumptions (intended): similar to von </a:t>
            </a:r>
            <a:r>
              <a:rPr lang="en-US" sz="2600" dirty="0" err="1" smtClean="0">
                <a:solidFill>
                  <a:srgbClr val="800000"/>
                </a:solidFill>
              </a:rPr>
              <a:t>Thunen</a:t>
            </a:r>
            <a:r>
              <a:rPr lang="en-US" sz="2600" dirty="0" smtClean="0">
                <a:solidFill>
                  <a:srgbClr val="800000"/>
                </a:solidFill>
              </a:rPr>
              <a:t> &amp; Burgess; unbounded isotropic flat surface, even distribution of pop. and purchasing power, uniform trans. network in all directions, people seek to maximize profits &amp; minimize costs; but unlike von </a:t>
            </a:r>
            <a:r>
              <a:rPr lang="en-US" sz="2600" dirty="0" err="1" smtClean="0">
                <a:solidFill>
                  <a:srgbClr val="800000"/>
                </a:solidFill>
              </a:rPr>
              <a:t>Thunen</a:t>
            </a:r>
            <a:r>
              <a:rPr lang="en-US" sz="2600" dirty="0" smtClean="0">
                <a:solidFill>
                  <a:srgbClr val="800000"/>
                </a:solidFill>
              </a:rPr>
              <a:t> or Burgess … you would have several competing central places;</a:t>
            </a:r>
            <a:r>
              <a:rPr lang="en-US" sz="2600" baseline="0" dirty="0" smtClean="0">
                <a:solidFill>
                  <a:srgbClr val="800000"/>
                </a:solidFill>
              </a:rPr>
              <a:t> </a:t>
            </a:r>
            <a:r>
              <a:rPr lang="en-US" sz="2600" dirty="0" smtClean="0">
                <a:solidFill>
                  <a:srgbClr val="800000"/>
                </a:solidFill>
              </a:rPr>
              <a:t>A specific good or service = provided at a central place, or city (available within a range of sale (economic reach); this is the market area – the maximum distance people would be willing to travel for a good or service)</a:t>
            </a:r>
          </a:p>
          <a:p>
            <a:pPr eaLnBrk="1" hangingPunct="1"/>
            <a:endParaRPr lang="en-US" dirty="0">
              <a:latin typeface="Arial"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9E7818-CA92-4C43-BFEB-36CDE6D5C725}" type="slidenum">
              <a:rPr lang="en-US"/>
              <a:pPr eaLnBrk="1" hangingPunct="1"/>
              <a:t>119</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spcBef>
                <a:spcPts val="0"/>
              </a:spcBef>
              <a:buFontTx/>
              <a:buNone/>
            </a:pPr>
            <a:r>
              <a:rPr lang="en-US" sz="1400" dirty="0" smtClean="0">
                <a:solidFill>
                  <a:srgbClr val="800000"/>
                </a:solidFill>
              </a:rPr>
              <a:t>Each </a:t>
            </a:r>
            <a:r>
              <a:rPr lang="en-US" sz="1400" b="1" dirty="0" smtClean="0">
                <a:solidFill>
                  <a:srgbClr val="800000"/>
                </a:solidFill>
              </a:rPr>
              <a:t>central place </a:t>
            </a:r>
            <a:r>
              <a:rPr lang="en-US" sz="1400" dirty="0" smtClean="0">
                <a:solidFill>
                  <a:srgbClr val="800000"/>
                </a:solidFill>
              </a:rPr>
              <a:t>would have complementary region, an exclusive hinterland in which they would have a virtual monopoly within the area … and the threshold – was the minimum market needed to sell a good or service in order to keep a central place in business;</a:t>
            </a:r>
            <a:r>
              <a:rPr lang="en-US" sz="1400" baseline="0" dirty="0" smtClean="0">
                <a:solidFill>
                  <a:srgbClr val="800000"/>
                </a:solidFill>
              </a:rPr>
              <a:t> </a:t>
            </a:r>
            <a:r>
              <a:rPr lang="en-US" sz="1200" dirty="0" smtClean="0">
                <a:solidFill>
                  <a:srgbClr val="800000"/>
                </a:solidFill>
              </a:rPr>
              <a:t>In this model - the complementary region would be circular, but problems arise (because you would get </a:t>
            </a:r>
            <a:r>
              <a:rPr lang="en-US" sz="1200" dirty="0" err="1" smtClean="0">
                <a:solidFill>
                  <a:srgbClr val="800000"/>
                </a:solidFill>
              </a:rPr>
              <a:t>unserved</a:t>
            </a:r>
            <a:r>
              <a:rPr lang="en-US" sz="1200" dirty="0" smtClean="0">
                <a:solidFill>
                  <a:srgbClr val="800000"/>
                </a:solidFill>
              </a:rPr>
              <a:t> or overlapping areas); not good for a viable model – so </a:t>
            </a:r>
            <a:r>
              <a:rPr lang="en-US" sz="1200" dirty="0" err="1" smtClean="0">
                <a:solidFill>
                  <a:srgbClr val="800000"/>
                </a:solidFill>
              </a:rPr>
              <a:t>Christaller</a:t>
            </a:r>
            <a:r>
              <a:rPr lang="en-US" sz="1200" dirty="0" smtClean="0">
                <a:solidFill>
                  <a:srgbClr val="800000"/>
                </a:solidFill>
              </a:rPr>
              <a:t> used hexagons, which fit perfectly together … and at different scales, these hexagons would form a nesting pattern with different sized central places;</a:t>
            </a:r>
            <a:r>
              <a:rPr lang="en-US" sz="1200" baseline="0" dirty="0" smtClean="0">
                <a:solidFill>
                  <a:srgbClr val="800000"/>
                </a:solidFill>
              </a:rPr>
              <a:t> </a:t>
            </a:r>
            <a:r>
              <a:rPr lang="en-US" sz="1200" dirty="0" smtClean="0">
                <a:solidFill>
                  <a:srgbClr val="800000"/>
                </a:solidFill>
              </a:rPr>
              <a:t>So an urban area would have regions of smaller sizes-w/in-regions of larger sizes</a:t>
            </a:r>
            <a:endParaRPr lang="en-US" sz="1400" dirty="0" smtClean="0">
              <a:solidFill>
                <a:srgbClr val="800000"/>
              </a:solidFill>
            </a:endParaRPr>
          </a:p>
          <a:p>
            <a:pPr eaLnBrk="1" hangingPunct="1"/>
            <a:endParaRPr lang="en-US" dirty="0">
              <a:latin typeface="Arial"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C8C25C-D284-574C-97F2-D965BE1AA7DC}" type="slidenum">
              <a:rPr lang="en-US"/>
              <a:pPr eaLnBrk="1" hangingPunct="1"/>
              <a:t>120</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C8C25C-D284-574C-97F2-D965BE1AA7DC}" type="slidenum">
              <a:rPr lang="en-US"/>
              <a:pPr eaLnBrk="1" hangingPunct="1"/>
              <a:t>121</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96239F-24BD-5142-8AD0-710A6A4C5554}" type="slidenum">
              <a:rPr lang="en-US"/>
              <a:pPr eaLnBrk="1" hangingPunct="1"/>
              <a:t>12</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2464212-8080-1A43-BFF7-63D240D09176}" type="slidenum">
              <a:rPr lang="en-US"/>
              <a:pPr eaLnBrk="1" hangingPunct="1"/>
              <a:t>122</a:t>
            </a:fld>
            <a:endParaRPr 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2400"/>
              </a:lnSpc>
              <a:spcBef>
                <a:spcPts val="0"/>
              </a:spcBef>
              <a:buFontTx/>
              <a:buNone/>
            </a:pPr>
            <a:r>
              <a:rPr lang="en-US" b="1" dirty="0" smtClean="0"/>
              <a:t>General rules: </a:t>
            </a:r>
            <a:r>
              <a:rPr lang="en-US" sz="1200" dirty="0" smtClean="0">
                <a:solidFill>
                  <a:srgbClr val="5F0101"/>
                </a:solidFill>
                <a:cs typeface="Arial" charset="0"/>
              </a:rPr>
              <a:t>↑ size = ↓ number</a:t>
            </a:r>
            <a:r>
              <a:rPr lang="en-US" sz="1200" dirty="0" smtClean="0">
                <a:solidFill>
                  <a:srgbClr val="5F0101"/>
                </a:solidFill>
                <a:cs typeface="+mn-cs"/>
              </a:rPr>
              <a:t>;</a:t>
            </a:r>
            <a:r>
              <a:rPr lang="en-US" sz="1200" baseline="0" dirty="0" smtClean="0">
                <a:solidFill>
                  <a:srgbClr val="5F0101"/>
                </a:solidFill>
                <a:cs typeface="+mn-cs"/>
              </a:rPr>
              <a:t> </a:t>
            </a:r>
            <a:r>
              <a:rPr lang="en-US" sz="1200" dirty="0" smtClean="0">
                <a:solidFill>
                  <a:srgbClr val="5F0101"/>
                </a:solidFill>
                <a:cs typeface="Arial" charset="0"/>
              </a:rPr>
              <a:t>↑ size = ↑ distance (b/w);</a:t>
            </a:r>
            <a:r>
              <a:rPr lang="en-US" sz="1200" baseline="0" dirty="0" smtClean="0">
                <a:solidFill>
                  <a:srgbClr val="5F0101"/>
                </a:solidFill>
                <a:cs typeface="Arial" charset="0"/>
              </a:rPr>
              <a:t> </a:t>
            </a:r>
            <a:r>
              <a:rPr lang="en-US" sz="1200" dirty="0" smtClean="0">
                <a:solidFill>
                  <a:srgbClr val="5F0101"/>
                </a:solidFill>
                <a:cs typeface="Arial" charset="0"/>
              </a:rPr>
              <a:t>↑ size = ↑ # &amp; range of functions; a small village may only have a small store, or a few farms, whereas a large city will have many places to purchase goods, to visit, to be educated, or healed, and so on …</a:t>
            </a:r>
            <a:r>
              <a:rPr lang="en-US" sz="1200" baseline="0" dirty="0" smtClean="0">
                <a:solidFill>
                  <a:srgbClr val="5F0101"/>
                </a:solidFill>
                <a:cs typeface="Arial" charset="0"/>
              </a:rPr>
              <a:t> </a:t>
            </a:r>
            <a:r>
              <a:rPr lang="en-US" sz="1200" dirty="0" smtClean="0">
                <a:solidFill>
                  <a:srgbClr val="5F0101"/>
                </a:solidFill>
                <a:cs typeface="Arial" charset="0"/>
              </a:rPr>
              <a:t>↑ size = ↑ higher-order services – arena, university, aquarium, zoo, museum, etc.</a:t>
            </a:r>
            <a:r>
              <a:rPr lang="en-US" sz="1200" baseline="0" dirty="0" smtClean="0">
                <a:solidFill>
                  <a:srgbClr val="5F0101"/>
                </a:solidFill>
                <a:cs typeface="Arial" charset="0"/>
              </a:rPr>
              <a:t> … </a:t>
            </a:r>
            <a:r>
              <a:rPr lang="en-US" sz="1200" b="1" dirty="0" smtClean="0">
                <a:solidFill>
                  <a:srgbClr val="5F0101"/>
                </a:solidFill>
                <a:cs typeface="Arial" charset="0"/>
              </a:rPr>
              <a:t>Human nature </a:t>
            </a:r>
            <a:r>
              <a:rPr lang="en-US" sz="1200" dirty="0" smtClean="0">
                <a:solidFill>
                  <a:srgbClr val="5F0101"/>
                </a:solidFill>
                <a:cs typeface="Arial" charset="0"/>
              </a:rPr>
              <a:t>– people are not willing to travel farther than they need for a tank of gas, or a loaf of bread … but willing to go much farther to watch a professional football game, earn a degree, or see a killer whale</a:t>
            </a: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123</a:t>
            </a:fld>
            <a:endParaRPr lang="en-US"/>
          </a:p>
        </p:txBody>
      </p:sp>
    </p:spTree>
    <p:extLst>
      <p:ext uri="{BB962C8B-B14F-4D97-AF65-F5344CB8AC3E}">
        <p14:creationId xmlns:p14="http://schemas.microsoft.com/office/powerpoint/2010/main" val="2642191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25B15F-DC44-3F48-8BE0-6B0661D2EA14}" type="slidenum">
              <a:rPr lang="en-US"/>
              <a:pPr eaLnBrk="1" hangingPunct="1"/>
              <a:t>124</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5F0101"/>
                </a:solidFill>
                <a:cs typeface="Arial" charset="0"/>
              </a:rPr>
              <a:t>Illinois around 1940 – notice Chicago, and urban area near St. Louis; linearity of the urban pattern reflects the impact of railroad lines that were the focal points of expanding commercial agriculture … (can see hexagons forming in a nesting pattern) – larger places further from each other, smaller places closer together</a:t>
            </a:r>
            <a:endParaRPr lang="en-US" sz="1200" dirty="0" smtClean="0">
              <a:solidFill>
                <a:srgbClr val="5F0101"/>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125B15F-DC44-3F48-8BE0-6B0661D2EA14}" type="slidenum">
              <a:rPr lang="en-US"/>
              <a:pPr eaLnBrk="1" hangingPunct="1"/>
              <a:t>125</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350838" indent="-350838">
              <a:spcBef>
                <a:spcPts val="600"/>
              </a:spcBef>
            </a:pPr>
            <a:r>
              <a:rPr lang="en-US" sz="1400" b="1" dirty="0" smtClean="0">
                <a:solidFill>
                  <a:srgbClr val="800000"/>
                </a:solidFill>
              </a:rPr>
              <a:t>Evaluation: </a:t>
            </a:r>
            <a:r>
              <a:rPr lang="en-US" sz="1200" dirty="0" smtClean="0">
                <a:solidFill>
                  <a:srgbClr val="800000"/>
                </a:solidFill>
              </a:rPr>
              <a:t>validity may vary with local factors …</a:t>
            </a:r>
            <a:r>
              <a:rPr lang="en-US" sz="1400" baseline="0" dirty="0" smtClean="0">
                <a:solidFill>
                  <a:srgbClr val="800000"/>
                </a:solidFill>
              </a:rPr>
              <a:t> </a:t>
            </a:r>
            <a:r>
              <a:rPr lang="en-US" sz="1200" dirty="0" smtClean="0">
                <a:solidFill>
                  <a:srgbClr val="800000"/>
                </a:solidFill>
              </a:rPr>
              <a:t>Physical – climate, topography, accessibility;</a:t>
            </a:r>
            <a:r>
              <a:rPr lang="en-US" sz="1200" baseline="0" dirty="0" smtClean="0">
                <a:solidFill>
                  <a:srgbClr val="800000"/>
                </a:solidFill>
              </a:rPr>
              <a:t> </a:t>
            </a:r>
            <a:r>
              <a:rPr lang="en-US" sz="1200" dirty="0" smtClean="0">
                <a:solidFill>
                  <a:srgbClr val="800000"/>
                </a:solidFill>
              </a:rPr>
              <a:t>Competition – demand, situation (may limit centrality)</a:t>
            </a:r>
            <a:r>
              <a:rPr lang="en-US" sz="1200" baseline="0" dirty="0" smtClean="0">
                <a:solidFill>
                  <a:srgbClr val="800000"/>
                </a:solidFill>
              </a:rPr>
              <a:t>; </a:t>
            </a:r>
            <a:r>
              <a:rPr lang="en-US" sz="1200" dirty="0" smtClean="0">
                <a:solidFill>
                  <a:srgbClr val="800000"/>
                </a:solidFill>
              </a:rPr>
              <a:t>Technology – in transportation increases mobility (and causes more overlapping);</a:t>
            </a:r>
            <a:r>
              <a:rPr lang="en-US" sz="1200" baseline="0" dirty="0" smtClean="0">
                <a:solidFill>
                  <a:srgbClr val="800000"/>
                </a:solidFill>
              </a:rPr>
              <a:t> </a:t>
            </a:r>
            <a:r>
              <a:rPr lang="en-US" sz="1200" dirty="0" smtClean="0">
                <a:solidFill>
                  <a:srgbClr val="800000"/>
                </a:solidFill>
              </a:rPr>
              <a:t>Land use – CPT = good for agricultural areas, but not developed</a:t>
            </a:r>
            <a:r>
              <a:rPr lang="en-US" sz="1200" baseline="0" dirty="0" smtClean="0">
                <a:solidFill>
                  <a:srgbClr val="800000"/>
                </a:solidFill>
              </a:rPr>
              <a:t> </a:t>
            </a:r>
            <a:r>
              <a:rPr lang="en-US" sz="1200" dirty="0" smtClean="0">
                <a:solidFill>
                  <a:srgbClr val="800000"/>
                </a:solidFill>
              </a:rPr>
              <a:t>areas (industrial or postindustrial areas) (diversified nature of services and natural resources);</a:t>
            </a:r>
            <a:r>
              <a:rPr lang="en-US" sz="1200" baseline="0" dirty="0" smtClean="0">
                <a:solidFill>
                  <a:srgbClr val="800000"/>
                </a:solidFill>
              </a:rPr>
              <a:t> </a:t>
            </a:r>
            <a:r>
              <a:rPr lang="en-US" sz="1200" dirty="0" smtClean="0">
                <a:solidFill>
                  <a:srgbClr val="800000"/>
                </a:solidFill>
              </a:rPr>
              <a:t>Time – CPT does not incorporate the temporal aspect in the development of central places (over time)</a:t>
            </a:r>
          </a:p>
          <a:p>
            <a:pPr eaLnBrk="1" hangingPunct="1"/>
            <a:endParaRPr lang="en-US" dirty="0">
              <a:latin typeface="Arial"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C8C25C-D284-574C-97F2-D965BE1AA7DC}" type="slidenum">
              <a:rPr lang="en-US"/>
              <a:pPr eaLnBrk="1" hangingPunct="1"/>
              <a:t>126</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A815760-3E67-4148-8469-002612989F07}" type="slidenum">
              <a:rPr lang="en-US"/>
              <a:pPr eaLnBrk="1" hangingPunct="1"/>
              <a:t>128</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Tokyo, Japan</a:t>
            </a:r>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129</a:t>
            </a:fld>
            <a:endParaRPr lang="en-US"/>
          </a:p>
        </p:txBody>
      </p:sp>
    </p:spTree>
    <p:extLst>
      <p:ext uri="{BB962C8B-B14F-4D97-AF65-F5344CB8AC3E}">
        <p14:creationId xmlns:p14="http://schemas.microsoft.com/office/powerpoint/2010/main" val="22112060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130</a:t>
            </a:fld>
            <a:endParaRPr lang="en-US"/>
          </a:p>
        </p:txBody>
      </p:sp>
    </p:spTree>
    <p:extLst>
      <p:ext uri="{BB962C8B-B14F-4D97-AF65-F5344CB8AC3E}">
        <p14:creationId xmlns:p14="http://schemas.microsoft.com/office/powerpoint/2010/main" val="2642191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solidFill>
                  <a:srgbClr val="5F0101"/>
                </a:solidFill>
                <a:latin typeface="Arial" charset="0"/>
              </a:rPr>
              <a:t>Ranking Urban Centers: </a:t>
            </a:r>
            <a:r>
              <a:rPr lang="en-US" sz="1200" dirty="0" smtClean="0">
                <a:solidFill>
                  <a:srgbClr val="5F0101"/>
                </a:solidFill>
                <a:latin typeface="Arial" charset="0"/>
              </a:rPr>
              <a:t>by service offerings (not size)</a:t>
            </a:r>
          </a:p>
        </p:txBody>
      </p:sp>
      <p:sp>
        <p:nvSpPr>
          <p:cNvPr id="4" name="Slide Number Placeholder 3"/>
          <p:cNvSpPr>
            <a:spLocks noGrp="1"/>
          </p:cNvSpPr>
          <p:nvPr>
            <p:ph type="sldNum" sz="quarter" idx="10"/>
          </p:nvPr>
        </p:nvSpPr>
        <p:spPr/>
        <p:txBody>
          <a:bodyPr/>
          <a:lstStyle/>
          <a:p>
            <a:fld id="{3DF28E5B-3BDB-2F45-8659-41370090B195}" type="slidenum">
              <a:rPr lang="en-US" smtClean="0"/>
              <a:pPr/>
              <a:t>131</a:t>
            </a:fld>
            <a:endParaRPr lang="en-US"/>
          </a:p>
        </p:txBody>
      </p:sp>
    </p:spTree>
    <p:extLst>
      <p:ext uri="{BB962C8B-B14F-4D97-AF65-F5344CB8AC3E}">
        <p14:creationId xmlns:p14="http://schemas.microsoft.com/office/powerpoint/2010/main" val="16512567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2282E3-C9C8-F04C-A2EA-BE8C75899610}" type="slidenum">
              <a:rPr lang="en-US"/>
              <a:pPr eaLnBrk="1" hangingPunct="1"/>
              <a:t>137</a:t>
            </a:fld>
            <a:endParaRPr lang="en-US"/>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338138" eaLnBrk="1" hangingPunct="1">
              <a:spcBef>
                <a:spcPct val="0"/>
              </a:spcBef>
              <a:spcAft>
                <a:spcPts val="0"/>
              </a:spcAft>
            </a:pPr>
            <a:r>
              <a:rPr lang="en-US" sz="1200" dirty="0" smtClean="0">
                <a:solidFill>
                  <a:srgbClr val="5F0101"/>
                </a:solidFill>
                <a:latin typeface="Arial" charset="0"/>
              </a:rPr>
              <a:t>Hamlet: few services;</a:t>
            </a:r>
            <a:r>
              <a:rPr lang="en-US" sz="1200" baseline="0" dirty="0" smtClean="0">
                <a:solidFill>
                  <a:srgbClr val="5F0101"/>
                </a:solidFill>
                <a:latin typeface="Arial" charset="0"/>
              </a:rPr>
              <a:t> </a:t>
            </a:r>
            <a:r>
              <a:rPr lang="en-US" sz="1200" dirty="0" smtClean="0">
                <a:solidFill>
                  <a:srgbClr val="5F0101"/>
                </a:solidFill>
                <a:latin typeface="Arial" charset="0"/>
              </a:rPr>
              <a:t>Village: dozens w/ more specialization;</a:t>
            </a:r>
            <a:r>
              <a:rPr lang="en-US" sz="1200" baseline="0" dirty="0" smtClean="0">
                <a:solidFill>
                  <a:srgbClr val="5F0101"/>
                </a:solidFill>
                <a:latin typeface="Arial" charset="0"/>
              </a:rPr>
              <a:t> </a:t>
            </a:r>
            <a:r>
              <a:rPr lang="en-US" sz="1200" dirty="0" smtClean="0">
                <a:solidFill>
                  <a:srgbClr val="5F0101"/>
                </a:solidFill>
                <a:latin typeface="Arial" charset="0"/>
              </a:rPr>
              <a:t>Town: more services &amp; specialization w/ a hinterland (a.k.a. market area, or surrounding service area);</a:t>
            </a:r>
            <a:r>
              <a:rPr lang="en-US" sz="1200" baseline="0" dirty="0" smtClean="0">
                <a:solidFill>
                  <a:srgbClr val="5F0101"/>
                </a:solidFill>
                <a:latin typeface="Arial" charset="0"/>
              </a:rPr>
              <a:t> </a:t>
            </a:r>
            <a:r>
              <a:rPr lang="en-US" sz="1200" dirty="0" smtClean="0">
                <a:solidFill>
                  <a:srgbClr val="5F0101"/>
                </a:solidFill>
                <a:latin typeface="Arial" charset="0"/>
              </a:rPr>
              <a:t>City: more specialization, larger hinterland (suburbs), greater centrality, has a CBD (central business district, </a:t>
            </a:r>
            <a:r>
              <a:rPr lang="ja-JP" altLang="en-US" sz="1200" dirty="0" smtClean="0">
                <a:solidFill>
                  <a:srgbClr val="5F0101"/>
                </a:solidFill>
                <a:latin typeface="Arial" charset="0"/>
              </a:rPr>
              <a:t>“</a:t>
            </a:r>
            <a:r>
              <a:rPr lang="en-US" sz="1200" dirty="0" smtClean="0">
                <a:solidFill>
                  <a:srgbClr val="5F0101"/>
                </a:solidFill>
                <a:latin typeface="Arial" charset="0"/>
              </a:rPr>
              <a:t>downtown</a:t>
            </a:r>
            <a:r>
              <a:rPr lang="ja-JP" altLang="en-US" sz="1200" dirty="0" smtClean="0">
                <a:solidFill>
                  <a:srgbClr val="5F0101"/>
                </a:solidFill>
                <a:latin typeface="Arial" charset="0"/>
              </a:rPr>
              <a:t>”</a:t>
            </a:r>
            <a:r>
              <a:rPr lang="en-US" sz="1200" dirty="0" smtClean="0">
                <a:solidFill>
                  <a:srgbClr val="5F0101"/>
                </a:solidFill>
                <a:latin typeface="Arial" charset="0"/>
              </a:rPr>
              <a:t> or core);</a:t>
            </a:r>
            <a:r>
              <a:rPr lang="en-US" sz="1200" baseline="0" dirty="0" smtClean="0">
                <a:solidFill>
                  <a:srgbClr val="5F0101"/>
                </a:solidFill>
                <a:latin typeface="Arial" charset="0"/>
              </a:rPr>
              <a:t> </a:t>
            </a:r>
            <a:r>
              <a:rPr lang="en-US" sz="1200" dirty="0" smtClean="0">
                <a:solidFill>
                  <a:srgbClr val="5F0101"/>
                </a:solidFill>
                <a:latin typeface="Arial" charset="0"/>
              </a:rPr>
              <a:t>Metropolis – generally a large city and its surrounding urban area; usually a significant economic, political and cultural center for some country or region;</a:t>
            </a:r>
            <a:r>
              <a:rPr lang="en-US" sz="1200" baseline="0" dirty="0" smtClean="0">
                <a:solidFill>
                  <a:srgbClr val="5F0101"/>
                </a:solidFill>
                <a:latin typeface="Arial" charset="0"/>
              </a:rPr>
              <a:t> </a:t>
            </a:r>
            <a:r>
              <a:rPr lang="en-US" sz="1200" dirty="0" smtClean="0">
                <a:solidFill>
                  <a:srgbClr val="5F0101"/>
                </a:solidFill>
                <a:latin typeface="Arial" charset="0"/>
              </a:rPr>
              <a:t>Megalopolis (conurbation) – a chain of roughly adjacent metropolitan areas (e.g., </a:t>
            </a:r>
            <a:r>
              <a:rPr lang="en-US" sz="1200" dirty="0" err="1" smtClean="0">
                <a:solidFill>
                  <a:srgbClr val="5F0101"/>
                </a:solidFill>
                <a:latin typeface="Arial" charset="0"/>
              </a:rPr>
              <a:t>Bosnywash</a:t>
            </a:r>
            <a:r>
              <a:rPr lang="en-US" sz="1200" dirty="0" smtClean="0">
                <a:solidFill>
                  <a:srgbClr val="5F0101"/>
                </a:solidFill>
                <a:latin typeface="Arial" charset="0"/>
              </a:rPr>
              <a:t>);</a:t>
            </a:r>
            <a:r>
              <a:rPr lang="en-US" sz="1200" baseline="0" dirty="0" smtClean="0">
                <a:solidFill>
                  <a:srgbClr val="5F0101"/>
                </a:solidFill>
                <a:latin typeface="Arial" charset="0"/>
              </a:rPr>
              <a:t> </a:t>
            </a:r>
            <a:r>
              <a:rPr lang="en-US" sz="1200" dirty="0" smtClean="0">
                <a:solidFill>
                  <a:srgbClr val="5F0101"/>
                </a:solidFill>
                <a:latin typeface="Arial" charset="0"/>
              </a:rPr>
              <a:t>Megacity - usually defined as a metropolitan area with a total population in excess of 10 million people; can be a single metro area or 2 or more (i.e., megalopolis);</a:t>
            </a:r>
            <a:r>
              <a:rPr lang="en-US" sz="1200" baseline="0" dirty="0" smtClean="0">
                <a:solidFill>
                  <a:srgbClr val="5F0101"/>
                </a:solidFill>
                <a:latin typeface="Arial" charset="0"/>
              </a:rPr>
              <a:t> </a:t>
            </a:r>
            <a:r>
              <a:rPr lang="en-US" sz="1200" dirty="0" smtClean="0">
                <a:solidFill>
                  <a:srgbClr val="5F0101"/>
                </a:solidFill>
              </a:rPr>
              <a:t>Africa is urbanizing the fastest, followed by S. Asia, E. Asia, then S. and Cent. America</a:t>
            </a:r>
          </a:p>
          <a:p>
            <a:pPr eaLnBrk="1" hangingPunct="1"/>
            <a:endParaRPr lang="en-US"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298710E-64FA-024A-A198-7F513ED82B3C}" type="slidenum">
              <a:rPr lang="en-US"/>
              <a:pPr eaLnBrk="1" hangingPunct="1"/>
              <a:t>13</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2800" b="0" dirty="0" smtClean="0">
                <a:solidFill>
                  <a:srgbClr val="800000"/>
                </a:solidFill>
                <a:latin typeface="Arial" charset="0"/>
              </a:rPr>
              <a:t>Ancient Cities &amp; Civilizations;</a:t>
            </a:r>
            <a:r>
              <a:rPr lang="en-US" sz="2800" b="0" baseline="0" dirty="0" smtClean="0">
                <a:solidFill>
                  <a:srgbClr val="800000"/>
                </a:solidFill>
                <a:latin typeface="Arial" charset="0"/>
              </a:rPr>
              <a:t> </a:t>
            </a:r>
            <a:r>
              <a:rPr lang="en-US" b="0" dirty="0" smtClean="0">
                <a:solidFill>
                  <a:srgbClr val="800000"/>
                </a:solidFill>
                <a:latin typeface="Arial" charset="0"/>
              </a:rPr>
              <a:t>Urbanism – process in which cities grow; urban/rural distinction = walls;</a:t>
            </a:r>
            <a:r>
              <a:rPr lang="en-US" b="0" baseline="0" dirty="0" smtClean="0">
                <a:solidFill>
                  <a:srgbClr val="800000"/>
                </a:solidFill>
                <a:latin typeface="Arial" charset="0"/>
              </a:rPr>
              <a:t> </a:t>
            </a:r>
            <a:r>
              <a:rPr lang="en-US" b="0" dirty="0" smtClean="0">
                <a:solidFill>
                  <a:srgbClr val="800000"/>
                </a:solidFill>
                <a:latin typeface="Arial" charset="0"/>
              </a:rPr>
              <a:t>Egalitarian societies – persisted after 1</a:t>
            </a:r>
            <a:r>
              <a:rPr lang="en-US" b="0" baseline="30000" dirty="0" smtClean="0">
                <a:solidFill>
                  <a:srgbClr val="800000"/>
                </a:solidFill>
                <a:latin typeface="Arial" charset="0"/>
              </a:rPr>
              <a:t>st</a:t>
            </a:r>
            <a:r>
              <a:rPr lang="en-US" b="0" dirty="0" smtClean="0">
                <a:solidFill>
                  <a:srgbClr val="800000"/>
                </a:solidFill>
                <a:latin typeface="Arial" charset="0"/>
              </a:rPr>
              <a:t> Agricultural Revolution</a:t>
            </a:r>
            <a:r>
              <a:rPr lang="en-US" b="0" baseline="0" dirty="0" smtClean="0">
                <a:solidFill>
                  <a:srgbClr val="800000"/>
                </a:solidFill>
                <a:latin typeface="Arial" charset="0"/>
              </a:rPr>
              <a:t> … </a:t>
            </a:r>
            <a:r>
              <a:rPr lang="en-US" b="0" dirty="0" smtClean="0">
                <a:solidFill>
                  <a:srgbClr val="800000"/>
                </a:solidFill>
                <a:latin typeface="Arial" charset="0"/>
              </a:rPr>
              <a:t>regardless the First Urban Revolution began around 8,000 years ago – likely in the Fertile Crescent – the same region in which Mesopotamia developed the great city of Babylon in the 2</a:t>
            </a:r>
            <a:r>
              <a:rPr lang="en-US" b="0" baseline="30000" dirty="0" smtClean="0">
                <a:solidFill>
                  <a:srgbClr val="800000"/>
                </a:solidFill>
                <a:latin typeface="Arial" charset="0"/>
              </a:rPr>
              <a:t>nd</a:t>
            </a:r>
            <a:r>
              <a:rPr lang="en-US" b="0" dirty="0" smtClean="0">
                <a:solidFill>
                  <a:srgbClr val="800000"/>
                </a:solidFill>
                <a:latin typeface="Arial" charset="0"/>
              </a:rPr>
              <a:t> century BC …</a:t>
            </a:r>
            <a:r>
              <a:rPr lang="en-US" b="0" baseline="0" dirty="0" smtClean="0">
                <a:solidFill>
                  <a:srgbClr val="800000"/>
                </a:solidFill>
                <a:latin typeface="Arial" charset="0"/>
              </a:rPr>
              <a:t> </a:t>
            </a:r>
            <a:r>
              <a:rPr lang="en-US" b="0" dirty="0" smtClean="0">
                <a:solidFill>
                  <a:srgbClr val="800000"/>
                </a:solidFill>
                <a:latin typeface="Arial" charset="0"/>
              </a:rPr>
              <a:t>First cities – based on non-primary activity:</a:t>
            </a:r>
            <a:r>
              <a:rPr lang="en-US" b="0" baseline="0" dirty="0" smtClean="0">
                <a:solidFill>
                  <a:srgbClr val="800000"/>
                </a:solidFill>
                <a:latin typeface="Arial" charset="0"/>
              </a:rPr>
              <a:t> </a:t>
            </a:r>
            <a:r>
              <a:rPr lang="en-US" b="0" dirty="0" smtClean="0">
                <a:solidFill>
                  <a:srgbClr val="800000"/>
                </a:solidFill>
                <a:latin typeface="Arial" charset="0"/>
              </a:rPr>
              <a:t>Primary = extractive sector (farming, mining, fishing, logging,…);</a:t>
            </a:r>
            <a:r>
              <a:rPr lang="en-US" b="0" baseline="0" dirty="0" smtClean="0">
                <a:solidFill>
                  <a:srgbClr val="800000"/>
                </a:solidFill>
                <a:latin typeface="Arial" charset="0"/>
              </a:rPr>
              <a:t> </a:t>
            </a:r>
            <a:r>
              <a:rPr lang="en-US" b="0" dirty="0" smtClean="0">
                <a:solidFill>
                  <a:srgbClr val="800000"/>
                </a:solidFill>
                <a:latin typeface="Arial" charset="0"/>
              </a:rPr>
              <a:t>Secondary = manufacturing sector (assembly line; hand-crafted,…);</a:t>
            </a:r>
            <a:r>
              <a:rPr lang="en-US" b="0" baseline="0" dirty="0" smtClean="0">
                <a:solidFill>
                  <a:srgbClr val="800000"/>
                </a:solidFill>
                <a:latin typeface="Arial" charset="0"/>
              </a:rPr>
              <a:t> </a:t>
            </a:r>
            <a:r>
              <a:rPr lang="en-US" b="0" dirty="0" smtClean="0">
                <a:solidFill>
                  <a:srgbClr val="800000"/>
                </a:solidFill>
                <a:latin typeface="Arial" charset="0"/>
              </a:rPr>
              <a:t>Tertiary = service sector (teacher, doctor, lawyer, politician, scientist,…);</a:t>
            </a:r>
            <a:r>
              <a:rPr lang="en-US" b="0" baseline="0" dirty="0" smtClean="0">
                <a:solidFill>
                  <a:srgbClr val="800000"/>
                </a:solidFill>
                <a:latin typeface="Arial" charset="0"/>
              </a:rPr>
              <a:t> </a:t>
            </a:r>
            <a:r>
              <a:rPr lang="en-US" b="0" dirty="0" smtClean="0">
                <a:solidFill>
                  <a:srgbClr val="800000"/>
                </a:solidFill>
                <a:latin typeface="Arial" charset="0"/>
              </a:rPr>
              <a:t>Increased functional specialization – leads to states (at least 3 levels of administration)</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138</a:t>
            </a:fld>
            <a:endParaRPr lang="en-US"/>
          </a:p>
        </p:txBody>
      </p:sp>
    </p:spTree>
    <p:extLst>
      <p:ext uri="{BB962C8B-B14F-4D97-AF65-F5344CB8AC3E}">
        <p14:creationId xmlns:p14="http://schemas.microsoft.com/office/powerpoint/2010/main" val="8702012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6C4ED8A-3201-AD4E-A8EE-5FF461A7ACD6}" type="slidenum">
              <a:rPr lang="en-US"/>
              <a:pPr eaLnBrk="1" hangingPunct="1"/>
              <a:t>141</a:t>
            </a:fld>
            <a:endParaRPr 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A4842FF-5BB3-0547-97B3-539D8C9EE755}" type="slidenum">
              <a:rPr lang="en-US"/>
              <a:pPr eaLnBrk="1" hangingPunct="1"/>
              <a:t>142</a:t>
            </a:fld>
            <a:endParaRPr lang="en-US"/>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5AC49AB-C42E-6449-8911-851878A105BA}" type="slidenum">
              <a:rPr lang="en-US"/>
              <a:pPr eaLnBrk="1" hangingPunct="1"/>
              <a:t>143</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rPr>
              <a:t>Why </a:t>
            </a:r>
            <a:r>
              <a:rPr lang="ja-JP" altLang="en-US">
                <a:latin typeface="Arial" charset="0"/>
              </a:rPr>
              <a:t>“</a:t>
            </a:r>
            <a:r>
              <a:rPr lang="en-US">
                <a:latin typeface="Arial" charset="0"/>
              </a:rPr>
              <a:t>Blue</a:t>
            </a:r>
            <a:r>
              <a:rPr lang="ja-JP" altLang="en-US">
                <a:latin typeface="Arial" charset="0"/>
              </a:rPr>
              <a:t>”</a:t>
            </a:r>
            <a:r>
              <a:rPr lang="en-US">
                <a:latin typeface="Arial" charset="0"/>
              </a:rPr>
              <a:t> Banana? … it represented the core of Europe, and the flag of Europe is largely blue. Other sources claim that the color refers to the clothing of industrial workers ("blue collar").</a:t>
            </a:r>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FE5FFF4-5E9E-934B-8FC3-57832F9D7B55}" type="slidenum">
              <a:rPr lang="en-US"/>
              <a:pPr eaLnBrk="1" hangingPunct="1"/>
              <a:t>150</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151</a:t>
            </a:fld>
            <a:endParaRPr lang="en-US"/>
          </a:p>
        </p:txBody>
      </p:sp>
    </p:spTree>
    <p:extLst>
      <p:ext uri="{BB962C8B-B14F-4D97-AF65-F5344CB8AC3E}">
        <p14:creationId xmlns:p14="http://schemas.microsoft.com/office/powerpoint/2010/main" val="20961574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4108">
              <a:defRPr sz="2400">
                <a:solidFill>
                  <a:schemeClr val="tx1"/>
                </a:solidFill>
                <a:latin typeface="Tahoma" charset="0"/>
                <a:ea typeface="ＭＳ Ｐゴシック" charset="0"/>
                <a:cs typeface="ＭＳ Ｐゴシック" charset="0"/>
              </a:defRPr>
            </a:lvl1pPr>
            <a:lvl2pPr marL="731286" indent="-281264" defTabSz="914108">
              <a:defRPr sz="2400">
                <a:solidFill>
                  <a:schemeClr val="tx1"/>
                </a:solidFill>
                <a:latin typeface="Tahoma" charset="0"/>
                <a:ea typeface="ＭＳ Ｐゴシック" charset="0"/>
              </a:defRPr>
            </a:lvl2pPr>
            <a:lvl3pPr marL="1125055" indent="-225011" defTabSz="914108">
              <a:defRPr sz="2400">
                <a:solidFill>
                  <a:schemeClr val="tx1"/>
                </a:solidFill>
                <a:latin typeface="Tahoma" charset="0"/>
                <a:ea typeface="ＭＳ Ｐゴシック" charset="0"/>
              </a:defRPr>
            </a:lvl3pPr>
            <a:lvl4pPr marL="1575077" indent="-225011" defTabSz="914108">
              <a:defRPr sz="2400">
                <a:solidFill>
                  <a:schemeClr val="tx1"/>
                </a:solidFill>
                <a:latin typeface="Tahoma" charset="0"/>
                <a:ea typeface="ＭＳ Ｐゴシック" charset="0"/>
              </a:defRPr>
            </a:lvl4pPr>
            <a:lvl5pPr marL="2025099" indent="-225011" defTabSz="914108">
              <a:defRPr sz="2400">
                <a:solidFill>
                  <a:schemeClr val="tx1"/>
                </a:solidFill>
                <a:latin typeface="Tahoma" charset="0"/>
                <a:ea typeface="ＭＳ Ｐゴシック" charset="0"/>
              </a:defRPr>
            </a:lvl5pPr>
            <a:lvl6pPr marL="2475121" indent="-225011" defTabSz="914108" eaLnBrk="0" fontAlgn="base" hangingPunct="0">
              <a:spcBef>
                <a:spcPct val="0"/>
              </a:spcBef>
              <a:spcAft>
                <a:spcPct val="0"/>
              </a:spcAft>
              <a:defRPr sz="2400">
                <a:solidFill>
                  <a:schemeClr val="tx1"/>
                </a:solidFill>
                <a:latin typeface="Tahoma" charset="0"/>
                <a:ea typeface="ＭＳ Ｐゴシック" charset="0"/>
              </a:defRPr>
            </a:lvl6pPr>
            <a:lvl7pPr marL="2925143" indent="-225011" defTabSz="914108" eaLnBrk="0" fontAlgn="base" hangingPunct="0">
              <a:spcBef>
                <a:spcPct val="0"/>
              </a:spcBef>
              <a:spcAft>
                <a:spcPct val="0"/>
              </a:spcAft>
              <a:defRPr sz="2400">
                <a:solidFill>
                  <a:schemeClr val="tx1"/>
                </a:solidFill>
                <a:latin typeface="Tahoma" charset="0"/>
                <a:ea typeface="ＭＳ Ｐゴシック" charset="0"/>
              </a:defRPr>
            </a:lvl7pPr>
            <a:lvl8pPr marL="3375165" indent="-225011" defTabSz="914108" eaLnBrk="0" fontAlgn="base" hangingPunct="0">
              <a:spcBef>
                <a:spcPct val="0"/>
              </a:spcBef>
              <a:spcAft>
                <a:spcPct val="0"/>
              </a:spcAft>
              <a:defRPr sz="2400">
                <a:solidFill>
                  <a:schemeClr val="tx1"/>
                </a:solidFill>
                <a:latin typeface="Tahoma" charset="0"/>
                <a:ea typeface="ＭＳ Ｐゴシック" charset="0"/>
              </a:defRPr>
            </a:lvl8pPr>
            <a:lvl9pPr marL="3825187" indent="-225011" defTabSz="914108" eaLnBrk="0" fontAlgn="base" hangingPunct="0">
              <a:spcBef>
                <a:spcPct val="0"/>
              </a:spcBef>
              <a:spcAft>
                <a:spcPct val="0"/>
              </a:spcAft>
              <a:defRPr sz="2400">
                <a:solidFill>
                  <a:schemeClr val="tx1"/>
                </a:solidFill>
                <a:latin typeface="Tahoma" charset="0"/>
                <a:ea typeface="ＭＳ Ｐゴシック" charset="0"/>
              </a:defRPr>
            </a:lvl9pPr>
          </a:lstStyle>
          <a:p>
            <a:fld id="{001365E3-BBF7-1743-952C-018AC2AF366D}" type="slidenum">
              <a:rPr lang="en-US" sz="1200">
                <a:latin typeface="Times New Roman" charset="0"/>
              </a:rPr>
              <a:pPr/>
              <a:t>152</a:t>
            </a:fld>
            <a:endParaRPr lang="en-US" sz="1200">
              <a:latin typeface="Times New Roman"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endParaRPr lang="en-US" dirty="0">
              <a:latin typeface="Times New Roman"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800000"/>
                </a:solidFill>
                <a:latin typeface="Arial" charset="0"/>
              </a:rPr>
              <a:t>John </a:t>
            </a:r>
            <a:r>
              <a:rPr lang="en-US" sz="1200" b="0" dirty="0" err="1" smtClean="0">
                <a:solidFill>
                  <a:srgbClr val="800000"/>
                </a:solidFill>
                <a:latin typeface="Arial" charset="0"/>
              </a:rPr>
              <a:t>Borchert</a:t>
            </a:r>
            <a:r>
              <a:rPr lang="en-US" sz="1200" b="0" dirty="0" smtClean="0">
                <a:solidFill>
                  <a:srgbClr val="800000"/>
                </a:solidFill>
                <a:latin typeface="Arial" charset="0"/>
              </a:rPr>
              <a:t> (</a:t>
            </a:r>
            <a:r>
              <a:rPr lang="en-US" sz="1200" b="0" dirty="0" err="1" smtClean="0">
                <a:solidFill>
                  <a:srgbClr val="800000"/>
                </a:solidFill>
                <a:latin typeface="Arial" charset="0"/>
              </a:rPr>
              <a:t>Univ</a:t>
            </a:r>
            <a:r>
              <a:rPr lang="en-US" sz="1200" b="0" dirty="0" smtClean="0">
                <a:solidFill>
                  <a:srgbClr val="800000"/>
                </a:solidFill>
                <a:latin typeface="Arial" charset="0"/>
              </a:rPr>
              <a:t> of MN; 1967): analyzed urbanization in North America (4 distinct epochs); based on impact of a particular transport technology (which increased the rates of growth and complexity of the urban landscape over time)</a:t>
            </a:r>
          </a:p>
        </p:txBody>
      </p:sp>
      <p:sp>
        <p:nvSpPr>
          <p:cNvPr id="4" name="Slide Number Placeholder 3"/>
          <p:cNvSpPr>
            <a:spLocks noGrp="1"/>
          </p:cNvSpPr>
          <p:nvPr>
            <p:ph type="sldNum" sz="quarter" idx="10"/>
          </p:nvPr>
        </p:nvSpPr>
        <p:spPr/>
        <p:txBody>
          <a:bodyPr/>
          <a:lstStyle/>
          <a:p>
            <a:fld id="{3DF28E5B-3BDB-2F45-8659-41370090B195}" type="slidenum">
              <a:rPr lang="en-US" smtClean="0"/>
              <a:pPr/>
              <a:t>153</a:t>
            </a:fld>
            <a:endParaRPr lang="en-US"/>
          </a:p>
        </p:txBody>
      </p:sp>
    </p:spTree>
    <p:extLst>
      <p:ext uri="{BB962C8B-B14F-4D97-AF65-F5344CB8AC3E}">
        <p14:creationId xmlns:p14="http://schemas.microsoft.com/office/powerpoint/2010/main" val="148274866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800000"/>
                </a:solidFill>
                <a:latin typeface="Arial" charset="0"/>
              </a:rPr>
              <a:t>Sail-Wagon Epoch (1790-1830), pre-industrial</a:t>
            </a:r>
          </a:p>
        </p:txBody>
      </p:sp>
      <p:sp>
        <p:nvSpPr>
          <p:cNvPr id="4" name="Slide Number Placeholder 3"/>
          <p:cNvSpPr>
            <a:spLocks noGrp="1"/>
          </p:cNvSpPr>
          <p:nvPr>
            <p:ph type="sldNum" sz="quarter" idx="10"/>
          </p:nvPr>
        </p:nvSpPr>
        <p:spPr/>
        <p:txBody>
          <a:bodyPr/>
          <a:lstStyle/>
          <a:p>
            <a:fld id="{3DF28E5B-3BDB-2F45-8659-41370090B195}" type="slidenum">
              <a:rPr lang="en-US" smtClean="0"/>
              <a:pPr/>
              <a:t>154</a:t>
            </a:fld>
            <a:endParaRPr lang="en-US"/>
          </a:p>
        </p:txBody>
      </p:sp>
    </p:spTree>
    <p:extLst>
      <p:ext uri="{BB962C8B-B14F-4D97-AF65-F5344CB8AC3E}">
        <p14:creationId xmlns:p14="http://schemas.microsoft.com/office/powerpoint/2010/main" val="107898248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96239F-24BD-5142-8AD0-710A6A4C5554}" type="slidenum">
              <a:rPr lang="en-US"/>
              <a:pPr eaLnBrk="1" hangingPunct="1"/>
              <a:t>14</a:t>
            </a:fld>
            <a:endParaRPr lang="en-US"/>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charset="0"/>
              </a:rPr>
              <a:t>Mid-1800s Chicago; urban growth spread along the radial routes of early streetcars.  The lines of urban expansion set the initial structure for the development of metropolitan </a:t>
            </a:r>
            <a:r>
              <a:rPr lang="en-US" dirty="0" smtClean="0">
                <a:latin typeface="Arial" charset="0"/>
              </a:rPr>
              <a:t>Chicag</a:t>
            </a:r>
            <a:r>
              <a:rPr lang="en-US" b="0" dirty="0" smtClean="0">
                <a:latin typeface="Arial" charset="0"/>
              </a:rPr>
              <a:t>o; </a:t>
            </a:r>
            <a:r>
              <a:rPr lang="en-US" sz="1200" b="0" dirty="0" smtClean="0">
                <a:solidFill>
                  <a:srgbClr val="800000"/>
                </a:solidFill>
              </a:rPr>
              <a:t>Iron Horse Epoch (1830–1870), characterized by impact of steam engine technology, and development of steamboats and regional railroad networks.</a:t>
            </a:r>
          </a:p>
          <a:p>
            <a:endParaRPr lang="en-US" dirty="0">
              <a:latin typeface="Arial" charset="0"/>
            </a:endParaRPr>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97DEF45-0756-FF41-B668-46AB19632464}" type="slidenum">
              <a:rPr lang="en-US"/>
              <a:pPr eaLnBrk="1" hangingPunct="1"/>
              <a:t>156</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charset="0"/>
              </a:rPr>
              <a:t>The electric streetcar reinforced the </a:t>
            </a:r>
            <a:r>
              <a:rPr lang="en-US" b="0" dirty="0">
                <a:latin typeface="Arial" charset="0"/>
              </a:rPr>
              <a:t>radial pattern of growth</a:t>
            </a:r>
            <a:r>
              <a:rPr lang="en-US" b="0" dirty="0" smtClean="0">
                <a:latin typeface="Arial" charset="0"/>
              </a:rPr>
              <a:t>. </a:t>
            </a:r>
            <a:r>
              <a:rPr lang="en-US" sz="1200" b="0" dirty="0" smtClean="0">
                <a:solidFill>
                  <a:srgbClr val="800000"/>
                </a:solidFill>
              </a:rPr>
              <a:t>Steel Rail Epoch (1870–1920), dominated by the development of long haul railroads and a national railroad network.</a:t>
            </a:r>
          </a:p>
          <a:p>
            <a:endParaRPr lang="en-US" dirty="0">
              <a:latin typeface="Arial" charset="0"/>
            </a:endParaRPr>
          </a:p>
        </p:txBody>
      </p:sp>
      <p:sp>
        <p:nvSpPr>
          <p:cNvPr id="191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A437FD-FA89-7047-AD54-CFB21639802C}" type="slidenum">
              <a:rPr lang="en-US"/>
              <a:pPr eaLnBrk="1" hangingPunct="1"/>
              <a:t>157</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charset="0"/>
              </a:rPr>
              <a:t>Although Chicago</a:t>
            </a:r>
            <a:r>
              <a:rPr lang="ja-JP" altLang="en-US" dirty="0">
                <a:latin typeface="Arial" charset="0"/>
              </a:rPr>
              <a:t>’</a:t>
            </a:r>
            <a:r>
              <a:rPr lang="en-US" dirty="0">
                <a:latin typeface="Arial" charset="0"/>
              </a:rPr>
              <a:t>s radial pattern persisted after the construction of an extensive highway system, suburbs developed to the point where there was a coalescence between many of the lines</a:t>
            </a:r>
            <a:r>
              <a:rPr lang="en-US" dirty="0" smtClean="0">
                <a:latin typeface="Arial" charset="0"/>
              </a:rPr>
              <a:t>. </a:t>
            </a:r>
            <a:r>
              <a:rPr lang="en-US" sz="1200" b="0" dirty="0" smtClean="0">
                <a:solidFill>
                  <a:srgbClr val="800000"/>
                </a:solidFill>
              </a:rPr>
              <a:t>Auto-Air-Amenity Epoch (1920–1970), saw growth in the gasoline combustion engine</a:t>
            </a:r>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6428853-3956-E747-9950-730A17499DB6}" type="slidenum">
              <a:rPr lang="en-US"/>
              <a:pPr eaLnBrk="1" hangingPunct="1"/>
              <a:t>162</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F6009A5-256D-7843-91C8-0DEBD718F071}" type="slidenum">
              <a:rPr lang="en-US"/>
              <a:pPr eaLnBrk="1" hangingPunct="1"/>
              <a:t>15</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lvl="1" indent="-533400" eaLnBrk="1" hangingPunct="1"/>
            <a:r>
              <a:rPr lang="en-US" sz="3000" b="0" dirty="0" smtClean="0">
                <a:solidFill>
                  <a:srgbClr val="800000"/>
                </a:solidFill>
                <a:latin typeface="Arial" charset="0"/>
              </a:rPr>
              <a:t>Formative Era (7,000 – 5,000 B.C.) – development of states &amp; urbanization;</a:t>
            </a:r>
            <a:r>
              <a:rPr lang="en-US" sz="3000" b="0" baseline="0" dirty="0" smtClean="0">
                <a:solidFill>
                  <a:srgbClr val="800000"/>
                </a:solidFill>
                <a:latin typeface="Arial" charset="0"/>
              </a:rPr>
              <a:t> </a:t>
            </a:r>
            <a:r>
              <a:rPr lang="en-US" sz="3000" b="0" dirty="0" smtClean="0">
                <a:solidFill>
                  <a:srgbClr val="800000"/>
                </a:solidFill>
                <a:latin typeface="Arial" charset="0"/>
              </a:rPr>
              <a:t>Stratified societies – hierarchy of social classes (e.g. urban elite – decision makers who controlled resources &amp; lives; these thinkers and leaders were likely the ones to develop government, writing, record keeping, and the establishment of codified laws)</a:t>
            </a:r>
          </a:p>
          <a:p>
            <a:pPr eaLnBrk="1" hangingPunct="1"/>
            <a:endParaRPr lang="en-US" dirty="0">
              <a:latin typeface="Arial"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r>
              <a:rPr lang="en-US" sz="1800" b="0" i="0" u="none" strike="noStrike" cap="none" baseline="0" dirty="0"/>
              <a:t>DISCUSSION:</a:t>
            </a:r>
          </a:p>
          <a:p>
            <a:pPr marL="0" marR="0" lvl="0" indent="0" algn="l" rtl="0">
              <a:buSzPct val="25000"/>
              <a:buFont typeface="Arial"/>
              <a:buNone/>
            </a:pPr>
            <a:r>
              <a:rPr lang="en-US" sz="1800" b="0" i="0" u="none" strike="noStrike" cap="none" baseline="0" dirty="0"/>
              <a:t>* Do you recognize aspects of the layout of your town or city that are remnants of past transportation eras?</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r>
              <a:rPr lang="en-US" sz="1800" b="0" i="0" u="none" strike="noStrike" cap="none" baseline="0" dirty="0"/>
              <a:t>DISCUSSION:</a:t>
            </a:r>
          </a:p>
          <a:p>
            <a:pPr marL="0" marR="0" lvl="0" indent="0" algn="l" rtl="0">
              <a:buSzPct val="25000"/>
              <a:buFont typeface="Arial"/>
              <a:buNone/>
            </a:pPr>
            <a:r>
              <a:rPr lang="en-US" sz="1800" b="0" i="0" u="none" strike="noStrike" cap="none" baseline="0" dirty="0"/>
              <a:t>* Do you recognize aspects of the layout of your town or city that are remnants of past transportation eras?</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29" name="Shape 4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0" name="Shape 430"/>
          <p:cNvSpPr txBox="1">
            <a:spLocks noGrp="1"/>
          </p:cNvSpPr>
          <p:nvPr>
            <p:ph type="body" idx="1"/>
          </p:nvPr>
        </p:nvSpPr>
        <p:spPr>
          <a:xfrm>
            <a:off x="685800" y="4343401"/>
            <a:ext cx="5486400" cy="1283388"/>
          </a:xfrm>
          <a:prstGeom prst="rect">
            <a:avLst/>
          </a:prstGeom>
          <a:noFill/>
          <a:ln>
            <a:noFill/>
          </a:ln>
        </p:spPr>
        <p:txBody>
          <a:bodyPr lIns="91425" tIns="45700" rIns="91425" bIns="45700" anchor="t" anchorCtr="0">
            <a:spAutoFit/>
          </a:bodyPr>
          <a:lstStyle/>
          <a:p>
            <a:pPr marL="0" marR="0" lvl="0" indent="0" algn="l" rtl="0">
              <a:buSzPct val="25000"/>
              <a:buFont typeface="Arial"/>
              <a:buNone/>
            </a:pPr>
            <a:endParaRPr lang="en-US" sz="1800" b="0" i="0" u="none" strike="noStrike" cap="none" baseline="0"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800000"/>
                </a:solidFill>
              </a:rPr>
              <a:t>High-Technology Epoch</a:t>
            </a:r>
            <a:r>
              <a:rPr lang="en-US" sz="1200" b="0" dirty="0" smtClean="0">
                <a:solidFill>
                  <a:srgbClr val="800000"/>
                </a:solidFill>
                <a:latin typeface="Arial" charset="0"/>
              </a:rPr>
              <a:t> </a:t>
            </a:r>
            <a:r>
              <a:rPr lang="en-US" sz="1200" b="0" dirty="0" smtClean="0">
                <a:solidFill>
                  <a:srgbClr val="800000"/>
                </a:solidFill>
              </a:rPr>
              <a:t>(1970-?), influenced by the era of jet propulsion </a:t>
            </a:r>
            <a:r>
              <a:rPr lang="en-US" sz="1200" b="0" dirty="0" smtClean="0">
                <a:solidFill>
                  <a:srgbClr val="800000"/>
                </a:solidFill>
                <a:latin typeface="Arial" charset="0"/>
              </a:rPr>
              <a:t>&amp; increasingly complex </a:t>
            </a:r>
            <a:r>
              <a:rPr lang="en-US" sz="1200" b="0" dirty="0" smtClean="0">
                <a:solidFill>
                  <a:srgbClr val="800000"/>
                </a:solidFill>
              </a:rPr>
              <a:t>electronic, satellite, &amp; computer-based technologies</a:t>
            </a:r>
            <a:endParaRPr lang="en-US" sz="1200" b="0" dirty="0" smtClean="0">
              <a:solidFill>
                <a:srgbClr val="800000"/>
              </a:solidFill>
              <a:latin typeface="Arial" charset="0"/>
            </a:endParaRPr>
          </a:p>
        </p:txBody>
      </p:sp>
      <p:sp>
        <p:nvSpPr>
          <p:cNvPr id="4" name="Slide Number Placeholder 3"/>
          <p:cNvSpPr>
            <a:spLocks noGrp="1"/>
          </p:cNvSpPr>
          <p:nvPr>
            <p:ph type="sldNum" sz="quarter" idx="10"/>
          </p:nvPr>
        </p:nvSpPr>
        <p:spPr/>
        <p:txBody>
          <a:bodyPr/>
          <a:lstStyle/>
          <a:p>
            <a:fld id="{3DF28E5B-3BDB-2F45-8659-41370090B195}" type="slidenum">
              <a:rPr lang="en-US" smtClean="0"/>
              <a:pPr/>
              <a:t>171</a:t>
            </a:fld>
            <a:endParaRPr lang="en-US"/>
          </a:p>
        </p:txBody>
      </p:sp>
    </p:spTree>
    <p:extLst>
      <p:ext uri="{BB962C8B-B14F-4D97-AF65-F5344CB8AC3E}">
        <p14:creationId xmlns:p14="http://schemas.microsoft.com/office/powerpoint/2010/main" val="295018187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174</a:t>
            </a:fld>
            <a:endParaRPr lang="en-US"/>
          </a:p>
        </p:txBody>
      </p:sp>
    </p:spTree>
    <p:extLst>
      <p:ext uri="{BB962C8B-B14F-4D97-AF65-F5344CB8AC3E}">
        <p14:creationId xmlns:p14="http://schemas.microsoft.com/office/powerpoint/2010/main" val="212528247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175</a:t>
            </a:fld>
            <a:endParaRPr lang="en-US"/>
          </a:p>
        </p:txBody>
      </p:sp>
    </p:spTree>
    <p:extLst>
      <p:ext uri="{BB962C8B-B14F-4D97-AF65-F5344CB8AC3E}">
        <p14:creationId xmlns:p14="http://schemas.microsoft.com/office/powerpoint/2010/main" val="42797045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Shape 5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1" name="Shape 501"/>
          <p:cNvSpPr txBox="1">
            <a:spLocks noGrp="1"/>
          </p:cNvSpPr>
          <p:nvPr>
            <p:ph type="body" idx="1"/>
          </p:nvPr>
        </p:nvSpPr>
        <p:spPr>
          <a:xfrm>
            <a:off x="685800" y="4343401"/>
            <a:ext cx="5486400" cy="276959"/>
          </a:xfrm>
          <a:prstGeom prst="rect">
            <a:avLst/>
          </a:prstGeom>
          <a:noFill/>
          <a:ln>
            <a:noFill/>
          </a:ln>
        </p:spPr>
        <p:txBody>
          <a:bodyPr lIns="91425" tIns="45700" rIns="91425" bIns="45700" anchor="t" anchorCtr="0">
            <a:sp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1" u="none" strike="noStrike" cap="none" baseline="0" dirty="0" smtClean="0">
                <a:solidFill>
                  <a:schemeClr val="dk1"/>
                </a:solidFill>
                <a:latin typeface="Times New Roman"/>
                <a:ea typeface="Times New Roman"/>
                <a:cs typeface="Times New Roman"/>
                <a:sym typeface="Times New Roman"/>
              </a:rPr>
              <a:t>Source:</a:t>
            </a:r>
            <a:r>
              <a:rPr lang="en-US" sz="1200" b="0" i="0" u="none" strike="noStrike" cap="none" baseline="0" dirty="0" smtClean="0">
                <a:solidFill>
                  <a:schemeClr val="dk1"/>
                </a:solidFill>
                <a:latin typeface="Times New Roman"/>
                <a:ea typeface="Times New Roman"/>
                <a:cs typeface="Times New Roman"/>
                <a:sym typeface="Times New Roman"/>
              </a:rPr>
              <a:t> October 2006: http://</a:t>
            </a:r>
            <a:r>
              <a:rPr lang="en-US" sz="1200" b="0" i="0" u="none" strike="noStrike" cap="none" baseline="0" dirty="0" err="1" smtClean="0">
                <a:solidFill>
                  <a:schemeClr val="dk1"/>
                </a:solidFill>
                <a:latin typeface="Times New Roman"/>
                <a:ea typeface="Times New Roman"/>
                <a:cs typeface="Times New Roman"/>
                <a:sym typeface="Times New Roman"/>
              </a:rPr>
              <a:t>centerwest.org</a:t>
            </a:r>
            <a:r>
              <a:rPr lang="en-US" sz="1200" b="0" i="0" u="none" strike="noStrike" cap="none" baseline="0" dirty="0" smtClean="0">
                <a:solidFill>
                  <a:schemeClr val="dk1"/>
                </a:solidFill>
                <a:latin typeface="Times New Roman"/>
                <a:ea typeface="Times New Roman"/>
                <a:cs typeface="Times New Roman"/>
                <a:sym typeface="Times New Roman"/>
              </a:rPr>
              <a:t>/futures/</a:t>
            </a:r>
            <a:r>
              <a:rPr lang="en-US" sz="1200" b="0" i="0" u="none" strike="noStrike" cap="none" baseline="0" dirty="0" err="1" smtClean="0">
                <a:solidFill>
                  <a:schemeClr val="dk1"/>
                </a:solidFill>
                <a:latin typeface="Times New Roman"/>
                <a:ea typeface="Times New Roman"/>
                <a:cs typeface="Times New Roman"/>
                <a:sym typeface="Times New Roman"/>
              </a:rPr>
              <a:t>frtrng</a:t>
            </a:r>
            <a:r>
              <a:rPr lang="en-US" sz="1200" b="0" i="0" u="none" strike="noStrike" cap="none" baseline="0" dirty="0" smtClean="0">
                <a:solidFill>
                  <a:schemeClr val="dk1"/>
                </a:solidFill>
                <a:latin typeface="Times New Roman"/>
                <a:ea typeface="Times New Roman"/>
                <a:cs typeface="Times New Roman"/>
                <a:sym typeface="Times New Roman"/>
              </a:rPr>
              <a:t>/</a:t>
            </a:r>
          </a:p>
          <a:p>
            <a:endParaRPr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9" name="Shape 509"/>
          <p:cNvSpPr txBox="1">
            <a:spLocks noGrp="1"/>
          </p:cNvSpPr>
          <p:nvPr>
            <p:ph type="body" idx="1"/>
          </p:nvPr>
        </p:nvSpPr>
        <p:spPr>
          <a:xfrm>
            <a:off x="685800" y="4343401"/>
            <a:ext cx="5486400" cy="276959"/>
          </a:xfrm>
          <a:prstGeom prst="rect">
            <a:avLst/>
          </a:prstGeom>
          <a:noFill/>
          <a:ln>
            <a:noFill/>
          </a:ln>
        </p:spPr>
        <p:txBody>
          <a:bodyPr lIns="91425" tIns="45700" rIns="91425" bIns="45700" anchor="t" anchorCtr="0">
            <a:sp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E661E35-9013-5A4A-A88C-9E24FB2551CF}" type="slidenum">
              <a:rPr lang="en-US"/>
              <a:pPr eaLnBrk="1" hangingPunct="1"/>
              <a:t>16</a:t>
            </a:fld>
            <a:endParaRPr lang="en-US"/>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Shape 5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17" name="Shape 517"/>
          <p:cNvSpPr txBox="1">
            <a:spLocks noGrp="1"/>
          </p:cNvSpPr>
          <p:nvPr>
            <p:ph type="body" idx="1"/>
          </p:nvPr>
        </p:nvSpPr>
        <p:spPr>
          <a:xfrm>
            <a:off x="685800" y="4343401"/>
            <a:ext cx="5486400" cy="276959"/>
          </a:xfrm>
          <a:prstGeom prst="rect">
            <a:avLst/>
          </a:prstGeom>
          <a:noFill/>
          <a:ln>
            <a:noFill/>
          </a:ln>
        </p:spPr>
        <p:txBody>
          <a:bodyPr lIns="91425" tIns="45700" rIns="91425" bIns="45700" anchor="t" anchorCtr="0">
            <a:spAutoFit/>
          </a:bodyPr>
          <a:lstStyle/>
          <a:p>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Arial" pitchFamily="34" charset="0"/>
                <a:ea typeface="ＭＳ Ｐゴシック" charset="0"/>
                <a:cs typeface="+mn-cs"/>
              </a:rPr>
              <a:t>The suburb of St. Louis Park, Minnesota, just southwest of Minneapolis, launched a vision plan in 1994 to create a 125-acre downtown called Park Commons. The project included a complete redesign of Excelsior Boulevard into a four-lane landscaped avenue with parallel parking; the creation of Grand Way, a public green with mixed retail and residential; and 1,650 shared parking spaces in underground and midblock garages. Interestingly, most retail faces directly toward the arterial. Housing is half rental and half owner, with affordable units on site.</a:t>
            </a:r>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179</a:t>
            </a:fld>
            <a:endParaRPr lang="en-US"/>
          </a:p>
        </p:txBody>
      </p:sp>
    </p:spTree>
    <p:extLst>
      <p:ext uri="{BB962C8B-B14F-4D97-AF65-F5344CB8AC3E}">
        <p14:creationId xmlns:p14="http://schemas.microsoft.com/office/powerpoint/2010/main" val="20961574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4108">
              <a:defRPr sz="2400">
                <a:solidFill>
                  <a:schemeClr val="tx1"/>
                </a:solidFill>
                <a:latin typeface="Tahoma" charset="0"/>
                <a:ea typeface="ＭＳ Ｐゴシック" charset="0"/>
                <a:cs typeface="ＭＳ Ｐゴシック" charset="0"/>
              </a:defRPr>
            </a:lvl1pPr>
            <a:lvl2pPr marL="731286" indent="-281264" defTabSz="914108">
              <a:defRPr sz="2400">
                <a:solidFill>
                  <a:schemeClr val="tx1"/>
                </a:solidFill>
                <a:latin typeface="Tahoma" charset="0"/>
                <a:ea typeface="ＭＳ Ｐゴシック" charset="0"/>
              </a:defRPr>
            </a:lvl2pPr>
            <a:lvl3pPr marL="1125055" indent="-225011" defTabSz="914108">
              <a:defRPr sz="2400">
                <a:solidFill>
                  <a:schemeClr val="tx1"/>
                </a:solidFill>
                <a:latin typeface="Tahoma" charset="0"/>
                <a:ea typeface="ＭＳ Ｐゴシック" charset="0"/>
              </a:defRPr>
            </a:lvl3pPr>
            <a:lvl4pPr marL="1575077" indent="-225011" defTabSz="914108">
              <a:defRPr sz="2400">
                <a:solidFill>
                  <a:schemeClr val="tx1"/>
                </a:solidFill>
                <a:latin typeface="Tahoma" charset="0"/>
                <a:ea typeface="ＭＳ Ｐゴシック" charset="0"/>
              </a:defRPr>
            </a:lvl4pPr>
            <a:lvl5pPr marL="2025099" indent="-225011" defTabSz="914108">
              <a:defRPr sz="2400">
                <a:solidFill>
                  <a:schemeClr val="tx1"/>
                </a:solidFill>
                <a:latin typeface="Tahoma" charset="0"/>
                <a:ea typeface="ＭＳ Ｐゴシック" charset="0"/>
              </a:defRPr>
            </a:lvl5pPr>
            <a:lvl6pPr marL="2475121" indent="-225011" defTabSz="914108" eaLnBrk="0" fontAlgn="base" hangingPunct="0">
              <a:spcBef>
                <a:spcPct val="0"/>
              </a:spcBef>
              <a:spcAft>
                <a:spcPct val="0"/>
              </a:spcAft>
              <a:defRPr sz="2400">
                <a:solidFill>
                  <a:schemeClr val="tx1"/>
                </a:solidFill>
                <a:latin typeface="Tahoma" charset="0"/>
                <a:ea typeface="ＭＳ Ｐゴシック" charset="0"/>
              </a:defRPr>
            </a:lvl6pPr>
            <a:lvl7pPr marL="2925143" indent="-225011" defTabSz="914108" eaLnBrk="0" fontAlgn="base" hangingPunct="0">
              <a:spcBef>
                <a:spcPct val="0"/>
              </a:spcBef>
              <a:spcAft>
                <a:spcPct val="0"/>
              </a:spcAft>
              <a:defRPr sz="2400">
                <a:solidFill>
                  <a:schemeClr val="tx1"/>
                </a:solidFill>
                <a:latin typeface="Tahoma" charset="0"/>
                <a:ea typeface="ＭＳ Ｐゴシック" charset="0"/>
              </a:defRPr>
            </a:lvl7pPr>
            <a:lvl8pPr marL="3375165" indent="-225011" defTabSz="914108" eaLnBrk="0" fontAlgn="base" hangingPunct="0">
              <a:spcBef>
                <a:spcPct val="0"/>
              </a:spcBef>
              <a:spcAft>
                <a:spcPct val="0"/>
              </a:spcAft>
              <a:defRPr sz="2400">
                <a:solidFill>
                  <a:schemeClr val="tx1"/>
                </a:solidFill>
                <a:latin typeface="Tahoma" charset="0"/>
                <a:ea typeface="ＭＳ Ｐゴシック" charset="0"/>
              </a:defRPr>
            </a:lvl8pPr>
            <a:lvl9pPr marL="3825187" indent="-225011" defTabSz="914108" eaLnBrk="0" fontAlgn="base" hangingPunct="0">
              <a:spcBef>
                <a:spcPct val="0"/>
              </a:spcBef>
              <a:spcAft>
                <a:spcPct val="0"/>
              </a:spcAft>
              <a:defRPr sz="2400">
                <a:solidFill>
                  <a:schemeClr val="tx1"/>
                </a:solidFill>
                <a:latin typeface="Tahoma" charset="0"/>
                <a:ea typeface="ＭＳ Ｐゴシック" charset="0"/>
              </a:defRPr>
            </a:lvl9pPr>
          </a:lstStyle>
          <a:p>
            <a:fld id="{001365E3-BBF7-1743-952C-018AC2AF366D}" type="slidenum">
              <a:rPr lang="en-US" sz="1200">
                <a:latin typeface="Times New Roman" charset="0"/>
              </a:rPr>
              <a:pPr/>
              <a:t>180</a:t>
            </a:fld>
            <a:endParaRPr lang="en-US" sz="1200">
              <a:latin typeface="Times New Roman"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lstStyle/>
          <a:p>
            <a:r>
              <a:rPr lang="en-US" sz="1200" b="1" dirty="0" smtClean="0">
                <a:solidFill>
                  <a:srgbClr val="5F0101"/>
                </a:solidFill>
              </a:rPr>
              <a:t>Agglomeration: (nucleation) </a:t>
            </a:r>
            <a:r>
              <a:rPr lang="en-US" sz="1200" dirty="0" smtClean="0">
                <a:solidFill>
                  <a:srgbClr val="5F0101"/>
                </a:solidFill>
              </a:rPr>
              <a:t>clustering of people or businesses for mutual benefits of close proximity; can share labor pools, technological and financial amenities, and </a:t>
            </a:r>
            <a:r>
              <a:rPr lang="en-US" sz="1200" b="1" i="1" dirty="0" smtClean="0">
                <a:solidFill>
                  <a:srgbClr val="5F0101"/>
                </a:solidFill>
              </a:rPr>
              <a:t>ancillary industries </a:t>
            </a:r>
            <a:r>
              <a:rPr lang="en-US" sz="1200" dirty="0" smtClean="0">
                <a:solidFill>
                  <a:srgbClr val="5F0101"/>
                </a:solidFill>
              </a:rPr>
              <a:t>(support large-scale industries);</a:t>
            </a:r>
            <a:r>
              <a:rPr lang="en-US" sz="1200" baseline="0" dirty="0" smtClean="0">
                <a:solidFill>
                  <a:srgbClr val="5F0101"/>
                </a:solidFill>
              </a:rPr>
              <a:t> </a:t>
            </a:r>
            <a:r>
              <a:rPr lang="en-US" sz="1200" b="1" dirty="0" err="1" smtClean="0">
                <a:solidFill>
                  <a:srgbClr val="5F0101"/>
                </a:solidFill>
              </a:rPr>
              <a:t>Deglomeration</a:t>
            </a:r>
            <a:r>
              <a:rPr lang="en-US" sz="1200" b="1" dirty="0" smtClean="0">
                <a:solidFill>
                  <a:srgbClr val="5F0101"/>
                </a:solidFill>
              </a:rPr>
              <a:t> (de-agglomeration): </a:t>
            </a:r>
            <a:r>
              <a:rPr lang="en-US" sz="1200" dirty="0" smtClean="0">
                <a:solidFill>
                  <a:srgbClr val="5F0101"/>
                </a:solidFill>
              </a:rPr>
              <a:t>process of industrial </a:t>
            </a:r>
            <a:r>
              <a:rPr lang="en-US" sz="1200" dirty="0" err="1" smtClean="0">
                <a:solidFill>
                  <a:srgbClr val="5F0101"/>
                </a:solidFill>
              </a:rPr>
              <a:t>deconcentration</a:t>
            </a:r>
            <a:r>
              <a:rPr lang="en-US" sz="1200" dirty="0" smtClean="0">
                <a:solidFill>
                  <a:srgbClr val="5F0101"/>
                </a:solidFill>
              </a:rPr>
              <a:t> in response to technological advances (secondary to tertiary) and/or increasing costs due to congestion and competition. </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C8C25C-D284-574C-97F2-D965BE1AA7DC}" type="slidenum">
              <a:rPr lang="en-US"/>
              <a:pPr eaLnBrk="1" hangingPunct="1"/>
              <a:t>181</a:t>
            </a:fld>
            <a:endParaRPr 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rgbClr val="663300"/>
                </a:solidFill>
                <a:latin typeface="Franklin Gothic Medium" charset="0"/>
              </a:rPr>
              <a:t>Segregation was much more common in the US before the 1964 Civil Rights Act</a:t>
            </a:r>
            <a:r>
              <a:rPr lang="en-US" dirty="0" smtClean="0">
                <a:solidFill>
                  <a:schemeClr val="tx1"/>
                </a:solidFill>
                <a:latin typeface="Arial" pitchFamily="34" charset="0"/>
              </a:rPr>
              <a:t>.</a:t>
            </a:r>
            <a:endParaRPr lang="en-US" dirty="0" smtClean="0">
              <a:solidFill>
                <a:srgbClr val="663300"/>
              </a:solidFill>
              <a:latin typeface="Franklin Gothic Medium" charset="0"/>
            </a:endParaRPr>
          </a:p>
        </p:txBody>
      </p:sp>
      <p:sp>
        <p:nvSpPr>
          <p:cNvPr id="4" name="Slide Number Placeholder 3"/>
          <p:cNvSpPr>
            <a:spLocks noGrp="1"/>
          </p:cNvSpPr>
          <p:nvPr>
            <p:ph type="sldNum" sz="quarter" idx="10"/>
          </p:nvPr>
        </p:nvSpPr>
        <p:spPr/>
        <p:txBody>
          <a:bodyPr/>
          <a:lstStyle/>
          <a:p>
            <a:fld id="{3DF28E5B-3BDB-2F45-8659-41370090B195}" type="slidenum">
              <a:rPr lang="en-US" smtClean="0"/>
              <a:pPr/>
              <a:t>182</a:t>
            </a:fld>
            <a:endParaRPr lang="en-US"/>
          </a:p>
        </p:txBody>
      </p:sp>
    </p:spTree>
    <p:extLst>
      <p:ext uri="{BB962C8B-B14F-4D97-AF65-F5344CB8AC3E}">
        <p14:creationId xmlns:p14="http://schemas.microsoft.com/office/powerpoint/2010/main" val="1358725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609600">
              <a:lnSpc>
                <a:spcPts val="2500"/>
              </a:lnSpc>
              <a:spcBef>
                <a:spcPts val="0"/>
              </a:spcBef>
            </a:pPr>
            <a:r>
              <a:rPr lang="en-US" sz="2800" b="1" dirty="0" smtClean="0">
                <a:solidFill>
                  <a:srgbClr val="5F0101"/>
                </a:solidFill>
              </a:rPr>
              <a:t>The [US] Great Migrations </a:t>
            </a:r>
            <a:r>
              <a:rPr lang="en-US" sz="2500" dirty="0" smtClean="0">
                <a:solidFill>
                  <a:srgbClr val="5F0101"/>
                </a:solidFill>
              </a:rPr>
              <a:t>… massive internal migration of Blacks from the South to urban centers in other parts of the country;</a:t>
            </a:r>
            <a:r>
              <a:rPr lang="en-US" sz="2500" baseline="0" dirty="0" smtClean="0">
                <a:solidFill>
                  <a:srgbClr val="5F0101"/>
                </a:solidFill>
              </a:rPr>
              <a:t> </a:t>
            </a:r>
            <a:r>
              <a:rPr lang="en-US" sz="2500" dirty="0" smtClean="0">
                <a:solidFill>
                  <a:srgbClr val="5F0101"/>
                </a:solidFill>
              </a:rPr>
              <a:t>The First Great Migration; 1.6 million African Americans from 1910-1940 … strict legislation limited immigration &amp; a shortage of labor in many industrial &amp; manufacturing centers in the Northeast and Midwest;</a:t>
            </a:r>
            <a:r>
              <a:rPr lang="en-US" sz="2500" baseline="0" dirty="0" smtClean="0">
                <a:solidFill>
                  <a:srgbClr val="5F0101"/>
                </a:solidFill>
              </a:rPr>
              <a:t> </a:t>
            </a:r>
            <a:r>
              <a:rPr lang="en-US" sz="2500" dirty="0" smtClean="0">
                <a:solidFill>
                  <a:srgbClr val="5F0101"/>
                </a:solidFill>
              </a:rPr>
              <a:t>The Second Great Migration; more than 5 million African-Americans; WWII, chain migration, poor economic c</a:t>
            </a:r>
            <a:r>
              <a:rPr lang="en-US" sz="2600" dirty="0" smtClean="0">
                <a:solidFill>
                  <a:srgbClr val="5F0101"/>
                </a:solidFill>
              </a:rPr>
              <a:t>onditions in the Jim Crow South … large Black population centers in many cities across the Northeast, Midwest, and West.</a:t>
            </a:r>
          </a:p>
        </p:txBody>
      </p:sp>
      <p:sp>
        <p:nvSpPr>
          <p:cNvPr id="4" name="Slide Number Placeholder 3"/>
          <p:cNvSpPr>
            <a:spLocks noGrp="1"/>
          </p:cNvSpPr>
          <p:nvPr>
            <p:ph type="sldNum" sz="quarter" idx="10"/>
          </p:nvPr>
        </p:nvSpPr>
        <p:spPr/>
        <p:txBody>
          <a:bodyPr/>
          <a:lstStyle/>
          <a:p>
            <a:fld id="{3DF28E5B-3BDB-2F45-8659-41370090B195}" type="slidenum">
              <a:rPr lang="en-US" smtClean="0"/>
              <a:pPr/>
              <a:t>183</a:t>
            </a:fld>
            <a:endParaRPr lang="en-US"/>
          </a:p>
        </p:txBody>
      </p:sp>
    </p:spTree>
    <p:extLst>
      <p:ext uri="{BB962C8B-B14F-4D97-AF65-F5344CB8AC3E}">
        <p14:creationId xmlns:p14="http://schemas.microsoft.com/office/powerpoint/2010/main" val="68830374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800" dirty="0" smtClean="0">
                <a:solidFill>
                  <a:srgbClr val="800000"/>
                </a:solidFill>
              </a:rPr>
              <a:t>Movement of about 1.6 million African-Americans out of the rural Southern United States to the Northeast, Midwest, and West (who left mostly rural areas to migrate to Northern and Midwestern industrial cities)</a:t>
            </a:r>
            <a:endParaRPr lang="en-US" sz="2600" dirty="0" smtClean="0">
              <a:solidFill>
                <a:srgbClr val="800000"/>
              </a:solidFill>
            </a:endParaRP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184</a:t>
            </a:fld>
            <a:endParaRPr lang="en-US"/>
          </a:p>
        </p:txBody>
      </p:sp>
    </p:spTree>
    <p:extLst>
      <p:ext uri="{BB962C8B-B14F-4D97-AF65-F5344CB8AC3E}">
        <p14:creationId xmlns:p14="http://schemas.microsoft.com/office/powerpoint/2010/main" val="6883037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A1D1EF-02B3-E44E-8F76-A6FFC8CE2A62}" type="slidenum">
              <a:rPr lang="en-US"/>
              <a:pPr eaLnBrk="1" hangingPunct="1"/>
              <a:t>185</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186</a:t>
            </a:fld>
            <a:endParaRPr lang="en-US"/>
          </a:p>
        </p:txBody>
      </p:sp>
    </p:spTree>
    <p:extLst>
      <p:ext uri="{BB962C8B-B14F-4D97-AF65-F5344CB8AC3E}">
        <p14:creationId xmlns:p14="http://schemas.microsoft.com/office/powerpoint/2010/main" val="68830374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lnSpc>
                <a:spcPts val="2500"/>
              </a:lnSpc>
              <a:spcBef>
                <a:spcPts val="0"/>
              </a:spcBef>
              <a:buFontTx/>
              <a:buNone/>
            </a:pPr>
            <a:r>
              <a:rPr lang="en-US" sz="2800" b="1" dirty="0" smtClean="0">
                <a:solidFill>
                  <a:srgbClr val="5F0101"/>
                </a:solidFill>
              </a:rPr>
              <a:t>White Flight (in the US);</a:t>
            </a:r>
            <a:r>
              <a:rPr lang="en-US" sz="2800" b="1" baseline="0" dirty="0" smtClean="0">
                <a:solidFill>
                  <a:srgbClr val="5F0101"/>
                </a:solidFill>
              </a:rPr>
              <a:t> </a:t>
            </a:r>
            <a:r>
              <a:rPr lang="en-US" sz="2500" dirty="0" smtClean="0">
                <a:solidFill>
                  <a:srgbClr val="5F0101"/>
                </a:solidFill>
              </a:rPr>
              <a:t>Most urban areas have distinct ethnic neighborhoods (1960s ended legal racial discrimination);</a:t>
            </a:r>
            <a:r>
              <a:rPr lang="en-US" sz="2500" baseline="0" dirty="0" smtClean="0">
                <a:solidFill>
                  <a:srgbClr val="5F0101"/>
                </a:solidFill>
              </a:rPr>
              <a:t> </a:t>
            </a:r>
            <a:r>
              <a:rPr lang="en-US" sz="2500" b="1" dirty="0" smtClean="0">
                <a:solidFill>
                  <a:srgbClr val="5F0101"/>
                </a:solidFill>
              </a:rPr>
              <a:t>Blockbusting</a:t>
            </a:r>
            <a:r>
              <a:rPr lang="en-US" sz="2500" dirty="0" smtClean="0">
                <a:solidFill>
                  <a:srgbClr val="5F0101"/>
                </a:solidFill>
              </a:rPr>
              <a:t> – was a practice of U.S. realtors &amp; developers to encourage whites to sell their houses – often at a loss, by implying that racial minorities (Blacks, Hispanics, …) were moving into their previously racially segregated neighborhood, thus depressing real estate property values; promoted turnover, … </a:t>
            </a:r>
            <a:r>
              <a:rPr lang="ja-JP" altLang="en-US" sz="2500" dirty="0" smtClean="0">
                <a:solidFill>
                  <a:srgbClr val="5F0101"/>
                </a:solidFill>
              </a:rPr>
              <a:t>“</a:t>
            </a:r>
            <a:r>
              <a:rPr lang="en-US" sz="2500" dirty="0" smtClean="0">
                <a:solidFill>
                  <a:srgbClr val="5F0101"/>
                </a:solidFill>
              </a:rPr>
              <a:t>white flight</a:t>
            </a:r>
            <a:r>
              <a:rPr lang="ja-JP" altLang="en-US" sz="2500" dirty="0" smtClean="0">
                <a:solidFill>
                  <a:srgbClr val="5F0101"/>
                </a:solidFill>
              </a:rPr>
              <a:t>”</a:t>
            </a:r>
            <a:r>
              <a:rPr lang="en-US" altLang="ja-JP" sz="2500" dirty="0" smtClean="0">
                <a:solidFill>
                  <a:srgbClr val="5F0101"/>
                </a:solidFill>
              </a:rPr>
              <a:t> (from the Northe</a:t>
            </a:r>
            <a:r>
              <a:rPr lang="en-US" altLang="ja-JP" sz="2600" dirty="0" smtClean="0">
                <a:solidFill>
                  <a:srgbClr val="5F0101"/>
                </a:solidFill>
              </a:rPr>
              <a:t>ast and Midwest to the South); realtors gained more commissions;</a:t>
            </a:r>
            <a:r>
              <a:rPr lang="en-US" altLang="ja-JP" sz="2600" baseline="0" dirty="0" smtClean="0">
                <a:solidFill>
                  <a:srgbClr val="5F0101"/>
                </a:solidFill>
              </a:rPr>
              <a:t> </a:t>
            </a:r>
            <a:r>
              <a:rPr lang="en-US" sz="2500" b="1" dirty="0" smtClean="0">
                <a:solidFill>
                  <a:srgbClr val="5F0101"/>
                </a:solidFill>
              </a:rPr>
              <a:t>Redlining</a:t>
            </a:r>
            <a:r>
              <a:rPr lang="en-US" sz="2500" dirty="0" smtClean="0">
                <a:solidFill>
                  <a:srgbClr val="5F0101"/>
                </a:solidFill>
              </a:rPr>
              <a:t> – marking a red line on a map to delineate the area where banks would not invest; later the term was applied to discrimination against a particular group of people (usually by race or sex) irrespective of geography</a:t>
            </a:r>
            <a:r>
              <a:rPr lang="en-US" sz="2500" baseline="0" dirty="0" smtClean="0">
                <a:solidFill>
                  <a:srgbClr val="5F0101"/>
                </a:solidFill>
              </a:rPr>
              <a:t> … </a:t>
            </a:r>
            <a:r>
              <a:rPr lang="en-US" sz="1200" kern="1200" dirty="0" smtClean="0">
                <a:solidFill>
                  <a:schemeClr val="tx1"/>
                </a:solidFill>
                <a:latin typeface="Arial" pitchFamily="34" charset="0"/>
                <a:ea typeface="ＭＳ Ｐゴシック" charset="0"/>
                <a:cs typeface="+mn-cs"/>
              </a:rPr>
              <a:t>A </a:t>
            </a:r>
            <a:r>
              <a:rPr lang="en-US" sz="1200" kern="1200" dirty="0" smtClean="0">
                <a:solidFill>
                  <a:schemeClr val="tx1"/>
                </a:solidFill>
                <a:latin typeface="Arial" pitchFamily="34" charset="0"/>
                <a:ea typeface="ＭＳ Ｐゴシック" charset="0"/>
                <a:cs typeface="+mn-cs"/>
              </a:rPr>
              <a:t>1936 security map of Philadelphia showing redlining of lower income neighborhoods.</a:t>
            </a:r>
            <a:r>
              <a:rPr lang="en-US" sz="1200" kern="1200" baseline="0" dirty="0" smtClean="0">
                <a:solidFill>
                  <a:schemeClr val="tx1"/>
                </a:solidFill>
                <a:latin typeface="Arial" pitchFamily="34" charset="0"/>
                <a:ea typeface="ＭＳ Ｐゴシック" charset="0"/>
                <a:cs typeface="+mn-cs"/>
              </a:rPr>
              <a:t> </a:t>
            </a:r>
            <a:r>
              <a:rPr lang="en-US" sz="1200" kern="1200" dirty="0" smtClean="0">
                <a:solidFill>
                  <a:schemeClr val="tx1"/>
                </a:solidFill>
                <a:latin typeface="Arial" pitchFamily="34" charset="0"/>
                <a:ea typeface="ＭＳ Ｐゴシック" charset="0"/>
                <a:cs typeface="+mn-cs"/>
              </a:rPr>
              <a:t>Households and businesses in the red zones could not get mortgages or business </a:t>
            </a:r>
            <a:r>
              <a:rPr lang="en-US" sz="1200" kern="1200" dirty="0" smtClean="0">
                <a:solidFill>
                  <a:schemeClr val="tx1"/>
                </a:solidFill>
                <a:latin typeface="Arial" pitchFamily="34" charset="0"/>
                <a:ea typeface="ＭＳ Ｐゴシック" charset="0"/>
                <a:cs typeface="+mn-cs"/>
              </a:rPr>
              <a:t>loans;</a:t>
            </a:r>
            <a:r>
              <a:rPr lang="en-US" sz="1200" kern="1200" baseline="0" dirty="0" smtClean="0">
                <a:solidFill>
                  <a:schemeClr val="tx1"/>
                </a:solidFill>
                <a:latin typeface="Arial" pitchFamily="34" charset="0"/>
                <a:ea typeface="ＭＳ Ｐゴシック" charset="0"/>
                <a:cs typeface="+mn-cs"/>
              </a:rPr>
              <a:t> </a:t>
            </a:r>
            <a:r>
              <a:rPr lang="en-US" sz="2500" b="1" dirty="0" smtClean="0">
                <a:solidFill>
                  <a:srgbClr val="5F0101"/>
                </a:solidFill>
              </a:rPr>
              <a:t>Racial steering </a:t>
            </a:r>
            <a:r>
              <a:rPr lang="en-US" sz="2500" dirty="0" smtClean="0">
                <a:solidFill>
                  <a:srgbClr val="5F0101"/>
                </a:solidFill>
              </a:rPr>
              <a:t>–realtors guide prospective home buyers towards or away from certain neighborhoods (based on their race) (often requested by the buyer); </a:t>
            </a:r>
            <a:r>
              <a:rPr lang="en-US" sz="2500" b="1" dirty="0" smtClean="0">
                <a:solidFill>
                  <a:srgbClr val="5F0101"/>
                </a:solidFill>
              </a:rPr>
              <a:t>Urban decay – </a:t>
            </a:r>
            <a:r>
              <a:rPr lang="en-US" sz="2500" dirty="0" smtClean="0">
                <a:solidFill>
                  <a:srgbClr val="5F0101"/>
                </a:solidFill>
              </a:rPr>
              <a:t>city, or part of a city, falls into disrepair and decrepitude; white flight contributed to the draining of cities' tax bases … started to reverse in the 1990s, when rich suburbanites returned to cities;</a:t>
            </a:r>
            <a:r>
              <a:rPr lang="en-US" sz="2500" baseline="0" dirty="0" smtClean="0">
                <a:solidFill>
                  <a:srgbClr val="5F0101"/>
                </a:solidFill>
              </a:rPr>
              <a:t> </a:t>
            </a:r>
            <a:r>
              <a:rPr lang="en-US" sz="2500" b="1" dirty="0" smtClean="0">
                <a:solidFill>
                  <a:srgbClr val="5F0101"/>
                </a:solidFill>
              </a:rPr>
              <a:t>Highways</a:t>
            </a:r>
            <a:r>
              <a:rPr lang="en-US" sz="2500" dirty="0" smtClean="0">
                <a:solidFill>
                  <a:srgbClr val="5F0101"/>
                </a:solidFill>
              </a:rPr>
              <a:t> - interstate highway system; roads transported suburbanites to their city jobs, … shifting the tax base away from the city.</a:t>
            </a:r>
          </a:p>
          <a:p>
            <a:pPr marL="609600" marR="0" lvl="1" indent="-609600" algn="l" defTabSz="914400" rtl="0" eaLnBrk="0" fontAlgn="base" latinLnBrk="0" hangingPunct="0">
              <a:lnSpc>
                <a:spcPts val="2500"/>
              </a:lnSpc>
              <a:spcBef>
                <a:spcPts val="0"/>
              </a:spcBef>
              <a:spcAft>
                <a:spcPct val="0"/>
              </a:spcAft>
              <a:buClrTx/>
              <a:buSzTx/>
              <a:buFontTx/>
              <a:buNone/>
              <a:tabLst/>
              <a:defRPr/>
            </a:pPr>
            <a:endParaRPr lang="en-US" sz="2500" dirty="0" smtClean="0">
              <a:solidFill>
                <a:srgbClr val="5F0101"/>
              </a:solidFill>
            </a:endParaRPr>
          </a:p>
          <a:p>
            <a:pPr marL="609600" indent="-609600">
              <a:lnSpc>
                <a:spcPts val="2500"/>
              </a:lnSpc>
              <a:spcBef>
                <a:spcPts val="0"/>
              </a:spcBef>
            </a:pPr>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187</a:t>
            </a:fld>
            <a:endParaRPr lang="en-US"/>
          </a:p>
        </p:txBody>
      </p:sp>
    </p:spTree>
    <p:extLst>
      <p:ext uri="{BB962C8B-B14F-4D97-AF65-F5344CB8AC3E}">
        <p14:creationId xmlns:p14="http://schemas.microsoft.com/office/powerpoint/2010/main" val="688303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17</a:t>
            </a:fld>
            <a:endParaRPr lang="en-US"/>
          </a:p>
        </p:txBody>
      </p:sp>
    </p:spTree>
    <p:extLst>
      <p:ext uri="{BB962C8B-B14F-4D97-AF65-F5344CB8AC3E}">
        <p14:creationId xmlns:p14="http://schemas.microsoft.com/office/powerpoint/2010/main" val="86620197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A1D1EF-02B3-E44E-8F76-A6FFC8CE2A62}" type="slidenum">
              <a:rPr lang="en-US"/>
              <a:pPr eaLnBrk="1" hangingPunct="1"/>
              <a:t>188</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A1D1EF-02B3-E44E-8F76-A6FFC8CE2A62}" type="slidenum">
              <a:rPr lang="en-US"/>
              <a:pPr eaLnBrk="1" hangingPunct="1"/>
              <a:t>189</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9E7818-CA92-4C43-BFEB-36CDE6D5C725}" type="slidenum">
              <a:rPr lang="en-US"/>
              <a:pPr eaLnBrk="1" hangingPunct="1"/>
              <a:t>194</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9E7818-CA92-4C43-BFEB-36CDE6D5C725}" type="slidenum">
              <a:rPr lang="en-US"/>
              <a:pPr eaLnBrk="1" hangingPunct="1"/>
              <a:t>195</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79E7818-CA92-4C43-BFEB-36CDE6D5C725}" type="slidenum">
              <a:rPr lang="en-US"/>
              <a:pPr eaLnBrk="1" hangingPunct="1"/>
              <a:t>196</a:t>
            </a:fld>
            <a:endParaRPr lang="en-US"/>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b="0" dirty="0" smtClean="0">
                <a:solidFill>
                  <a:srgbClr val="800000"/>
                </a:solidFill>
              </a:rPr>
              <a:t>1990s: 1</a:t>
            </a:r>
            <a:r>
              <a:rPr lang="en-US" b="0" baseline="30000" dirty="0" smtClean="0">
                <a:solidFill>
                  <a:srgbClr val="800000"/>
                </a:solidFill>
              </a:rPr>
              <a:t>st</a:t>
            </a:r>
            <a:r>
              <a:rPr lang="en-US" b="0" dirty="0" smtClean="0">
                <a:solidFill>
                  <a:srgbClr val="800000"/>
                </a:solidFill>
              </a:rPr>
              <a:t> decade since WWII that inner cities have grown in the US; still problem-ridden zones – loss of tax revenues (from residents moving to suburbs) …</a:t>
            </a:r>
            <a:endParaRPr lang="en-US" sz="2800" b="0" dirty="0" smtClean="0">
              <a:solidFill>
                <a:srgbClr val="800000"/>
              </a:solidFill>
              <a:latin typeface="Arial" charset="0"/>
            </a:endParaRPr>
          </a:p>
        </p:txBody>
      </p:sp>
      <p:sp>
        <p:nvSpPr>
          <p:cNvPr id="4" name="Slide Number Placeholder 3"/>
          <p:cNvSpPr>
            <a:spLocks noGrp="1"/>
          </p:cNvSpPr>
          <p:nvPr>
            <p:ph type="sldNum" sz="quarter" idx="10"/>
          </p:nvPr>
        </p:nvSpPr>
        <p:spPr/>
        <p:txBody>
          <a:bodyPr/>
          <a:lstStyle/>
          <a:p>
            <a:fld id="{3DF28E5B-3BDB-2F45-8659-41370090B195}" type="slidenum">
              <a:rPr lang="en-US" smtClean="0"/>
              <a:pPr/>
              <a:t>197</a:t>
            </a:fld>
            <a:endParaRPr lang="en-US"/>
          </a:p>
        </p:txBody>
      </p:sp>
    </p:spTree>
    <p:extLst>
      <p:ext uri="{BB962C8B-B14F-4D97-AF65-F5344CB8AC3E}">
        <p14:creationId xmlns:p14="http://schemas.microsoft.com/office/powerpoint/2010/main" val="40443484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ts val="2700"/>
              </a:lnSpc>
              <a:spcBef>
                <a:spcPts val="0"/>
              </a:spcBef>
            </a:pPr>
            <a:r>
              <a:rPr lang="en-US" sz="2400" b="1" dirty="0" smtClean="0">
                <a:solidFill>
                  <a:srgbClr val="800000"/>
                </a:solidFill>
              </a:rPr>
              <a:t>Urban policy: </a:t>
            </a:r>
            <a:r>
              <a:rPr lang="en-US" sz="2400" dirty="0" smtClean="0">
                <a:solidFill>
                  <a:srgbClr val="800000"/>
                </a:solidFill>
              </a:rPr>
              <a:t>effects of government/nonprofit organizations to revitalize central cities through public policies and incentives;</a:t>
            </a:r>
            <a:r>
              <a:rPr lang="en-US" sz="2400" baseline="0" dirty="0" smtClean="0">
                <a:solidFill>
                  <a:srgbClr val="800000"/>
                </a:solidFill>
              </a:rPr>
              <a:t> </a:t>
            </a:r>
            <a:r>
              <a:rPr lang="en-US" sz="2400" dirty="0" smtClean="0">
                <a:solidFill>
                  <a:srgbClr val="800000"/>
                </a:solidFill>
              </a:rPr>
              <a:t>City investment policies; subsidies/tax incentives, e.g., sports facilities, other attractions;</a:t>
            </a:r>
            <a:r>
              <a:rPr lang="en-US" sz="2400" baseline="0" dirty="0" smtClean="0">
                <a:solidFill>
                  <a:srgbClr val="800000"/>
                </a:solidFill>
              </a:rPr>
              <a:t> </a:t>
            </a:r>
            <a:r>
              <a:rPr lang="en-US" sz="2400" dirty="0" smtClean="0">
                <a:solidFill>
                  <a:srgbClr val="800000"/>
                </a:solidFill>
              </a:rPr>
              <a:t>Public-private partnerships;</a:t>
            </a:r>
            <a:r>
              <a:rPr lang="en-US" sz="2400" baseline="0" dirty="0" smtClean="0">
                <a:solidFill>
                  <a:srgbClr val="800000"/>
                </a:solidFill>
              </a:rPr>
              <a:t> </a:t>
            </a:r>
            <a:r>
              <a:rPr lang="en-US" sz="2400" dirty="0" smtClean="0">
                <a:solidFill>
                  <a:srgbClr val="800000"/>
                </a:solidFill>
              </a:rPr>
              <a:t>Zoning; urban enterprise zones; building codes;</a:t>
            </a:r>
            <a:r>
              <a:rPr lang="en-US" sz="2400" baseline="0" dirty="0" smtClean="0">
                <a:solidFill>
                  <a:srgbClr val="800000"/>
                </a:solidFill>
              </a:rPr>
              <a:t> </a:t>
            </a:r>
            <a:r>
              <a:rPr lang="en-US" sz="2400" dirty="0" smtClean="0">
                <a:solidFill>
                  <a:srgbClr val="800000"/>
                </a:solidFill>
              </a:rPr>
              <a:t>Historic preservation (government policy/action);</a:t>
            </a:r>
            <a:r>
              <a:rPr lang="en-US" sz="2400" baseline="0" dirty="0" smtClean="0">
                <a:solidFill>
                  <a:srgbClr val="800000"/>
                </a:solidFill>
              </a:rPr>
              <a:t> </a:t>
            </a:r>
            <a:r>
              <a:rPr lang="en-US" sz="2400" dirty="0" smtClean="0">
                <a:solidFill>
                  <a:srgbClr val="800000"/>
                </a:solidFill>
              </a:rPr>
              <a:t>Public safety;</a:t>
            </a:r>
            <a:r>
              <a:rPr lang="en-US" sz="2400" baseline="0" dirty="0" smtClean="0">
                <a:solidFill>
                  <a:srgbClr val="800000"/>
                </a:solidFill>
              </a:rPr>
              <a:t> </a:t>
            </a:r>
            <a:r>
              <a:rPr lang="en-US" sz="2400" dirty="0" smtClean="0">
                <a:solidFill>
                  <a:srgbClr val="800000"/>
                </a:solidFill>
              </a:rPr>
              <a:t>Replacement of older public housing with mixed-income housing;</a:t>
            </a:r>
            <a:r>
              <a:rPr lang="en-US" sz="2400" baseline="0" dirty="0" smtClean="0">
                <a:solidFill>
                  <a:srgbClr val="800000"/>
                </a:solidFill>
              </a:rPr>
              <a:t> </a:t>
            </a:r>
            <a:r>
              <a:rPr lang="en-US" sz="2400" dirty="0" smtClean="0">
                <a:solidFill>
                  <a:srgbClr val="800000"/>
                </a:solidFill>
              </a:rPr>
              <a:t>Creation of new </a:t>
            </a:r>
            <a:r>
              <a:rPr lang="en-US" sz="2400" dirty="0" err="1" smtClean="0">
                <a:solidFill>
                  <a:srgbClr val="800000"/>
                </a:solidFill>
              </a:rPr>
              <a:t>greenspaces</a:t>
            </a:r>
            <a:r>
              <a:rPr lang="en-US" sz="2400" dirty="0" smtClean="0">
                <a:solidFill>
                  <a:srgbClr val="800000"/>
                </a:solidFill>
              </a:rPr>
              <a:t>/open areas;</a:t>
            </a:r>
            <a:r>
              <a:rPr lang="en-US" sz="2400" baseline="0" dirty="0" smtClean="0">
                <a:solidFill>
                  <a:srgbClr val="800000"/>
                </a:solidFill>
              </a:rPr>
              <a:t> </a:t>
            </a:r>
            <a:r>
              <a:rPr lang="en-US" sz="2400" dirty="0" smtClean="0">
                <a:solidFill>
                  <a:srgbClr val="800000"/>
                </a:solidFill>
                <a:latin typeface="Arial" charset="0"/>
              </a:rPr>
              <a:t>Commercialization – city gov’ts transform a central city to attract residents and tourists; newly commercialized downtowns = stark contrast to the rest of the central city.</a:t>
            </a:r>
            <a:r>
              <a:rPr lang="en-US" sz="2400" dirty="0" smtClean="0">
                <a:solidFill>
                  <a:srgbClr val="800000"/>
                </a:solidFill>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chemeClr val="bg1"/>
              </a:solidFill>
              <a:effectLst>
                <a:outerShdw blurRad="38100" dist="38100" dir="2700000" algn="tl">
                  <a:srgbClr val="000000">
                    <a:alpha val="43137"/>
                  </a:srgbClr>
                </a:outerShdw>
              </a:effectLst>
              <a:latin typeface="Franklin Gothic Medium" charset="0"/>
            </a:endParaRPr>
          </a:p>
        </p:txBody>
      </p:sp>
      <p:sp>
        <p:nvSpPr>
          <p:cNvPr id="4" name="Slide Number Placeholder 3"/>
          <p:cNvSpPr>
            <a:spLocks noGrp="1"/>
          </p:cNvSpPr>
          <p:nvPr>
            <p:ph type="sldNum" sz="quarter" idx="10"/>
          </p:nvPr>
        </p:nvSpPr>
        <p:spPr/>
        <p:txBody>
          <a:bodyPr/>
          <a:lstStyle/>
          <a:p>
            <a:fld id="{3DF28E5B-3BDB-2F45-8659-41370090B195}" type="slidenum">
              <a:rPr lang="en-US" smtClean="0"/>
              <a:pPr/>
              <a:t>198</a:t>
            </a:fld>
            <a:endParaRPr lang="en-US"/>
          </a:p>
        </p:txBody>
      </p:sp>
    </p:spTree>
    <p:extLst>
      <p:ext uri="{BB962C8B-B14F-4D97-AF65-F5344CB8AC3E}">
        <p14:creationId xmlns:p14="http://schemas.microsoft.com/office/powerpoint/2010/main" val="4044348474"/>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2800"/>
              </a:lnSpc>
              <a:spcBef>
                <a:spcPts val="0"/>
              </a:spcBef>
              <a:buNone/>
            </a:pPr>
            <a:r>
              <a:rPr lang="en-US" sz="1200" b="1" kern="1200" dirty="0" smtClean="0">
                <a:solidFill>
                  <a:srgbClr val="800000"/>
                </a:solidFill>
                <a:latin typeface="Arial" pitchFamily="34" charset="0"/>
                <a:ea typeface="ＭＳ Ｐゴシック" charset="0"/>
                <a:cs typeface="+mn-cs"/>
              </a:rPr>
              <a:t>Gentrification</a:t>
            </a:r>
            <a:r>
              <a:rPr lang="en-US" sz="1200" kern="1200" dirty="0" smtClean="0">
                <a:solidFill>
                  <a:srgbClr val="800000"/>
                </a:solidFill>
                <a:latin typeface="Arial" pitchFamily="34" charset="0"/>
                <a:ea typeface="ＭＳ Ｐゴシック" charset="0"/>
                <a:cs typeface="+mn-cs"/>
              </a:rPr>
              <a:t> – individuals buy up and rehabilitate houses, raising the housing value in the neighborhood, &amp; changing the neighborhood;</a:t>
            </a:r>
            <a:r>
              <a:rPr lang="en-US" sz="1200" kern="1200" baseline="0" dirty="0" smtClean="0">
                <a:solidFill>
                  <a:srgbClr val="800000"/>
                </a:solidFill>
                <a:latin typeface="Arial" pitchFamily="34" charset="0"/>
                <a:ea typeface="ＭＳ Ｐゴシック" charset="0"/>
                <a:cs typeface="+mn-cs"/>
              </a:rPr>
              <a:t> </a:t>
            </a:r>
            <a:r>
              <a:rPr lang="en-US" sz="1200" kern="1200" dirty="0" smtClean="0">
                <a:solidFill>
                  <a:srgbClr val="800000"/>
                </a:solidFill>
                <a:latin typeface="Arial" pitchFamily="34" charset="0"/>
                <a:ea typeface="ＭＳ Ｐゴシック" charset="0"/>
                <a:cs typeface="+mn-cs"/>
              </a:rPr>
              <a:t>Due to gentrification, the average income increases and average family size decreases in the area; may result in the informal economic eviction of lower-income residents ( because of increased rents, house prices &amp; property taxes)</a:t>
            </a:r>
          </a:p>
        </p:txBody>
      </p:sp>
      <p:sp>
        <p:nvSpPr>
          <p:cNvPr id="4" name="Slide Number Placeholder 3"/>
          <p:cNvSpPr>
            <a:spLocks noGrp="1"/>
          </p:cNvSpPr>
          <p:nvPr>
            <p:ph type="sldNum" sz="quarter" idx="10"/>
          </p:nvPr>
        </p:nvSpPr>
        <p:spPr/>
        <p:txBody>
          <a:bodyPr/>
          <a:lstStyle/>
          <a:p>
            <a:fld id="{3DF28E5B-3BDB-2F45-8659-41370090B195}" type="slidenum">
              <a:rPr lang="en-US" smtClean="0"/>
              <a:pPr/>
              <a:t>200</a:t>
            </a:fld>
            <a:endParaRPr lang="en-US"/>
          </a:p>
        </p:txBody>
      </p:sp>
    </p:spTree>
    <p:extLst>
      <p:ext uri="{BB962C8B-B14F-4D97-AF65-F5344CB8AC3E}">
        <p14:creationId xmlns:p14="http://schemas.microsoft.com/office/powerpoint/2010/main" val="23315382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0"/>
              </a:spcBef>
            </a:pPr>
            <a:r>
              <a:rPr lang="en-US" sz="1200" b="1" dirty="0" smtClean="0">
                <a:solidFill>
                  <a:srgbClr val="800000"/>
                </a:solidFill>
              </a:rPr>
              <a:t>Economic factors: </a:t>
            </a:r>
            <a:r>
              <a:rPr lang="en-US" sz="1200" dirty="0" smtClean="0">
                <a:solidFill>
                  <a:srgbClr val="800000"/>
                </a:solidFill>
              </a:rPr>
              <a:t>actions and decision-making process of businesses/entrepreneurs; also broader forces of economic restructuring;</a:t>
            </a:r>
            <a:r>
              <a:rPr lang="en-US" sz="1200" baseline="0" dirty="0" smtClean="0">
                <a:solidFill>
                  <a:srgbClr val="800000"/>
                </a:solidFill>
              </a:rPr>
              <a:t> </a:t>
            </a:r>
            <a:r>
              <a:rPr lang="en-US" sz="1200" dirty="0" smtClean="0">
                <a:solidFill>
                  <a:srgbClr val="800000"/>
                </a:solidFill>
              </a:rPr>
              <a:t>Agglomeration economies/centrality;</a:t>
            </a:r>
            <a:r>
              <a:rPr lang="en-US" sz="1200" baseline="0" dirty="0" smtClean="0">
                <a:solidFill>
                  <a:srgbClr val="800000"/>
                </a:solidFill>
              </a:rPr>
              <a:t> </a:t>
            </a:r>
            <a:r>
              <a:rPr lang="en-US" sz="1200" dirty="0" smtClean="0">
                <a:solidFill>
                  <a:srgbClr val="800000"/>
                </a:solidFill>
              </a:rPr>
              <a:t>Expansion of service sector, quaternary sector; information/knowledge processing, research facilities;</a:t>
            </a:r>
            <a:r>
              <a:rPr lang="en-US" sz="1200" baseline="0" dirty="0" smtClean="0">
                <a:solidFill>
                  <a:srgbClr val="800000"/>
                </a:solidFill>
              </a:rPr>
              <a:t> </a:t>
            </a:r>
            <a:r>
              <a:rPr lang="en-US" sz="1200" dirty="0" smtClean="0">
                <a:solidFill>
                  <a:srgbClr val="800000"/>
                </a:solidFill>
              </a:rPr>
              <a:t>Investment opportunities, places of profit;</a:t>
            </a:r>
            <a:r>
              <a:rPr lang="en-US" sz="1200" baseline="0" dirty="0" smtClean="0">
                <a:solidFill>
                  <a:srgbClr val="800000"/>
                </a:solidFill>
              </a:rPr>
              <a:t> </a:t>
            </a:r>
            <a:r>
              <a:rPr lang="en-US" sz="1200" dirty="0" smtClean="0">
                <a:solidFill>
                  <a:srgbClr val="800000"/>
                </a:solidFill>
              </a:rPr>
              <a:t>Importance of face-to-face interaction;</a:t>
            </a:r>
            <a:r>
              <a:rPr lang="en-US" sz="1200" baseline="0" dirty="0" smtClean="0">
                <a:solidFill>
                  <a:srgbClr val="800000"/>
                </a:solidFill>
              </a:rPr>
              <a:t> </a:t>
            </a:r>
            <a:r>
              <a:rPr lang="en-US" sz="1200" dirty="0" smtClean="0">
                <a:solidFill>
                  <a:srgbClr val="800000"/>
                </a:solidFill>
              </a:rPr>
              <a:t>Entrepreneurship; growth in small businesses (may be in residential districts surrounding city core);</a:t>
            </a:r>
            <a:r>
              <a:rPr lang="en-US" sz="1200" baseline="0" dirty="0" smtClean="0">
                <a:solidFill>
                  <a:srgbClr val="800000"/>
                </a:solidFill>
              </a:rPr>
              <a:t> </a:t>
            </a:r>
            <a:r>
              <a:rPr lang="en-US" sz="1200" dirty="0" smtClean="0">
                <a:solidFill>
                  <a:srgbClr val="800000"/>
                </a:solidFill>
              </a:rPr>
              <a:t>Tourism;</a:t>
            </a:r>
            <a:r>
              <a:rPr lang="en-US" sz="1200" baseline="0" dirty="0" smtClean="0">
                <a:solidFill>
                  <a:srgbClr val="800000"/>
                </a:solidFill>
              </a:rPr>
              <a:t> </a:t>
            </a:r>
            <a:r>
              <a:rPr lang="en-US" sz="1200" dirty="0" smtClean="0">
                <a:solidFill>
                  <a:srgbClr val="800000"/>
                </a:solidFill>
              </a:rPr>
              <a:t>Demand for housing in downtowns and inner-city neighborhoods due to economic growth </a:t>
            </a: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202</a:t>
            </a:fld>
            <a:endParaRPr lang="en-US"/>
          </a:p>
        </p:txBody>
      </p:sp>
    </p:spTree>
    <p:extLst>
      <p:ext uri="{BB962C8B-B14F-4D97-AF65-F5344CB8AC3E}">
        <p14:creationId xmlns:p14="http://schemas.microsoft.com/office/powerpoint/2010/main" val="126212328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0"/>
              </a:spcBef>
            </a:pPr>
            <a:r>
              <a:rPr lang="en-US" sz="2400" b="1" dirty="0" smtClean="0">
                <a:solidFill>
                  <a:srgbClr val="800000"/>
                </a:solidFill>
              </a:rPr>
              <a:t>Demographic factors: </a:t>
            </a:r>
            <a:r>
              <a:rPr lang="en-US" sz="2400" dirty="0" smtClean="0">
                <a:solidFill>
                  <a:srgbClr val="800000"/>
                </a:solidFill>
              </a:rPr>
              <a:t>changing patterns of household composition, age composition, and residential location, including migration/immigration;</a:t>
            </a:r>
            <a:r>
              <a:rPr lang="en-US" sz="2400" baseline="0" dirty="0" smtClean="0">
                <a:solidFill>
                  <a:srgbClr val="800000"/>
                </a:solidFill>
              </a:rPr>
              <a:t> </a:t>
            </a:r>
            <a:r>
              <a:rPr lang="en-US" sz="2400" dirty="0" smtClean="0">
                <a:solidFill>
                  <a:srgbClr val="800000"/>
                </a:solidFill>
              </a:rPr>
              <a:t>New household forms; single-person households, households without children (DINKs, yuppies), and nontraditional households;</a:t>
            </a:r>
            <a:r>
              <a:rPr lang="en-US" sz="2400" baseline="0" dirty="0" smtClean="0">
                <a:solidFill>
                  <a:srgbClr val="800000"/>
                </a:solidFill>
              </a:rPr>
              <a:t> </a:t>
            </a:r>
            <a:r>
              <a:rPr lang="en-US" sz="2400" dirty="0" smtClean="0">
                <a:solidFill>
                  <a:srgbClr val="800000"/>
                </a:solidFill>
              </a:rPr>
              <a:t>Aging of Baby Boomers; empty-nesters;</a:t>
            </a:r>
            <a:r>
              <a:rPr lang="en-US" sz="2400" baseline="0" dirty="0" smtClean="0">
                <a:solidFill>
                  <a:srgbClr val="800000"/>
                </a:solidFill>
              </a:rPr>
              <a:t> </a:t>
            </a:r>
            <a:r>
              <a:rPr lang="en-US" sz="2400" dirty="0" smtClean="0">
                <a:solidFill>
                  <a:srgbClr val="800000"/>
                </a:solidFill>
              </a:rPr>
              <a:t>Recent international immigrants </a:t>
            </a:r>
          </a:p>
          <a:p>
            <a:pPr algn="l">
              <a:spcBef>
                <a:spcPts val="0"/>
              </a:spcBef>
            </a:pPr>
            <a:r>
              <a:rPr lang="en-US" sz="2400" b="1" dirty="0" smtClean="0">
                <a:solidFill>
                  <a:srgbClr val="800000"/>
                </a:solidFill>
              </a:rPr>
              <a:t>Sense of place: </a:t>
            </a:r>
            <a:r>
              <a:rPr lang="en-US" sz="2400" dirty="0" smtClean="0">
                <a:solidFill>
                  <a:srgbClr val="800000"/>
                </a:solidFill>
              </a:rPr>
              <a:t>emotional attachment to central-city locations based on cultural amenities, landscape features, lifestyle factors;</a:t>
            </a:r>
            <a:r>
              <a:rPr lang="en-US" sz="2400" baseline="0" dirty="0" smtClean="0">
                <a:solidFill>
                  <a:srgbClr val="800000"/>
                </a:solidFill>
              </a:rPr>
              <a:t> </a:t>
            </a:r>
            <a:r>
              <a:rPr lang="en-US" sz="2400" dirty="0" smtClean="0">
                <a:solidFill>
                  <a:srgbClr val="800000"/>
                </a:solidFill>
              </a:rPr>
              <a:t>Distinctiveness of inner cities; consumption of nostalgia/historic character;</a:t>
            </a:r>
            <a:r>
              <a:rPr lang="en-US" sz="2400" baseline="0" dirty="0" smtClean="0">
                <a:solidFill>
                  <a:srgbClr val="800000"/>
                </a:solidFill>
              </a:rPr>
              <a:t> </a:t>
            </a:r>
            <a:r>
              <a:rPr lang="en-US" sz="2400" dirty="0" smtClean="0">
                <a:solidFill>
                  <a:srgbClr val="800000"/>
                </a:solidFill>
              </a:rPr>
              <a:t>Cultural amenities (theater, museums, sports venues, restaurants); leisure society;</a:t>
            </a:r>
            <a:r>
              <a:rPr lang="en-US" sz="2400" baseline="0" dirty="0" smtClean="0">
                <a:solidFill>
                  <a:srgbClr val="800000"/>
                </a:solidFill>
              </a:rPr>
              <a:t> </a:t>
            </a:r>
            <a:r>
              <a:rPr lang="en-US" sz="2400" dirty="0" smtClean="0">
                <a:solidFill>
                  <a:srgbClr val="800000"/>
                </a:solidFill>
              </a:rPr>
              <a:t>Lifestyles; concentrations of populations with similar interests; acceptance of diversity;</a:t>
            </a:r>
            <a:r>
              <a:rPr lang="en-US" sz="2400" baseline="0" dirty="0" smtClean="0">
                <a:solidFill>
                  <a:srgbClr val="800000"/>
                </a:solidFill>
              </a:rPr>
              <a:t> </a:t>
            </a:r>
            <a:r>
              <a:rPr lang="en-US" sz="2400" dirty="0" smtClean="0">
                <a:solidFill>
                  <a:srgbClr val="800000"/>
                </a:solidFill>
              </a:rPr>
              <a:t>Community pride; neighborhood associations </a:t>
            </a: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204</a:t>
            </a:fld>
            <a:endParaRPr lang="en-US"/>
          </a:p>
        </p:txBody>
      </p:sp>
    </p:spTree>
    <p:extLst>
      <p:ext uri="{BB962C8B-B14F-4D97-AF65-F5344CB8AC3E}">
        <p14:creationId xmlns:p14="http://schemas.microsoft.com/office/powerpoint/2010/main" val="1162588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CDA7DA2-BF8A-134D-BB8E-2A8A2870F19B}" type="slidenum">
              <a:rPr lang="en-US"/>
              <a:pPr eaLnBrk="1" hangingPunct="1"/>
              <a:t>18</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609600" eaLnBrk="1" hangingPunct="1">
              <a:buFontTx/>
              <a:buNone/>
            </a:pPr>
            <a:r>
              <a:rPr lang="en-US" dirty="0">
                <a:latin typeface="Arial" charset="0"/>
              </a:rPr>
              <a:t>This image is a reconstruction of the ancient city of Ur, established around 2100 B.C. as the capital of the Mesopotamian Civilization, which arose about 3500 B.C. The people of this civilization built a wonderful city, which was centered on a temple called a </a:t>
            </a:r>
            <a:r>
              <a:rPr lang="en-US" dirty="0" err="1">
                <a:latin typeface="Arial" charset="0"/>
              </a:rPr>
              <a:t>ziggrat</a:t>
            </a:r>
            <a:r>
              <a:rPr lang="en-US" dirty="0">
                <a:latin typeface="Arial" charset="0"/>
              </a:rPr>
              <a:t> that </a:t>
            </a:r>
            <a:r>
              <a:rPr lang="en-US" b="0" dirty="0">
                <a:latin typeface="Arial" charset="0"/>
              </a:rPr>
              <a:t>towered above all other buildings. </a:t>
            </a:r>
            <a:r>
              <a:rPr lang="en-US" sz="1200" b="0" dirty="0" smtClean="0">
                <a:solidFill>
                  <a:srgbClr val="800000"/>
                </a:solidFill>
                <a:latin typeface="Arial" charset="0"/>
              </a:rPr>
              <a:t>Cities protected by walls;</a:t>
            </a:r>
            <a:r>
              <a:rPr lang="en-US" sz="1200" b="0" baseline="0" dirty="0" smtClean="0">
                <a:solidFill>
                  <a:srgbClr val="800000"/>
                </a:solidFill>
                <a:latin typeface="Arial" charset="0"/>
              </a:rPr>
              <a:t> </a:t>
            </a:r>
            <a:r>
              <a:rPr lang="en-US" sz="1200" b="0" dirty="0" smtClean="0">
                <a:solidFill>
                  <a:srgbClr val="800000"/>
                </a:solidFill>
                <a:latin typeface="Arial" charset="0"/>
              </a:rPr>
              <a:t>Temples (ziggurats) dominated landscape (often built on mounds);</a:t>
            </a:r>
            <a:r>
              <a:rPr lang="en-US" sz="1200" b="0" baseline="0" dirty="0" smtClean="0">
                <a:solidFill>
                  <a:srgbClr val="800000"/>
                </a:solidFill>
                <a:latin typeface="Arial" charset="0"/>
              </a:rPr>
              <a:t> </a:t>
            </a:r>
            <a:r>
              <a:rPr lang="en-US" sz="1200" b="0" dirty="0" smtClean="0">
                <a:solidFill>
                  <a:srgbClr val="800000"/>
                </a:solidFill>
                <a:latin typeface="Arial" charset="0"/>
              </a:rPr>
              <a:t>Poorest on outskirts, narrow lanes b/w homes;</a:t>
            </a:r>
            <a:r>
              <a:rPr lang="en-US" sz="1200" b="0" baseline="0" dirty="0" smtClean="0">
                <a:solidFill>
                  <a:srgbClr val="800000"/>
                </a:solidFill>
                <a:latin typeface="Arial" charset="0"/>
              </a:rPr>
              <a:t> </a:t>
            </a:r>
            <a:r>
              <a:rPr lang="en-US" sz="1200" b="0" dirty="0" smtClean="0">
                <a:solidFill>
                  <a:srgbClr val="800000"/>
                </a:solidFill>
                <a:latin typeface="Arial" charset="0"/>
              </a:rPr>
              <a:t>No waste disposal (dumped garbage in streets);</a:t>
            </a:r>
            <a:r>
              <a:rPr lang="en-US" sz="1200" b="0" baseline="0" dirty="0" smtClean="0">
                <a:solidFill>
                  <a:srgbClr val="800000"/>
                </a:solidFill>
                <a:latin typeface="Arial" charset="0"/>
              </a:rPr>
              <a:t> </a:t>
            </a:r>
            <a:r>
              <a:rPr lang="en-US" sz="1200" b="0" dirty="0" smtClean="0">
                <a:solidFill>
                  <a:srgbClr val="800000"/>
                </a:solidFill>
                <a:latin typeface="Arial" charset="0"/>
              </a:rPr>
              <a:t>Disease kept pop. small (10-15,000 max)</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rgbClr val="5F0101"/>
                </a:solidFill>
                <a:latin typeface="Arial" pitchFamily="34" charset="0"/>
                <a:ea typeface="ＭＳ Ｐゴシック" charset="0"/>
                <a:cs typeface="+mn-cs"/>
              </a:rPr>
              <a:t>Postmodernism</a:t>
            </a:r>
            <a:r>
              <a:rPr lang="en-US" sz="1200" kern="1200" dirty="0" smtClean="0">
                <a:solidFill>
                  <a:srgbClr val="5F0101"/>
                </a:solidFill>
                <a:latin typeface="Arial" pitchFamily="34" charset="0"/>
                <a:ea typeface="ＭＳ Ｐゴシック" charset="0"/>
                <a:cs typeface="+mn-cs"/>
              </a:rPr>
              <a:t> – uses older, historical styles and a sense of lightheartedness and eclecticism; combines pleasant-looking forms and vibrant colors to convey new ideas and to create spaces that are more people friendly than their modernist predecessors.</a:t>
            </a:r>
          </a:p>
        </p:txBody>
      </p:sp>
      <p:sp>
        <p:nvSpPr>
          <p:cNvPr id="4" name="Slide Number Placeholder 3"/>
          <p:cNvSpPr>
            <a:spLocks noGrp="1"/>
          </p:cNvSpPr>
          <p:nvPr>
            <p:ph type="sldNum" sz="quarter" idx="10"/>
          </p:nvPr>
        </p:nvSpPr>
        <p:spPr/>
        <p:txBody>
          <a:bodyPr/>
          <a:lstStyle/>
          <a:p>
            <a:fld id="{3DF28E5B-3BDB-2F45-8659-41370090B195}" type="slidenum">
              <a:rPr lang="en-US" smtClean="0"/>
              <a:pPr/>
              <a:t>206</a:t>
            </a:fld>
            <a:endParaRPr lang="en-US"/>
          </a:p>
        </p:txBody>
      </p:sp>
    </p:spTree>
    <p:extLst>
      <p:ext uri="{BB962C8B-B14F-4D97-AF65-F5344CB8AC3E}">
        <p14:creationId xmlns:p14="http://schemas.microsoft.com/office/powerpoint/2010/main" val="404434847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ts val="2500"/>
              </a:lnSpc>
              <a:spcBef>
                <a:spcPts val="0"/>
              </a:spcBef>
              <a:spcAft>
                <a:spcPct val="0"/>
              </a:spcAft>
              <a:buClrTx/>
              <a:buSzTx/>
              <a:buFontTx/>
              <a:buNone/>
              <a:tabLst/>
              <a:defRPr/>
            </a:pPr>
            <a:r>
              <a:rPr lang="en-US" sz="1200" b="1" dirty="0" smtClean="0">
                <a:solidFill>
                  <a:srgbClr val="5F0101"/>
                </a:solidFill>
              </a:rPr>
              <a:t>Gated Communities</a:t>
            </a:r>
            <a:endParaRPr lang="en-US" sz="1200" kern="1200" dirty="0" smtClean="0">
              <a:solidFill>
                <a:srgbClr val="5F0101"/>
              </a:solidFill>
              <a:latin typeface="Arial" pitchFamily="34" charset="0"/>
              <a:ea typeface="ＭＳ Ｐゴシック" charset="0"/>
              <a:cs typeface="+mn-cs"/>
            </a:endParaRPr>
          </a:p>
          <a:p>
            <a:pPr algn="l">
              <a:lnSpc>
                <a:spcPts val="2500"/>
              </a:lnSpc>
              <a:spcBef>
                <a:spcPts val="0"/>
              </a:spcBef>
            </a:pPr>
            <a:r>
              <a:rPr lang="en-US" sz="1200" dirty="0" smtClean="0">
                <a:solidFill>
                  <a:srgbClr val="800000"/>
                </a:solidFill>
                <a:latin typeface="Arial" charset="0"/>
              </a:rPr>
              <a:t>Fenced</a:t>
            </a:r>
            <a:r>
              <a:rPr lang="en-US" sz="1200" dirty="0" smtClean="0">
                <a:solidFill>
                  <a:srgbClr val="800000"/>
                </a:solidFill>
                <a:latin typeface="Arial" charset="0"/>
              </a:rPr>
              <a:t>-in neighborhoods w/ controlled access gates for people &amp; cars; these make spaces </a:t>
            </a:r>
            <a:r>
              <a:rPr lang="ja-JP" altLang="en-US" sz="1200" dirty="0" smtClean="0">
                <a:solidFill>
                  <a:srgbClr val="800000"/>
                </a:solidFill>
                <a:latin typeface="Arial" charset="0"/>
              </a:rPr>
              <a:t>“</a:t>
            </a:r>
            <a:r>
              <a:rPr lang="en-US" sz="1200" dirty="0" smtClean="0">
                <a:solidFill>
                  <a:srgbClr val="800000"/>
                </a:solidFill>
                <a:latin typeface="Arial" charset="0"/>
              </a:rPr>
              <a:t>defensible</a:t>
            </a:r>
            <a:r>
              <a:rPr lang="ja-JP" altLang="en-US" sz="1200" dirty="0" smtClean="0">
                <a:solidFill>
                  <a:srgbClr val="800000"/>
                </a:solidFill>
                <a:latin typeface="Arial" charset="0"/>
              </a:rPr>
              <a:t>”</a:t>
            </a:r>
            <a:r>
              <a:rPr lang="en-US" altLang="ja-JP" sz="1200" dirty="0" smtClean="0">
                <a:solidFill>
                  <a:srgbClr val="800000"/>
                </a:solidFill>
                <a:latin typeface="Arial" charset="0"/>
              </a:rPr>
              <a:t>; </a:t>
            </a:r>
            <a:r>
              <a:rPr lang="en-US" altLang="ja-JP" sz="1200" dirty="0" smtClean="0">
                <a:solidFill>
                  <a:srgbClr val="800000"/>
                </a:solidFill>
                <a:latin typeface="Arial" charset="0"/>
              </a:rPr>
              <a:t>in the US some </a:t>
            </a:r>
            <a:r>
              <a:rPr lang="en-US" altLang="ja-JP" sz="1200" dirty="0" smtClean="0">
                <a:solidFill>
                  <a:srgbClr val="800000"/>
                </a:solidFill>
                <a:latin typeface="Arial" charset="0"/>
              </a:rPr>
              <a:t>estimates put it over </a:t>
            </a:r>
            <a:r>
              <a:rPr lang="en-US" altLang="ja-JP" sz="1200" dirty="0" smtClean="0">
                <a:solidFill>
                  <a:srgbClr val="800000"/>
                </a:solidFill>
                <a:latin typeface="Arial" charset="0"/>
              </a:rPr>
              <a:t>16 </a:t>
            </a:r>
            <a:r>
              <a:rPr lang="en-US" altLang="ja-JP" sz="1200" dirty="0" smtClean="0">
                <a:solidFill>
                  <a:srgbClr val="800000"/>
                </a:solidFill>
                <a:latin typeface="Arial" charset="0"/>
              </a:rPr>
              <a:t>million </a:t>
            </a:r>
            <a:r>
              <a:rPr lang="en-US" sz="1200" kern="1200" dirty="0" smtClean="0">
                <a:solidFill>
                  <a:srgbClr val="5F0101"/>
                </a:solidFill>
                <a:latin typeface="Arial" pitchFamily="34" charset="0"/>
                <a:ea typeface="ＭＳ Ｐゴシック" charset="0"/>
                <a:cs typeface="+mn-cs"/>
              </a:rPr>
              <a:t>(or 6% of Americans) </a:t>
            </a:r>
            <a:r>
              <a:rPr lang="en-US" altLang="ja-JP" sz="1200" dirty="0" smtClean="0">
                <a:solidFill>
                  <a:srgbClr val="800000"/>
                </a:solidFill>
                <a:latin typeface="Arial" charset="0"/>
              </a:rPr>
              <a:t>(</a:t>
            </a:r>
            <a:r>
              <a:rPr lang="en-US" altLang="ja-JP" sz="1200" dirty="0" smtClean="0">
                <a:solidFill>
                  <a:srgbClr val="800000"/>
                </a:solidFill>
                <a:latin typeface="Arial" charset="0"/>
              </a:rPr>
              <a:t>difficult to tell b/c many are privately</a:t>
            </a:r>
            <a:r>
              <a:rPr lang="en-US" altLang="ja-JP" sz="1200" baseline="0" dirty="0" smtClean="0">
                <a:solidFill>
                  <a:srgbClr val="800000"/>
                </a:solidFill>
                <a:latin typeface="Arial" charset="0"/>
              </a:rPr>
              <a:t> owned</a:t>
            </a:r>
            <a:r>
              <a:rPr lang="en-US" altLang="ja-JP" sz="1200" baseline="0" dirty="0" smtClean="0">
                <a:solidFill>
                  <a:srgbClr val="800000"/>
                </a:solidFill>
                <a:latin typeface="Arial" charset="0"/>
              </a:rPr>
              <a:t>); </a:t>
            </a:r>
            <a:r>
              <a:rPr lang="en-US" sz="1200" kern="1200" dirty="0" smtClean="0">
                <a:solidFill>
                  <a:srgbClr val="5F0101"/>
                </a:solidFill>
                <a:latin typeface="Arial" pitchFamily="34" charset="0"/>
                <a:ea typeface="ＭＳ Ｐゴシック" charset="0"/>
                <a:cs typeface="+mn-cs"/>
              </a:rPr>
              <a:t>These make spaces </a:t>
            </a:r>
            <a:r>
              <a:rPr lang="ja-JP" altLang="en-US" sz="1200" kern="1200" dirty="0" smtClean="0">
                <a:solidFill>
                  <a:srgbClr val="5F0101"/>
                </a:solidFill>
                <a:latin typeface="Arial" pitchFamily="34" charset="0"/>
                <a:ea typeface="ＭＳ Ｐゴシック" charset="0"/>
                <a:cs typeface="+mn-cs"/>
              </a:rPr>
              <a:t>“</a:t>
            </a:r>
            <a:r>
              <a:rPr lang="en-US" sz="1200" kern="1200" dirty="0" smtClean="0">
                <a:solidFill>
                  <a:srgbClr val="5F0101"/>
                </a:solidFill>
                <a:latin typeface="Arial" pitchFamily="34" charset="0"/>
                <a:ea typeface="ＭＳ Ｐゴシック" charset="0"/>
                <a:cs typeface="+mn-cs"/>
              </a:rPr>
              <a:t>defensible</a:t>
            </a:r>
            <a:r>
              <a:rPr lang="ja-JP" altLang="en-US" sz="1200" kern="1200" dirty="0" smtClean="0">
                <a:solidFill>
                  <a:srgbClr val="5F0101"/>
                </a:solidFill>
                <a:latin typeface="Arial" pitchFamily="34" charset="0"/>
                <a:ea typeface="ＭＳ Ｐゴシック" charset="0"/>
                <a:cs typeface="+mn-cs"/>
              </a:rPr>
              <a:t>”</a:t>
            </a:r>
            <a:r>
              <a:rPr lang="en-US" sz="1200" kern="1200" dirty="0" smtClean="0">
                <a:solidFill>
                  <a:srgbClr val="5F0101"/>
                </a:solidFill>
                <a:latin typeface="Arial" pitchFamily="34" charset="0"/>
                <a:ea typeface="ＭＳ Ｐゴシック" charset="0"/>
                <a:cs typeface="+mn-cs"/>
              </a:rPr>
              <a:t> from undesired activities such as break-ins, drug dealing, prostitution…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800000"/>
              </a:solidFill>
              <a:latin typeface="Arial"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solidFill>
                <a:srgbClr val="8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207</a:t>
            </a:fld>
            <a:endParaRPr lang="en-US"/>
          </a:p>
        </p:txBody>
      </p:sp>
    </p:spTree>
    <p:extLst>
      <p:ext uri="{BB962C8B-B14F-4D97-AF65-F5344CB8AC3E}">
        <p14:creationId xmlns:p14="http://schemas.microsoft.com/office/powerpoint/2010/main" val="242940844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2500"/>
              </a:lnSpc>
              <a:spcBef>
                <a:spcPts val="0"/>
              </a:spcBef>
              <a:buFontTx/>
              <a:buNone/>
            </a:pPr>
            <a:r>
              <a:rPr lang="en-US" sz="1200" dirty="0" smtClean="0">
                <a:solidFill>
                  <a:schemeClr val="bg1"/>
                </a:solidFill>
                <a:effectLst>
                  <a:outerShdw blurRad="38100" dist="38100" dir="2700000" algn="tl">
                    <a:srgbClr val="000000">
                      <a:alpha val="43137"/>
                    </a:srgbClr>
                  </a:outerShdw>
                </a:effectLst>
                <a:latin typeface="Franklin Gothic Medium" charset="0"/>
              </a:rPr>
              <a:t>Hinsdale, Illinois (25% of houses torn down between 1990 – 2010</a:t>
            </a:r>
            <a:r>
              <a:rPr lang="en-US" sz="1200" dirty="0" smtClean="0">
                <a:solidFill>
                  <a:schemeClr val="bg1"/>
                </a:solidFill>
                <a:effectLst>
                  <a:outerShdw blurRad="38100" dist="38100" dir="2700000" algn="tl">
                    <a:srgbClr val="000000">
                      <a:alpha val="43137"/>
                    </a:srgbClr>
                  </a:outerShdw>
                </a:effectLst>
                <a:latin typeface="Franklin Gothic Medium" charset="0"/>
              </a:rPr>
              <a:t>); </a:t>
            </a:r>
            <a:r>
              <a:rPr lang="en-US" sz="1200" b="1" kern="1200" dirty="0" smtClean="0">
                <a:solidFill>
                  <a:srgbClr val="5F0101"/>
                </a:solidFill>
                <a:latin typeface="Arial" pitchFamily="34" charset="0"/>
                <a:ea typeface="ＭＳ Ｐゴシック" charset="0"/>
                <a:cs typeface="+mn-cs"/>
              </a:rPr>
              <a:t>Tear-downs – </a:t>
            </a:r>
            <a:r>
              <a:rPr lang="en-US" sz="1200" kern="1200" dirty="0" smtClean="0">
                <a:solidFill>
                  <a:srgbClr val="5F0101"/>
                </a:solidFill>
                <a:latin typeface="Arial" pitchFamily="34" charset="0"/>
                <a:ea typeface="ＭＳ Ｐゴシック" charset="0"/>
                <a:cs typeface="+mn-cs"/>
              </a:rPr>
              <a:t>houses that new owners buy with the intention of tearing it down to build a much larger home;</a:t>
            </a:r>
            <a:r>
              <a:rPr lang="en-US" sz="1200" kern="1200" baseline="0" dirty="0" smtClean="0">
                <a:solidFill>
                  <a:srgbClr val="5F0101"/>
                </a:solidFill>
                <a:latin typeface="Arial" pitchFamily="34" charset="0"/>
                <a:ea typeface="ＭＳ Ｐゴシック" charset="0"/>
                <a:cs typeface="+mn-cs"/>
              </a:rPr>
              <a:t> </a:t>
            </a:r>
            <a:r>
              <a:rPr lang="en-US" sz="1200" b="1" kern="1200" dirty="0" err="1" smtClean="0">
                <a:solidFill>
                  <a:srgbClr val="5F0101"/>
                </a:solidFill>
                <a:latin typeface="Arial" pitchFamily="34" charset="0"/>
                <a:ea typeface="ＭＳ Ｐゴシック" charset="0"/>
                <a:cs typeface="+mn-cs"/>
              </a:rPr>
              <a:t>McMansions</a:t>
            </a:r>
            <a:r>
              <a:rPr lang="en-US" sz="1200" b="1" kern="1200" dirty="0" smtClean="0">
                <a:solidFill>
                  <a:srgbClr val="5F0101"/>
                </a:solidFill>
                <a:latin typeface="Arial" pitchFamily="34" charset="0"/>
                <a:ea typeface="ＭＳ Ｐゴシック" charset="0"/>
                <a:cs typeface="+mn-cs"/>
              </a:rPr>
              <a:t> – </a:t>
            </a:r>
            <a:r>
              <a:rPr lang="en-US" sz="1200" kern="1200" dirty="0" smtClean="0">
                <a:solidFill>
                  <a:srgbClr val="5F0101"/>
                </a:solidFill>
                <a:latin typeface="Arial" pitchFamily="34" charset="0"/>
                <a:ea typeface="ＭＳ Ｐゴシック" charset="0"/>
                <a:cs typeface="+mn-cs"/>
              </a:rPr>
              <a:t>large homes, often built to the outer limits of the lot. They are called </a:t>
            </a:r>
            <a:r>
              <a:rPr lang="en-US" sz="1200" kern="1200" dirty="0" err="1" smtClean="0">
                <a:solidFill>
                  <a:srgbClr val="5F0101"/>
                </a:solidFill>
                <a:latin typeface="Arial" pitchFamily="34" charset="0"/>
                <a:ea typeface="ＭＳ Ｐゴシック" charset="0"/>
                <a:cs typeface="+mn-cs"/>
              </a:rPr>
              <a:t>McMansions</a:t>
            </a:r>
            <a:r>
              <a:rPr lang="en-US" sz="1200" kern="1200" dirty="0" smtClean="0">
                <a:solidFill>
                  <a:srgbClr val="5F0101"/>
                </a:solidFill>
                <a:latin typeface="Arial" pitchFamily="34" charset="0"/>
                <a:ea typeface="ＭＳ Ｐゴシック" charset="0"/>
                <a:cs typeface="+mn-cs"/>
              </a:rPr>
              <a:t> because of their super size and their similar look</a:t>
            </a:r>
          </a:p>
        </p:txBody>
      </p:sp>
      <p:sp>
        <p:nvSpPr>
          <p:cNvPr id="4" name="Slide Number Placeholder 3"/>
          <p:cNvSpPr>
            <a:spLocks noGrp="1"/>
          </p:cNvSpPr>
          <p:nvPr>
            <p:ph type="sldNum" sz="quarter" idx="10"/>
          </p:nvPr>
        </p:nvSpPr>
        <p:spPr/>
        <p:txBody>
          <a:bodyPr/>
          <a:lstStyle/>
          <a:p>
            <a:fld id="{3DF28E5B-3BDB-2F45-8659-41370090B195}" type="slidenum">
              <a:rPr lang="en-US" smtClean="0"/>
              <a:pPr/>
              <a:t>208</a:t>
            </a:fld>
            <a:endParaRPr lang="en-US"/>
          </a:p>
        </p:txBody>
      </p:sp>
    </p:spTree>
    <p:extLst>
      <p:ext uri="{BB962C8B-B14F-4D97-AF65-F5344CB8AC3E}">
        <p14:creationId xmlns:p14="http://schemas.microsoft.com/office/powerpoint/2010/main" val="4044348474"/>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2800"/>
              </a:lnSpc>
              <a:spcBef>
                <a:spcPts val="0"/>
              </a:spcBef>
              <a:buNone/>
            </a:pPr>
            <a:r>
              <a:rPr lang="en-US" sz="1200" b="1" kern="1200" dirty="0" smtClean="0">
                <a:solidFill>
                  <a:srgbClr val="800000"/>
                </a:solidFill>
                <a:latin typeface="Arial" pitchFamily="34" charset="0"/>
                <a:ea typeface="ＭＳ Ｐゴシック" charset="0"/>
                <a:cs typeface="+mn-cs"/>
              </a:rPr>
              <a:t>New Urbanism; “smart growth”;</a:t>
            </a:r>
            <a:r>
              <a:rPr lang="en-US" sz="1200" b="1" kern="1200" baseline="0" dirty="0" smtClean="0">
                <a:solidFill>
                  <a:srgbClr val="800000"/>
                </a:solidFill>
                <a:latin typeface="Arial" pitchFamily="34" charset="0"/>
                <a:ea typeface="ＭＳ Ｐゴシック" charset="0"/>
                <a:cs typeface="+mn-cs"/>
              </a:rPr>
              <a:t> </a:t>
            </a:r>
            <a:r>
              <a:rPr lang="en-US" sz="1200" kern="1200" dirty="0" smtClean="0">
                <a:solidFill>
                  <a:srgbClr val="800000"/>
                </a:solidFill>
                <a:latin typeface="Arial" pitchFamily="34" charset="0"/>
                <a:ea typeface="ＭＳ Ｐゴシック" charset="0"/>
                <a:cs typeface="+mn-cs"/>
              </a:rPr>
              <a:t>Development, urban revitalization, and suburban reforms (infill);</a:t>
            </a:r>
            <a:r>
              <a:rPr lang="en-US" sz="1200" kern="1200" baseline="0" dirty="0" smtClean="0">
                <a:solidFill>
                  <a:srgbClr val="800000"/>
                </a:solidFill>
                <a:latin typeface="Arial" pitchFamily="34" charset="0"/>
                <a:ea typeface="ＭＳ Ｐゴシック" charset="0"/>
                <a:cs typeface="+mn-cs"/>
              </a:rPr>
              <a:t> </a:t>
            </a:r>
            <a:r>
              <a:rPr lang="en-US" sz="1200" kern="1200" dirty="0" smtClean="0">
                <a:solidFill>
                  <a:srgbClr val="800000"/>
                </a:solidFill>
                <a:latin typeface="Arial" pitchFamily="34" charset="0"/>
                <a:ea typeface="ＭＳ Ｐゴシック" charset="0"/>
                <a:cs typeface="+mn-cs"/>
              </a:rPr>
              <a:t>Create </a:t>
            </a:r>
            <a:r>
              <a:rPr lang="en-US" sz="1200" kern="1200" dirty="0" err="1" smtClean="0">
                <a:solidFill>
                  <a:srgbClr val="800000"/>
                </a:solidFill>
                <a:latin typeface="Arial" pitchFamily="34" charset="0"/>
                <a:ea typeface="ＭＳ Ｐゴシック" charset="0"/>
                <a:cs typeface="+mn-cs"/>
              </a:rPr>
              <a:t>walkable</a:t>
            </a:r>
            <a:r>
              <a:rPr lang="en-US" sz="1200" kern="1200" dirty="0" smtClean="0">
                <a:solidFill>
                  <a:srgbClr val="800000"/>
                </a:solidFill>
                <a:latin typeface="Arial" pitchFamily="34" charset="0"/>
                <a:ea typeface="ＭＳ Ｐゴシック" charset="0"/>
                <a:cs typeface="+mn-cs"/>
              </a:rPr>
              <a:t> neighborhoods (transit-oriented &amp; bicycle-friendly) w/ neighborhood schools, a diversity of housing &amp; jobs (often works against sprawl);</a:t>
            </a:r>
            <a:r>
              <a:rPr lang="en-US" sz="1200" kern="1200" baseline="0" dirty="0" smtClean="0">
                <a:solidFill>
                  <a:srgbClr val="800000"/>
                </a:solidFill>
                <a:latin typeface="Arial" pitchFamily="34" charset="0"/>
                <a:ea typeface="ＭＳ Ｐゴシック" charset="0"/>
                <a:cs typeface="+mn-cs"/>
              </a:rPr>
              <a:t> </a:t>
            </a:r>
            <a:r>
              <a:rPr lang="en-US" sz="1200" kern="1200" dirty="0" smtClean="0">
                <a:solidFill>
                  <a:srgbClr val="800000"/>
                </a:solidFill>
                <a:latin typeface="Arial" pitchFamily="34" charset="0"/>
                <a:ea typeface="ＭＳ Ｐゴシック" charset="0"/>
                <a:cs typeface="+mn-cs"/>
              </a:rPr>
              <a:t>Pro-environment; less pollution &amp; energy-saving</a:t>
            </a: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210</a:t>
            </a:fld>
            <a:endParaRPr lang="en-US"/>
          </a:p>
        </p:txBody>
      </p:sp>
    </p:spTree>
    <p:extLst>
      <p:ext uri="{BB962C8B-B14F-4D97-AF65-F5344CB8AC3E}">
        <p14:creationId xmlns:p14="http://schemas.microsoft.com/office/powerpoint/2010/main" val="264422628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solidFill>
                  <a:schemeClr val="bg1"/>
                </a:solidFill>
                <a:effectLst>
                  <a:outerShdw blurRad="38100" dist="38100" dir="2700000" algn="tl">
                    <a:srgbClr val="000000">
                      <a:alpha val="43137"/>
                    </a:srgbClr>
                  </a:outerShdw>
                </a:effectLst>
                <a:latin typeface="Franklin Gothic Medium" charset="0"/>
              </a:rPr>
              <a:t>A critical acronym to NIMBY is</a:t>
            </a:r>
            <a:r>
              <a:rPr lang="en-US" sz="1200" baseline="0" dirty="0" smtClean="0">
                <a:solidFill>
                  <a:schemeClr val="bg1"/>
                </a:solidFill>
                <a:effectLst>
                  <a:outerShdw blurRad="38100" dist="38100" dir="2700000" algn="tl">
                    <a:srgbClr val="000000">
                      <a:alpha val="43137"/>
                    </a:srgbClr>
                  </a:outerShdw>
                </a:effectLst>
                <a:latin typeface="Franklin Gothic Medium" charset="0"/>
              </a:rPr>
              <a:t> </a:t>
            </a:r>
            <a:r>
              <a:rPr lang="en-US" sz="1200" b="1" kern="1200" dirty="0" smtClean="0">
                <a:solidFill>
                  <a:schemeClr val="tx1"/>
                </a:solidFill>
                <a:latin typeface="Arial" pitchFamily="34" charset="0"/>
                <a:ea typeface="ＭＳ Ｐゴシック" charset="0"/>
                <a:cs typeface="+mn-cs"/>
              </a:rPr>
              <a:t>BANANA</a:t>
            </a:r>
            <a:r>
              <a:rPr lang="en-US" sz="1200" b="0" kern="1200" dirty="0" smtClean="0">
                <a:solidFill>
                  <a:schemeClr val="tx1"/>
                </a:solidFill>
                <a:latin typeface="Arial" pitchFamily="34" charset="0"/>
                <a:ea typeface="ＭＳ Ｐゴシック" charset="0"/>
                <a:cs typeface="+mn-cs"/>
              </a:rPr>
              <a:t> for </a:t>
            </a:r>
            <a:r>
              <a:rPr lang="en-US" sz="1200" b="1" kern="1200" dirty="0" smtClean="0">
                <a:solidFill>
                  <a:schemeClr val="tx1"/>
                </a:solidFill>
                <a:latin typeface="Arial" pitchFamily="34" charset="0"/>
                <a:ea typeface="ＭＳ Ｐゴシック" charset="0"/>
                <a:cs typeface="+mn-cs"/>
              </a:rPr>
              <a:t>Build Absolutely Nothing Anywhere Near Anyone</a:t>
            </a:r>
            <a:r>
              <a:rPr lang="en-US" sz="1200" b="0" kern="1200" dirty="0" smtClean="0">
                <a:solidFill>
                  <a:schemeClr val="tx1"/>
                </a:solidFill>
                <a:latin typeface="Arial" pitchFamily="34" charset="0"/>
                <a:ea typeface="ＭＳ Ｐゴシック" charset="0"/>
                <a:cs typeface="+mn-cs"/>
              </a:rPr>
              <a:t>.</a:t>
            </a:r>
            <a:endParaRPr lang="en-US" sz="1200" dirty="0" smtClean="0">
              <a:solidFill>
                <a:schemeClr val="bg1"/>
              </a:solidFill>
              <a:effectLst>
                <a:outerShdw blurRad="38100" dist="38100" dir="2700000" algn="tl">
                  <a:srgbClr val="000000">
                    <a:alpha val="43137"/>
                  </a:srgbClr>
                </a:outerShdw>
              </a:effectLst>
              <a:latin typeface="Franklin Gothic Medium" charset="0"/>
            </a:endParaRPr>
          </a:p>
        </p:txBody>
      </p:sp>
      <p:sp>
        <p:nvSpPr>
          <p:cNvPr id="4" name="Slide Number Placeholder 3"/>
          <p:cNvSpPr>
            <a:spLocks noGrp="1"/>
          </p:cNvSpPr>
          <p:nvPr>
            <p:ph type="sldNum" sz="quarter" idx="10"/>
          </p:nvPr>
        </p:nvSpPr>
        <p:spPr/>
        <p:txBody>
          <a:bodyPr/>
          <a:lstStyle/>
          <a:p>
            <a:fld id="{3DF28E5B-3BDB-2F45-8659-41370090B195}" type="slidenum">
              <a:rPr lang="en-US" smtClean="0"/>
              <a:pPr/>
              <a:t>211</a:t>
            </a:fld>
            <a:endParaRPr lang="en-US"/>
          </a:p>
        </p:txBody>
      </p:sp>
    </p:spTree>
    <p:extLst>
      <p:ext uri="{BB962C8B-B14F-4D97-AF65-F5344CB8AC3E}">
        <p14:creationId xmlns:p14="http://schemas.microsoft.com/office/powerpoint/2010/main" val="40443484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Delhi, India</a:t>
            </a:r>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212</a:t>
            </a:fld>
            <a:endParaRPr lang="en-US"/>
          </a:p>
        </p:txBody>
      </p:sp>
    </p:spTree>
    <p:extLst>
      <p:ext uri="{BB962C8B-B14F-4D97-AF65-F5344CB8AC3E}">
        <p14:creationId xmlns:p14="http://schemas.microsoft.com/office/powerpoint/2010/main" val="47310451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Shanghai, China</a:t>
            </a:r>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213</a:t>
            </a:fld>
            <a:endParaRPr lang="en-US"/>
          </a:p>
        </p:txBody>
      </p:sp>
    </p:spTree>
    <p:extLst>
      <p:ext uri="{BB962C8B-B14F-4D97-AF65-F5344CB8AC3E}">
        <p14:creationId xmlns:p14="http://schemas.microsoft.com/office/powerpoint/2010/main" val="209615745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273050">
              <a:spcBef>
                <a:spcPct val="0"/>
              </a:spcBef>
              <a:buClr>
                <a:schemeClr val="tx1"/>
              </a:buClr>
            </a:pPr>
            <a:r>
              <a:rPr lang="en-US" sz="1200" b="1" dirty="0" smtClean="0">
                <a:solidFill>
                  <a:srgbClr val="800000"/>
                </a:solidFill>
              </a:rPr>
              <a:t>Canadian cities - </a:t>
            </a:r>
            <a:r>
              <a:rPr lang="en-US" sz="1200" dirty="0" smtClean="0">
                <a:solidFill>
                  <a:srgbClr val="800000"/>
                </a:solidFill>
              </a:rPr>
              <a:t>far less sprawl (compact); </a:t>
            </a:r>
            <a:r>
              <a:rPr lang="en-US" sz="1200" dirty="0" smtClean="0">
                <a:solidFill>
                  <a:srgbClr val="800000"/>
                </a:solidFill>
                <a:cs typeface="Arial" charset="0"/>
              </a:rPr>
              <a:t>↑</a:t>
            </a:r>
            <a:r>
              <a:rPr lang="en-US" sz="1200" dirty="0" smtClean="0">
                <a:solidFill>
                  <a:srgbClr val="800000"/>
                </a:solidFill>
              </a:rPr>
              <a:t> middle &amp; upper class (</a:t>
            </a:r>
            <a:r>
              <a:rPr lang="en-US" sz="1200" dirty="0" smtClean="0">
                <a:solidFill>
                  <a:srgbClr val="800000"/>
                </a:solidFill>
                <a:cs typeface="Arial" charset="0"/>
              </a:rPr>
              <a:t>↑ </a:t>
            </a:r>
            <a:r>
              <a:rPr lang="en-US" sz="1200" dirty="0" smtClean="0">
                <a:solidFill>
                  <a:srgbClr val="800000"/>
                </a:solidFill>
              </a:rPr>
              <a:t>tax base &amp; services)</a:t>
            </a:r>
          </a:p>
          <a:p>
            <a:pPr marL="0" indent="-273050">
              <a:spcBef>
                <a:spcPct val="0"/>
              </a:spcBef>
              <a:buClr>
                <a:schemeClr val="tx1"/>
              </a:buClr>
            </a:pPr>
            <a:r>
              <a:rPr lang="en-US" sz="1200" b="1" dirty="0" smtClean="0">
                <a:solidFill>
                  <a:srgbClr val="800000"/>
                </a:solidFill>
              </a:rPr>
              <a:t>W. European cities – </a:t>
            </a:r>
            <a:r>
              <a:rPr lang="en-US" sz="1200" dirty="0" smtClean="0">
                <a:solidFill>
                  <a:srgbClr val="800000"/>
                </a:solidFill>
              </a:rPr>
              <a:t>compact (pedestrian-oriented); some have </a:t>
            </a:r>
            <a:r>
              <a:rPr lang="en-US" sz="1200" b="1" i="1" dirty="0" smtClean="0">
                <a:solidFill>
                  <a:srgbClr val="800000"/>
                </a:solidFill>
              </a:rPr>
              <a:t>greenbelts</a:t>
            </a:r>
            <a:r>
              <a:rPr lang="en-US" sz="1200" b="1" dirty="0" smtClean="0">
                <a:solidFill>
                  <a:srgbClr val="800000"/>
                </a:solidFill>
              </a:rPr>
              <a:t> </a:t>
            </a:r>
            <a:r>
              <a:rPr lang="en-US" sz="1200" dirty="0" smtClean="0">
                <a:solidFill>
                  <a:srgbClr val="800000"/>
                </a:solidFill>
              </a:rPr>
              <a:t>(zone of open country w/ some towns);</a:t>
            </a:r>
            <a:r>
              <a:rPr lang="en-US" sz="1200" baseline="0" dirty="0" smtClean="0">
                <a:solidFill>
                  <a:srgbClr val="800000"/>
                </a:solidFill>
              </a:rPr>
              <a:t> </a:t>
            </a:r>
            <a:r>
              <a:rPr lang="en-US" dirty="0" smtClean="0"/>
              <a:t>Greenbelts </a:t>
            </a:r>
            <a:r>
              <a:rPr lang="en-US" dirty="0"/>
              <a:t>help </a:t>
            </a:r>
            <a:r>
              <a:rPr lang="en-US" dirty="0">
                <a:solidFill>
                  <a:srgbClr val="800000"/>
                </a:solidFill>
              </a:rPr>
              <a:t>limit urban sprawl and suburbanization (cost of gas can be 3x higher than in US!</a:t>
            </a:r>
            <a:r>
              <a:rPr lang="en-US" dirty="0" smtClean="0">
                <a:solidFill>
                  <a:srgbClr val="800000"/>
                </a:solidFill>
              </a:rPr>
              <a:t>); </a:t>
            </a:r>
            <a:r>
              <a:rPr lang="en-US" sz="2800" b="1" kern="1200" dirty="0" smtClean="0">
                <a:solidFill>
                  <a:srgbClr val="800000"/>
                </a:solidFill>
                <a:latin typeface="Arial" pitchFamily="34" charset="0"/>
                <a:ea typeface="ＭＳ Ｐゴシック" charset="0"/>
                <a:cs typeface="+mn-cs"/>
              </a:rPr>
              <a:t>Ethnic segregation </a:t>
            </a:r>
            <a:r>
              <a:rPr lang="en-US" sz="2800" kern="1200" dirty="0" smtClean="0">
                <a:solidFill>
                  <a:srgbClr val="800000"/>
                </a:solidFill>
                <a:latin typeface="Arial" pitchFamily="34" charset="0"/>
                <a:ea typeface="ＭＳ Ｐゴシック" charset="0"/>
                <a:cs typeface="+mn-cs"/>
              </a:rPr>
              <a:t>– </a:t>
            </a:r>
            <a:r>
              <a:rPr lang="en-US" sz="2800" kern="1200" dirty="0" smtClean="0">
                <a:solidFill>
                  <a:srgbClr val="800000"/>
                </a:solidFill>
                <a:latin typeface="Arial" pitchFamily="34" charset="0"/>
                <a:ea typeface="ＭＳ Ｐゴシック" charset="0"/>
                <a:cs typeface="Arial" charset="0"/>
              </a:rPr>
              <a:t>↑ </a:t>
            </a:r>
            <a:r>
              <a:rPr lang="en-US" sz="2800" kern="1200" dirty="0" smtClean="0">
                <a:solidFill>
                  <a:srgbClr val="800000"/>
                </a:solidFill>
                <a:latin typeface="Arial" pitchFamily="34" charset="0"/>
                <a:ea typeface="ＭＳ Ｐゴシック" charset="0"/>
                <a:cs typeface="+mn-cs"/>
              </a:rPr>
              <a:t>static (than N. Am.); many immigrants get public housing;</a:t>
            </a:r>
            <a:r>
              <a:rPr lang="en-US" sz="2800" kern="1200" baseline="0" dirty="0" smtClean="0">
                <a:solidFill>
                  <a:srgbClr val="800000"/>
                </a:solidFill>
                <a:latin typeface="Arial" pitchFamily="34" charset="0"/>
                <a:ea typeface="ＭＳ Ｐゴシック" charset="0"/>
                <a:cs typeface="+mn-cs"/>
              </a:rPr>
              <a:t> </a:t>
            </a:r>
            <a:r>
              <a:rPr lang="en-US" sz="2800" b="1" kern="1200" dirty="0" smtClean="0">
                <a:solidFill>
                  <a:srgbClr val="800000"/>
                </a:solidFill>
                <a:latin typeface="Arial" pitchFamily="34" charset="0"/>
                <a:ea typeface="ＭＳ Ｐゴシック" charset="0"/>
                <a:cs typeface="+mn-cs"/>
              </a:rPr>
              <a:t>Multiculturalism</a:t>
            </a:r>
            <a:r>
              <a:rPr lang="en-US" sz="2800" kern="1200" dirty="0" smtClean="0">
                <a:solidFill>
                  <a:srgbClr val="800000"/>
                </a:solidFill>
                <a:latin typeface="Arial" pitchFamily="34" charset="0"/>
                <a:ea typeface="ＭＳ Ｐゴシック" charset="0"/>
                <a:cs typeface="+mn-cs"/>
              </a:rPr>
              <a:t> – has caused tension (↓ assimilation);</a:t>
            </a:r>
            <a:r>
              <a:rPr lang="en-US" sz="2800" kern="1200" baseline="0" dirty="0" smtClean="0">
                <a:solidFill>
                  <a:srgbClr val="800000"/>
                </a:solidFill>
                <a:latin typeface="Arial" pitchFamily="34" charset="0"/>
                <a:ea typeface="ＭＳ Ｐゴシック" charset="0"/>
                <a:cs typeface="+mn-cs"/>
              </a:rPr>
              <a:t> most European cities - - </a:t>
            </a:r>
            <a:r>
              <a:rPr lang="en-US" sz="2800" dirty="0" smtClean="0">
                <a:solidFill>
                  <a:srgbClr val="800000"/>
                </a:solidFill>
                <a:latin typeface="Arial" charset="0"/>
              </a:rPr>
              <a:t>Wealthier people cluster along sector extending from the CBD;</a:t>
            </a:r>
            <a:r>
              <a:rPr lang="en-US" sz="2800" baseline="0" dirty="0" smtClean="0">
                <a:solidFill>
                  <a:srgbClr val="800000"/>
                </a:solidFill>
                <a:latin typeface="Arial" charset="0"/>
              </a:rPr>
              <a:t> </a:t>
            </a:r>
            <a:r>
              <a:rPr lang="en-US" sz="2800" dirty="0" smtClean="0">
                <a:solidFill>
                  <a:srgbClr val="800000"/>
                </a:solidFill>
                <a:latin typeface="Arial" charset="0"/>
              </a:rPr>
              <a:t>Many still live in the inner rings of the city; do not have big yards, so have to go to parks to enjoy open space;</a:t>
            </a:r>
            <a:r>
              <a:rPr lang="en-US" sz="2800" baseline="0" dirty="0" smtClean="0">
                <a:solidFill>
                  <a:srgbClr val="800000"/>
                </a:solidFill>
                <a:latin typeface="Arial" charset="0"/>
              </a:rPr>
              <a:t> </a:t>
            </a:r>
            <a:r>
              <a:rPr lang="en-US" sz="2800" dirty="0" smtClean="0">
                <a:solidFill>
                  <a:srgbClr val="800000"/>
                </a:solidFill>
                <a:latin typeface="Arial" charset="0"/>
              </a:rPr>
              <a:t>Poorer people (&amp; immigrants) less likely to live in the inner city … subsidized housing (socialism);</a:t>
            </a:r>
            <a:r>
              <a:rPr lang="en-US" sz="2800" baseline="0" dirty="0" smtClean="0">
                <a:solidFill>
                  <a:srgbClr val="800000"/>
                </a:solidFill>
                <a:latin typeface="Arial" charset="0"/>
              </a:rPr>
              <a:t> </a:t>
            </a:r>
            <a:r>
              <a:rPr lang="en-US" sz="2800" dirty="0" smtClean="0">
                <a:solidFill>
                  <a:srgbClr val="800000"/>
                </a:solidFill>
                <a:latin typeface="Arial" charset="0"/>
              </a:rPr>
              <a:t>Gov’t officials - encouraged high density suburbs to help preserve the countryside …</a:t>
            </a:r>
            <a:r>
              <a:rPr lang="en-US" sz="2800" baseline="0" dirty="0" smtClean="0">
                <a:solidFill>
                  <a:srgbClr val="800000"/>
                </a:solidFill>
                <a:latin typeface="Arial" charset="0"/>
              </a:rPr>
              <a:t> </a:t>
            </a:r>
            <a:r>
              <a:rPr lang="en-US" dirty="0" smtClean="0">
                <a:solidFill>
                  <a:srgbClr val="800000"/>
                </a:solidFill>
                <a:latin typeface="Arial" charset="0"/>
              </a:rPr>
              <a:t>result: [affinity] segregation of poor away from the wealthier citizens and tourists</a:t>
            </a:r>
          </a:p>
          <a:p>
            <a:pPr marL="0" indent="0">
              <a:lnSpc>
                <a:spcPct val="80000"/>
              </a:lnSpc>
              <a:buFont typeface="Arial" charset="0"/>
              <a:buNone/>
            </a:pPr>
            <a:r>
              <a:rPr lang="en-US" sz="2800" b="1" kern="1200" dirty="0" smtClean="0">
                <a:solidFill>
                  <a:srgbClr val="800000"/>
                </a:solidFill>
                <a:latin typeface="Arial" pitchFamily="34" charset="0"/>
                <a:ea typeface="ＭＳ Ｐゴシック" charset="0"/>
                <a:cs typeface="+mn-cs"/>
              </a:rPr>
              <a:t>Eastern Europe – </a:t>
            </a:r>
            <a:r>
              <a:rPr lang="en-US" sz="2800" kern="1200" dirty="0" smtClean="0">
                <a:solidFill>
                  <a:srgbClr val="800000"/>
                </a:solidFill>
                <a:latin typeface="Arial" pitchFamily="34" charset="0"/>
                <a:ea typeface="ＭＳ Ｐゴシック" charset="0"/>
                <a:cs typeface="+mn-cs"/>
              </a:rPr>
              <a:t>impact of communism; ↓ affluent;</a:t>
            </a:r>
            <a:r>
              <a:rPr lang="en-US" sz="2800" kern="1200" baseline="0" dirty="0" smtClean="0">
                <a:solidFill>
                  <a:srgbClr val="800000"/>
                </a:solidFill>
                <a:latin typeface="Arial" pitchFamily="34" charset="0"/>
                <a:ea typeface="ＭＳ Ｐゴシック" charset="0"/>
                <a:cs typeface="+mn-cs"/>
              </a:rPr>
              <a:t> </a:t>
            </a:r>
            <a:r>
              <a:rPr lang="en-US" sz="2800" b="1" kern="1200" dirty="0" err="1" smtClean="0">
                <a:solidFill>
                  <a:srgbClr val="800000"/>
                </a:solidFill>
                <a:latin typeface="Arial" pitchFamily="34" charset="0"/>
                <a:ea typeface="ＭＳ Ｐゴシック" charset="0"/>
                <a:cs typeface="+mn-cs"/>
              </a:rPr>
              <a:t>Microdistricts</a:t>
            </a:r>
            <a:r>
              <a:rPr lang="en-US" sz="2800" b="1" kern="1200" dirty="0" smtClean="0">
                <a:solidFill>
                  <a:srgbClr val="800000"/>
                </a:solidFill>
                <a:latin typeface="Arial" pitchFamily="34" charset="0"/>
                <a:ea typeface="ＭＳ Ｐゴシック" charset="0"/>
                <a:cs typeface="+mn-cs"/>
              </a:rPr>
              <a:t> – </a:t>
            </a:r>
            <a:r>
              <a:rPr lang="en-US" sz="2800" kern="1200" dirty="0" smtClean="0">
                <a:solidFill>
                  <a:srgbClr val="800000"/>
                </a:solidFill>
                <a:latin typeface="Arial" pitchFamily="34" charset="0"/>
                <a:ea typeface="ＭＳ Ｐゴシック" charset="0"/>
                <a:cs typeface="+mn-cs"/>
              </a:rPr>
              <a:t>residential complexes flanked by public service </a:t>
            </a:r>
            <a:r>
              <a:rPr lang="en-US" sz="2800" kern="1200" dirty="0" err="1" smtClean="0">
                <a:solidFill>
                  <a:srgbClr val="800000"/>
                </a:solidFill>
                <a:latin typeface="Arial" pitchFamily="34" charset="0"/>
                <a:ea typeface="ＭＳ Ｐゴシック" charset="0"/>
                <a:cs typeface="+mn-cs"/>
              </a:rPr>
              <a:t>bldg</a:t>
            </a:r>
            <a:r>
              <a:rPr lang="ja-JP" altLang="en-US" sz="2800" kern="1200" dirty="0" smtClean="0">
                <a:solidFill>
                  <a:srgbClr val="800000"/>
                </a:solidFill>
                <a:latin typeface="Arial" pitchFamily="34" charset="0"/>
                <a:ea typeface="ＭＳ Ｐゴシック" charset="0"/>
                <a:cs typeface="+mn-cs"/>
              </a:rPr>
              <a:t>’</a:t>
            </a:r>
            <a:r>
              <a:rPr lang="en-US" altLang="ja-JP" sz="2800" kern="1200" dirty="0" smtClean="0">
                <a:solidFill>
                  <a:srgbClr val="800000"/>
                </a:solidFill>
                <a:latin typeface="Arial" pitchFamily="34" charset="0"/>
                <a:ea typeface="ＭＳ Ｐゴシック" charset="0"/>
                <a:cs typeface="+mn-cs"/>
              </a:rPr>
              <a:t>s (schools, shops, …); Soviet influence; no true CBDs</a:t>
            </a:r>
            <a:endParaRPr lang="en-US" dirty="0">
              <a:solidFill>
                <a:srgbClr val="800000"/>
              </a:solidFill>
            </a:endParaRP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AD0293-528F-2A41-ADDB-9BDCA3A93023}" type="slidenum">
              <a:rPr lang="en-US" sz="1200"/>
              <a:pPr eaLnBrk="1" hangingPunct="1"/>
              <a:t>214</a:t>
            </a:fld>
            <a:endParaRPr lang="en-US" sz="120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AD0293-528F-2A41-ADDB-9BDCA3A93023}" type="slidenum">
              <a:rPr lang="en-US" sz="1200"/>
              <a:pPr eaLnBrk="1" hangingPunct="1"/>
              <a:t>215</a:t>
            </a:fld>
            <a:endParaRPr lang="en-US" sz="120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Mumbai, India</a:t>
            </a:r>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222</a:t>
            </a:fld>
            <a:endParaRPr lang="en-US"/>
          </a:p>
        </p:txBody>
      </p:sp>
    </p:spTree>
    <p:extLst>
      <p:ext uri="{BB962C8B-B14F-4D97-AF65-F5344CB8AC3E}">
        <p14:creationId xmlns:p14="http://schemas.microsoft.com/office/powerpoint/2010/main" val="1274804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E09B48-51EC-9144-885D-1F5CE2988B2B}" type="slidenum">
              <a:rPr lang="en-US"/>
              <a:pPr eaLnBrk="1" hangingPunct="1"/>
              <a:t>19</a:t>
            </a:fld>
            <a:endParaRPr lang="en-US"/>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800000"/>
                </a:solidFill>
              </a:rPr>
              <a:t>Many LDCs lack enforceable zoning laws, residents are crowded together into tenements &amp; slums</a:t>
            </a:r>
          </a:p>
        </p:txBody>
      </p:sp>
      <p:sp>
        <p:nvSpPr>
          <p:cNvPr id="4" name="Slide Number Placeholder 3"/>
          <p:cNvSpPr>
            <a:spLocks noGrp="1"/>
          </p:cNvSpPr>
          <p:nvPr>
            <p:ph type="sldNum" sz="quarter" idx="10"/>
          </p:nvPr>
        </p:nvSpPr>
        <p:spPr/>
        <p:txBody>
          <a:bodyPr/>
          <a:lstStyle/>
          <a:p>
            <a:fld id="{3DF28E5B-3BDB-2F45-8659-41370090B195}" type="slidenum">
              <a:rPr lang="en-US" smtClean="0"/>
              <a:pPr/>
              <a:t>223</a:t>
            </a:fld>
            <a:endParaRPr lang="en-US"/>
          </a:p>
        </p:txBody>
      </p:sp>
    </p:spTree>
    <p:extLst>
      <p:ext uri="{BB962C8B-B14F-4D97-AF65-F5344CB8AC3E}">
        <p14:creationId xmlns:p14="http://schemas.microsoft.com/office/powerpoint/2010/main" val="336923916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233888B-88DF-F841-9120-B31EC77C1D65}" type="slidenum">
              <a:rPr lang="en-US"/>
              <a:pPr eaLnBrk="1" hangingPunct="1"/>
              <a:t>224</a:t>
            </a:fld>
            <a:endParaRPr lang="en-US"/>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dirty="0" smtClean="0">
                <a:solidFill>
                  <a:srgbClr val="800000"/>
                </a:solidFill>
              </a:rPr>
              <a:t>Many LDCs lack enforceable zoning laws, residents are crowded together into tenements &amp; slums</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233888B-88DF-F841-9120-B31EC77C1D65}" type="slidenum">
              <a:rPr lang="en-US"/>
              <a:pPr eaLnBrk="1" hangingPunct="1"/>
              <a:t>225</a:t>
            </a:fld>
            <a:endParaRPr lang="en-US"/>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b="0" dirty="0" smtClean="0">
              <a:solidFill>
                <a:srgbClr val="800000"/>
              </a:solidFil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7FE5129-C876-B645-9BAE-856D00978B91}" type="slidenum">
              <a:rPr lang="en-US"/>
              <a:pPr eaLnBrk="1" hangingPunct="1"/>
              <a:t>226</a:t>
            </a:fld>
            <a:endParaRPr lang="en-US"/>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lnSpc>
                <a:spcPts val="2500"/>
              </a:lnSpc>
              <a:spcAft>
                <a:spcPts val="0"/>
              </a:spcAft>
              <a:buFontTx/>
              <a:buNone/>
            </a:pPr>
            <a:r>
              <a:rPr lang="en-US" sz="1200" b="1" dirty="0" err="1" smtClean="0">
                <a:solidFill>
                  <a:srgbClr val="5F0101"/>
                </a:solidFill>
              </a:rPr>
              <a:t>Ibero</a:t>
            </a:r>
            <a:r>
              <a:rPr lang="en-US" sz="1200" b="1" dirty="0" smtClean="0">
                <a:solidFill>
                  <a:srgbClr val="5F0101"/>
                </a:solidFill>
              </a:rPr>
              <a:t> (Latin) Am. City; Griffin-Ford Model</a:t>
            </a:r>
            <a:r>
              <a:rPr lang="en-US" sz="1200" dirty="0" smtClean="0">
                <a:solidFill>
                  <a:srgbClr val="5F0101"/>
                </a:solidFill>
              </a:rPr>
              <a:t> – originally based on Rio de Janeiro, Brazil</a:t>
            </a:r>
            <a:r>
              <a:rPr lang="en-US" sz="1200" b="1" dirty="0" smtClean="0">
                <a:solidFill>
                  <a:srgbClr val="5F0101"/>
                </a:solidFill>
              </a:rPr>
              <a:t>;</a:t>
            </a:r>
            <a:r>
              <a:rPr lang="en-US" sz="1200" b="1" baseline="0" dirty="0" smtClean="0">
                <a:solidFill>
                  <a:srgbClr val="5F0101"/>
                </a:solidFill>
              </a:rPr>
              <a:t> </a:t>
            </a:r>
            <a:r>
              <a:rPr lang="en-US" sz="1200" dirty="0" smtClean="0">
                <a:solidFill>
                  <a:srgbClr val="5F0101"/>
                </a:solidFill>
              </a:rPr>
              <a:t>Combines radial sectors &amp; conc. zones, growing rapidly; owe much of their structure to colonialism; Rapid rise of industrialization &amp; population</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9CF8334-B524-F143-A63C-32B54507E328}" type="slidenum">
              <a:rPr lang="en-US"/>
              <a:pPr eaLnBrk="1" hangingPunct="1"/>
              <a:t>227</a:t>
            </a:fld>
            <a:endParaRPr 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ts val="2500"/>
              </a:lnSpc>
              <a:spcBef>
                <a:spcPct val="30000"/>
              </a:spcBef>
              <a:spcAft>
                <a:spcPts val="0"/>
              </a:spcAft>
              <a:buClrTx/>
              <a:buSzTx/>
              <a:buFontTx/>
              <a:buNone/>
              <a:tabLst/>
              <a:defRPr/>
            </a:pPr>
            <a:r>
              <a:rPr lang="en-US" sz="1200" dirty="0" smtClean="0">
                <a:solidFill>
                  <a:srgbClr val="5F0101"/>
                </a:solidFill>
              </a:rPr>
              <a:t>CBD – market &amp; high-rises;</a:t>
            </a:r>
            <a:r>
              <a:rPr lang="en-US" sz="1200" baseline="0" dirty="0" smtClean="0">
                <a:solidFill>
                  <a:srgbClr val="5F0101"/>
                </a:solidFill>
              </a:rPr>
              <a:t> </a:t>
            </a:r>
            <a:r>
              <a:rPr lang="en-US" sz="1200" dirty="0" smtClean="0">
                <a:solidFill>
                  <a:srgbClr val="5F0101"/>
                </a:solidFill>
              </a:rPr>
              <a:t>Many have plazas (city square);</a:t>
            </a:r>
            <a:r>
              <a:rPr lang="en-US" sz="1200" baseline="0" dirty="0" smtClean="0">
                <a:solidFill>
                  <a:srgbClr val="5F0101"/>
                </a:solidFill>
              </a:rPr>
              <a:t> </a:t>
            </a:r>
            <a:r>
              <a:rPr lang="en-US" sz="1200" dirty="0" smtClean="0">
                <a:solidFill>
                  <a:srgbClr val="5F0101"/>
                </a:solidFill>
              </a:rPr>
              <a:t>Sectors - industrial or residential development radiating out from the CBD …</a:t>
            </a:r>
            <a:r>
              <a:rPr lang="en-US" sz="1200" baseline="0" dirty="0" smtClean="0">
                <a:solidFill>
                  <a:srgbClr val="5F0101"/>
                </a:solidFill>
              </a:rPr>
              <a:t> </a:t>
            </a:r>
            <a:r>
              <a:rPr lang="en-US" sz="1200" dirty="0" smtClean="0">
                <a:solidFill>
                  <a:srgbClr val="5F0101"/>
                </a:solidFill>
              </a:rPr>
              <a:t>Commercial spine – extension of CBD; surrounded by elite res.</a:t>
            </a:r>
            <a:r>
              <a:rPr lang="en-US" sz="1200" dirty="0" smtClean="0">
                <a:solidFill>
                  <a:srgbClr val="5F0101"/>
                </a:solidFill>
                <a:cs typeface="Arial" charset="0"/>
              </a:rPr>
              <a:t>; ends in </a:t>
            </a:r>
            <a:r>
              <a:rPr lang="en-US" sz="1200" dirty="0" smtClean="0">
                <a:solidFill>
                  <a:srgbClr val="5F0101"/>
                </a:solidFill>
              </a:rPr>
              <a:t>“mall” = edge city; suburban node</a:t>
            </a:r>
            <a:endParaRPr lang="en-US" dirty="0">
              <a:latin typeface="Arial"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6B1FB9F-3A59-714E-9DDF-3CB0A67F54BC}" type="slidenum">
              <a:rPr lang="en-US"/>
              <a:pPr eaLnBrk="1" hangingPunct="1"/>
              <a:t>228</a:t>
            </a:fld>
            <a:endParaRPr lang="en-US"/>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solidFill>
                  <a:srgbClr val="5F0101"/>
                </a:solidFill>
              </a:rPr>
              <a:t>Upper &amp; middle class near CBD … poorer residences away from the CBD</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4ECCBF6-952E-3947-867A-301B47425544}" type="slidenum">
              <a:rPr lang="en-US"/>
              <a:pPr eaLnBrk="1" hangingPunct="1"/>
              <a:t>229</a:t>
            </a:fld>
            <a:endParaRPr 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ts val="2500"/>
              </a:lnSpc>
              <a:spcBef>
                <a:spcPct val="30000"/>
              </a:spcBef>
              <a:spcAft>
                <a:spcPts val="0"/>
              </a:spcAft>
              <a:buClrTx/>
              <a:buSzTx/>
              <a:buFontTx/>
              <a:buNone/>
              <a:tabLst/>
              <a:defRPr/>
            </a:pPr>
            <a:r>
              <a:rPr lang="en-US" sz="1200" dirty="0" smtClean="0">
                <a:solidFill>
                  <a:srgbClr val="5F0101"/>
                </a:solidFill>
                <a:cs typeface="Arial" charset="0"/>
              </a:rPr>
              <a:t>In Situ Accretion (self-built) – stark difference b/w wealthy &amp; poor (changes rapidly across the cultural landscape); Gentrification zone – rehabilitation of inner-city; historic buildings may be preserved</a:t>
            </a:r>
            <a:r>
              <a:rPr lang="en-US" sz="1200" dirty="0" smtClean="0">
                <a:solidFill>
                  <a:srgbClr val="5F0101"/>
                </a:solidFill>
                <a:cs typeface="+mn-cs"/>
              </a:rPr>
              <a:t>;</a:t>
            </a:r>
            <a:r>
              <a:rPr lang="en-US" sz="1200" baseline="0" dirty="0" smtClean="0">
                <a:solidFill>
                  <a:srgbClr val="5F0101"/>
                </a:solidFill>
                <a:cs typeface="+mn-cs"/>
              </a:rPr>
              <a:t> </a:t>
            </a:r>
            <a:r>
              <a:rPr lang="en-US" sz="1200" dirty="0" err="1" smtClean="0">
                <a:solidFill>
                  <a:srgbClr val="5F0101"/>
                </a:solidFill>
                <a:cs typeface="Arial" charset="0"/>
              </a:rPr>
              <a:t>Disamenity</a:t>
            </a:r>
            <a:r>
              <a:rPr lang="en-US" sz="1200" dirty="0" smtClean="0">
                <a:solidFill>
                  <a:srgbClr val="5F0101"/>
                </a:solidFill>
                <a:cs typeface="Arial" charset="0"/>
              </a:rPr>
              <a:t> sector – barrios; also extremely poor; drug lords often </a:t>
            </a:r>
            <a:r>
              <a:rPr lang="ja-JP" altLang="en-US" sz="1200" dirty="0" smtClean="0">
                <a:solidFill>
                  <a:srgbClr val="5F0101"/>
                </a:solidFill>
                <a:cs typeface="Arial" charset="0"/>
              </a:rPr>
              <a:t>“</a:t>
            </a:r>
            <a:r>
              <a:rPr lang="en-US" sz="1200" dirty="0" smtClean="0">
                <a:solidFill>
                  <a:srgbClr val="5F0101"/>
                </a:solidFill>
                <a:cs typeface="Arial" charset="0"/>
              </a:rPr>
              <a:t>run the show</a:t>
            </a:r>
            <a:r>
              <a:rPr lang="ja-JP" altLang="en-US" sz="1200" dirty="0" smtClean="0">
                <a:solidFill>
                  <a:srgbClr val="5F0101"/>
                </a:solidFill>
                <a:cs typeface="Arial" charset="0"/>
              </a:rPr>
              <a:t>”</a:t>
            </a:r>
            <a:r>
              <a:rPr lang="en-US" altLang="ja-JP" sz="1200" dirty="0" smtClean="0">
                <a:solidFill>
                  <a:srgbClr val="5F0101"/>
                </a:solidFill>
                <a:cs typeface="Arial" charset="0"/>
              </a:rPr>
              <a:t>;</a:t>
            </a:r>
            <a:r>
              <a:rPr lang="en-US" altLang="ja-JP" sz="1200" baseline="0" dirty="0" smtClean="0">
                <a:solidFill>
                  <a:srgbClr val="5F0101"/>
                </a:solidFill>
                <a:cs typeface="Arial" charset="0"/>
              </a:rPr>
              <a:t> </a:t>
            </a:r>
            <a:r>
              <a:rPr lang="en-US" sz="1200" dirty="0" err="1" smtClean="0">
                <a:solidFill>
                  <a:srgbClr val="5F0101"/>
                </a:solidFill>
              </a:rPr>
              <a:t>Perif</a:t>
            </a:r>
            <a:r>
              <a:rPr lang="en-US" sz="1200" dirty="0" err="1" smtClean="0">
                <a:solidFill>
                  <a:srgbClr val="5F0101"/>
                </a:solidFill>
                <a:cs typeface="Arial" charset="0"/>
              </a:rPr>
              <a:t>érico</a:t>
            </a:r>
            <a:r>
              <a:rPr lang="en-US" sz="1200" dirty="0" smtClean="0">
                <a:solidFill>
                  <a:srgbClr val="5F0101"/>
                </a:solidFill>
                <a:cs typeface="Arial" charset="0"/>
              </a:rPr>
              <a:t> – squatter settlements; unskilled &amp; impoverished;</a:t>
            </a:r>
            <a:r>
              <a:rPr lang="en-US" sz="1200" baseline="0" dirty="0" smtClean="0">
                <a:solidFill>
                  <a:srgbClr val="5F0101"/>
                </a:solidFill>
                <a:cs typeface="Arial" charset="0"/>
              </a:rPr>
              <a:t> </a:t>
            </a:r>
            <a:r>
              <a:rPr lang="en-US" sz="1200" dirty="0" smtClean="0">
                <a:solidFill>
                  <a:srgbClr val="5F0101"/>
                </a:solidFill>
                <a:cs typeface="Arial" charset="0"/>
              </a:rPr>
              <a:t>Industrial Park – connected to CBD (closer to poorer res. … labor supply)</a:t>
            </a:r>
            <a:endParaRPr lang="en-US" sz="1200" dirty="0" smtClean="0">
              <a:solidFill>
                <a:srgbClr val="5F0101"/>
              </a:solidFill>
            </a:endParaRPr>
          </a:p>
          <a:p>
            <a:pPr eaLnBrk="1" hangingPunct="1"/>
            <a:endParaRPr lang="en-US" dirty="0">
              <a:latin typeface="Arial"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D72D908-D473-EC44-BC6B-25DA196BEC68}" type="slidenum">
              <a:rPr lang="en-US"/>
              <a:pPr eaLnBrk="1" hangingPunct="1"/>
              <a:t>230</a:t>
            </a:fld>
            <a:endParaRPr lang="en-US"/>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C22D306-EB65-494A-8297-AE3C2ED4324F}" type="slidenum">
              <a:rPr lang="en-US"/>
              <a:pPr eaLnBrk="1" hangingPunct="1"/>
              <a:t>231</a:t>
            </a:fld>
            <a:endParaRPr lang="en-US"/>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pPr>
            <a:r>
              <a:rPr lang="en-US" sz="2800" b="1" dirty="0" smtClean="0">
                <a:solidFill>
                  <a:srgbClr val="5F0101"/>
                </a:solidFill>
              </a:rPr>
              <a:t>Squatter settlements/ shantytowns;</a:t>
            </a:r>
            <a:r>
              <a:rPr lang="en-US" sz="2800" b="1" baseline="0" dirty="0" smtClean="0">
                <a:solidFill>
                  <a:srgbClr val="5F0101"/>
                </a:solidFill>
              </a:rPr>
              <a:t> </a:t>
            </a:r>
            <a:r>
              <a:rPr lang="en-US" sz="2800" dirty="0" smtClean="0">
                <a:solidFill>
                  <a:srgbClr val="5F0101"/>
                </a:solidFill>
              </a:rPr>
              <a:t>Location – outskirts (periphery, hinterland) of the city; vacant or undesirable land (steep hillsides, floodplains, dumps/landfills, cemeteries, close to industries (jobs));</a:t>
            </a:r>
            <a:r>
              <a:rPr lang="en-US" sz="2800" baseline="0" dirty="0" smtClean="0">
                <a:solidFill>
                  <a:srgbClr val="5F0101"/>
                </a:solidFill>
              </a:rPr>
              <a:t> </a:t>
            </a:r>
            <a:r>
              <a:rPr lang="en-US" sz="2800" dirty="0" smtClean="0">
                <a:solidFill>
                  <a:srgbClr val="5F0101"/>
                </a:solidFill>
              </a:rPr>
              <a:t>Factors that form squatter settlements - rural-to-urban migration; poverty (lack of options); lack of affordable housing (public/private); lack of, or failure to enforce, land use policy (public/private);</a:t>
            </a:r>
            <a:r>
              <a:rPr lang="en-US" sz="2800" baseline="0" dirty="0" smtClean="0">
                <a:solidFill>
                  <a:srgbClr val="5F0101"/>
                </a:solidFill>
              </a:rPr>
              <a:t> </a:t>
            </a:r>
            <a:r>
              <a:rPr lang="en-US" sz="2800" dirty="0" smtClean="0">
                <a:solidFill>
                  <a:srgbClr val="5F0101"/>
                </a:solidFill>
              </a:rPr>
              <a:t>Consequences of squatter settlements </a:t>
            </a:r>
            <a:r>
              <a:rPr lang="en-US" dirty="0" smtClean="0">
                <a:solidFill>
                  <a:srgbClr val="5F0101"/>
                </a:solidFill>
              </a:rPr>
              <a:t>… disease, crime (gangs), political unrest, pollution (water – lack of sanitation), soil erosion, deforestation, risk of disasters (fire, mudslides, industrial accidents, …), strain on infrastructure (electricity, sewers, …), cheap labor (positive or negative)</a:t>
            </a:r>
            <a:endParaRPr lang="en-US" sz="2800" dirty="0" smtClean="0">
              <a:solidFill>
                <a:srgbClr val="5F0101"/>
              </a:solidFill>
            </a:endParaRP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232</a:t>
            </a:fld>
            <a:endParaRPr lang="en-US"/>
          </a:p>
        </p:txBody>
      </p:sp>
    </p:spTree>
    <p:extLst>
      <p:ext uri="{BB962C8B-B14F-4D97-AF65-F5344CB8AC3E}">
        <p14:creationId xmlns:p14="http://schemas.microsoft.com/office/powerpoint/2010/main" val="556974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F9B2D0D-AF80-FE4F-9C8D-61FF4154EB6B}" type="slidenum">
              <a:rPr lang="en-US"/>
              <a:pPr eaLnBrk="1" hangingPunct="1"/>
              <a:t>22</a:t>
            </a:fld>
            <a:endParaRPr lang="en-US"/>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609600" eaLnBrk="1" hangingPunct="1">
              <a:buFontTx/>
              <a:buNone/>
            </a:pPr>
            <a:r>
              <a:rPr lang="en-US" sz="1200" b="0" dirty="0" smtClean="0">
                <a:solidFill>
                  <a:srgbClr val="800000"/>
                </a:solidFill>
                <a:latin typeface="Arial" charset="0"/>
              </a:rPr>
              <a:t>Greece</a:t>
            </a:r>
            <a:r>
              <a:rPr lang="en-US" sz="1200" b="0" baseline="0" dirty="0" smtClean="0">
                <a:solidFill>
                  <a:srgbClr val="800000"/>
                </a:solidFill>
                <a:latin typeface="Arial" charset="0"/>
              </a:rPr>
              <a:t> h</a:t>
            </a:r>
            <a:r>
              <a:rPr lang="en-US" sz="1200" b="0" dirty="0" smtClean="0">
                <a:solidFill>
                  <a:srgbClr val="800000"/>
                </a:solidFill>
                <a:latin typeface="Arial" charset="0"/>
              </a:rPr>
              <a:t>ad worldwide impact (e.g. affected W. Eur.);</a:t>
            </a:r>
            <a:r>
              <a:rPr lang="en-US" sz="1200" b="0" baseline="0" dirty="0" smtClean="0">
                <a:solidFill>
                  <a:srgbClr val="800000"/>
                </a:solidFill>
                <a:latin typeface="Arial" charset="0"/>
              </a:rPr>
              <a:t> </a:t>
            </a:r>
            <a:r>
              <a:rPr lang="en-US" sz="1200" b="0" dirty="0" smtClean="0">
                <a:solidFill>
                  <a:srgbClr val="800000"/>
                </a:solidFill>
                <a:latin typeface="Arial" charset="0"/>
              </a:rPr>
              <a:t>Acropolis (best structures built on high point of city; Parthenon);</a:t>
            </a:r>
            <a:r>
              <a:rPr lang="en-US" sz="1200" b="0" baseline="0" dirty="0" smtClean="0">
                <a:solidFill>
                  <a:srgbClr val="800000"/>
                </a:solidFill>
                <a:latin typeface="Arial" charset="0"/>
              </a:rPr>
              <a:t> </a:t>
            </a:r>
            <a:r>
              <a:rPr lang="en-US" sz="1200" b="0" dirty="0" smtClean="0">
                <a:solidFill>
                  <a:srgbClr val="800000"/>
                </a:solidFill>
                <a:latin typeface="Arial" charset="0"/>
              </a:rPr>
              <a:t>Agora (</a:t>
            </a:r>
            <a:r>
              <a:rPr lang="ja-JP" altLang="en-US" sz="1200" b="0" dirty="0" smtClean="0">
                <a:solidFill>
                  <a:srgbClr val="800000"/>
                </a:solidFill>
                <a:latin typeface="Arial" charset="0"/>
              </a:rPr>
              <a:t>“</a:t>
            </a:r>
            <a:r>
              <a:rPr lang="en-US" sz="1200" b="0" dirty="0" smtClean="0">
                <a:solidFill>
                  <a:srgbClr val="800000"/>
                </a:solidFill>
                <a:latin typeface="Arial" charset="0"/>
              </a:rPr>
              <a:t>market</a:t>
            </a:r>
            <a:r>
              <a:rPr lang="ja-JP" altLang="en-US" sz="1200" b="0" dirty="0" smtClean="0">
                <a:solidFill>
                  <a:srgbClr val="800000"/>
                </a:solidFill>
                <a:latin typeface="Arial" charset="0"/>
              </a:rPr>
              <a:t>”</a:t>
            </a:r>
            <a:r>
              <a:rPr lang="en-US" sz="1200" b="0" dirty="0" smtClean="0">
                <a:solidFill>
                  <a:srgbClr val="800000"/>
                </a:solidFill>
                <a:latin typeface="Arial" charset="0"/>
              </a:rPr>
              <a:t>; public spaces in lower point w/ steps – debated, lectured…);</a:t>
            </a:r>
            <a:r>
              <a:rPr lang="en-US" sz="1200" b="0" baseline="0" dirty="0" smtClean="0">
                <a:solidFill>
                  <a:srgbClr val="800000"/>
                </a:solidFill>
                <a:latin typeface="Arial" charset="0"/>
              </a:rPr>
              <a:t> </a:t>
            </a:r>
            <a:r>
              <a:rPr lang="en-US" sz="1200" b="0" dirty="0" smtClean="0">
                <a:solidFill>
                  <a:srgbClr val="800000"/>
                </a:solidFill>
                <a:latin typeface="Arial" charset="0"/>
              </a:rPr>
              <a:t>Grid system (streets &amp; alleys);</a:t>
            </a:r>
            <a:r>
              <a:rPr lang="en-US" sz="1200" b="0" baseline="0" dirty="0" smtClean="0">
                <a:solidFill>
                  <a:srgbClr val="800000"/>
                </a:solidFill>
                <a:latin typeface="Arial" charset="0"/>
              </a:rPr>
              <a:t> </a:t>
            </a:r>
            <a:r>
              <a:rPr lang="en-US" sz="1200" b="0" dirty="0" smtClean="0">
                <a:solidFill>
                  <a:srgbClr val="800000"/>
                </a:solidFill>
                <a:latin typeface="Arial" charset="0"/>
              </a:rPr>
              <a:t>Housing &amp; sanitation no better than Mesopotamia</a:t>
            </a:r>
          </a:p>
          <a:p>
            <a:pPr eaLnBrk="1" hangingPunct="1"/>
            <a:endParaRPr lang="en-US" dirty="0">
              <a:latin typeface="Arial"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670386-3F1B-564E-AA66-94F4A85C4FD2}" type="slidenum">
              <a:rPr lang="en-US"/>
              <a:pPr eaLnBrk="1" hangingPunct="1"/>
              <a:t>236</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670386-3F1B-564E-AA66-94F4A85C4FD2}" type="slidenum">
              <a:rPr lang="en-US"/>
              <a:pPr eaLnBrk="1" hangingPunct="1"/>
              <a:t>237</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670386-3F1B-564E-AA66-94F4A85C4FD2}" type="slidenum">
              <a:rPr lang="en-US"/>
              <a:pPr eaLnBrk="1" hangingPunct="1"/>
              <a:t>238</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670386-3F1B-564E-AA66-94F4A85C4FD2}" type="slidenum">
              <a:rPr lang="en-US"/>
              <a:pPr eaLnBrk="1" hangingPunct="1"/>
              <a:t>239</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C8CDA86-F18E-A64A-81D4-B18B1751E6F0}" type="slidenum">
              <a:rPr lang="en-US"/>
              <a:pPr eaLnBrk="1" hangingPunct="1"/>
              <a:t>241</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398463">
              <a:lnSpc>
                <a:spcPct val="80000"/>
              </a:lnSpc>
              <a:spcBef>
                <a:spcPct val="20000"/>
              </a:spcBef>
            </a:pPr>
            <a:r>
              <a:rPr lang="en-US" sz="1400" b="1" dirty="0" smtClean="0">
                <a:solidFill>
                  <a:srgbClr val="5F0101"/>
                </a:solidFill>
              </a:rPr>
              <a:t>SE Asian City; T.G. McGee Model;</a:t>
            </a:r>
            <a:r>
              <a:rPr lang="en-US" sz="1400" b="1" baseline="0" dirty="0" smtClean="0">
                <a:solidFill>
                  <a:srgbClr val="5F0101"/>
                </a:solidFill>
              </a:rPr>
              <a:t> </a:t>
            </a:r>
            <a:r>
              <a:rPr lang="en-US" sz="1200" dirty="0" smtClean="0">
                <a:solidFill>
                  <a:srgbClr val="5F0101"/>
                </a:solidFill>
                <a:cs typeface="Arial" charset="0"/>
              </a:rPr>
              <a:t>Hybrid of sectors &amp; zones, growing rapidly;</a:t>
            </a:r>
            <a:r>
              <a:rPr lang="en-US" sz="1200" baseline="0" dirty="0" smtClean="0">
                <a:solidFill>
                  <a:srgbClr val="5F0101"/>
                </a:solidFill>
                <a:cs typeface="Arial" charset="0"/>
              </a:rPr>
              <a:t> </a:t>
            </a:r>
            <a:r>
              <a:rPr lang="en-US" sz="1200" dirty="0" smtClean="0">
                <a:solidFill>
                  <a:srgbClr val="5F0101"/>
                </a:solidFill>
                <a:cs typeface="Arial" charset="0"/>
              </a:rPr>
              <a:t>Old colonial port zone &amp; commercial district (</a:t>
            </a:r>
            <a:r>
              <a:rPr lang="en-US" sz="1200" dirty="0" smtClean="0">
                <a:solidFill>
                  <a:srgbClr val="5F0101"/>
                </a:solidFill>
              </a:rPr>
              <a:t>owe much of their structure to European colonialism) </a:t>
            </a:r>
            <a:r>
              <a:rPr lang="en-US" sz="1200" dirty="0" smtClean="0">
                <a:solidFill>
                  <a:srgbClr val="5F0101"/>
                </a:solidFill>
                <a:cs typeface="Arial" charset="0"/>
              </a:rPr>
              <a:t>= city</a:t>
            </a:r>
            <a:r>
              <a:rPr lang="ja-JP" altLang="en-US" sz="1200" dirty="0" smtClean="0">
                <a:solidFill>
                  <a:srgbClr val="5F0101"/>
                </a:solidFill>
                <a:cs typeface="Arial" charset="0"/>
              </a:rPr>
              <a:t>’</a:t>
            </a:r>
            <a:r>
              <a:rPr lang="en-US" sz="1200" dirty="0" smtClean="0">
                <a:solidFill>
                  <a:srgbClr val="5F0101"/>
                </a:solidFill>
                <a:cs typeface="Arial" charset="0"/>
              </a:rPr>
              <a:t>s focus (no formal CBD);</a:t>
            </a:r>
            <a:r>
              <a:rPr lang="en-US" sz="1200" baseline="0" dirty="0" smtClean="0">
                <a:solidFill>
                  <a:srgbClr val="5F0101"/>
                </a:solidFill>
                <a:cs typeface="Arial" charset="0"/>
              </a:rPr>
              <a:t> </a:t>
            </a:r>
            <a:r>
              <a:rPr lang="en-US" sz="1200" dirty="0" smtClean="0">
                <a:solidFill>
                  <a:srgbClr val="5F0101"/>
                </a:solidFill>
                <a:cs typeface="Arial" charset="0"/>
              </a:rPr>
              <a:t>Separate zones; </a:t>
            </a:r>
            <a:r>
              <a:rPr lang="en-US" sz="1200" dirty="0" err="1" smtClean="0">
                <a:solidFill>
                  <a:srgbClr val="5F0101"/>
                </a:solidFill>
                <a:cs typeface="Arial" charset="0"/>
              </a:rPr>
              <a:t>gov</a:t>
            </a:r>
            <a:r>
              <a:rPr lang="ja-JP" altLang="en-US" sz="1200" dirty="0" smtClean="0">
                <a:solidFill>
                  <a:srgbClr val="5F0101"/>
                </a:solidFill>
                <a:cs typeface="Arial" charset="0"/>
              </a:rPr>
              <a:t>’</a:t>
            </a:r>
            <a:r>
              <a:rPr lang="en-US" sz="1200" dirty="0" smtClean="0">
                <a:solidFill>
                  <a:srgbClr val="5F0101"/>
                </a:solidFill>
                <a:cs typeface="Arial" charset="0"/>
              </a:rPr>
              <a:t>t zone, mixed land-use zone (misc. economic activities, including light industry); suburbs &amp; squatter settlements (larger % of middle class in periphery than L.A. cities); market gardening zone (along periphery);</a:t>
            </a:r>
            <a:r>
              <a:rPr lang="en-US" sz="1200" baseline="0" dirty="0" smtClean="0">
                <a:solidFill>
                  <a:srgbClr val="5F0101"/>
                </a:solidFill>
                <a:cs typeface="Arial" charset="0"/>
              </a:rPr>
              <a:t> </a:t>
            </a:r>
            <a:r>
              <a:rPr lang="en-US" sz="1200" dirty="0" smtClean="0">
                <a:solidFill>
                  <a:srgbClr val="5F0101"/>
                </a:solidFill>
                <a:cs typeface="Arial" charset="0"/>
              </a:rPr>
              <a:t>Sectors: West. comm. zone (European &amp; US influence; practically a CBD in itself), alien comm. zone (mostly Chinese), new industrial park (farther out – closer to lower class (jobs));</a:t>
            </a:r>
            <a:r>
              <a:rPr lang="en-US" sz="1200" baseline="0" dirty="0" smtClean="0">
                <a:solidFill>
                  <a:srgbClr val="5F0101"/>
                </a:solidFill>
                <a:cs typeface="Arial" charset="0"/>
              </a:rPr>
              <a:t> </a:t>
            </a:r>
            <a:r>
              <a:rPr lang="en-US" sz="1200" dirty="0" smtClean="0">
                <a:solidFill>
                  <a:srgbClr val="5F0101"/>
                </a:solidFill>
                <a:cs typeface="Arial" charset="0"/>
              </a:rPr>
              <a:t>Residential areas tend to get poorer away from the port zone (similar to Latin-American city)</a:t>
            </a:r>
          </a:p>
          <a:p>
            <a:pPr eaLnBrk="1" hangingPunct="1"/>
            <a:endParaRPr lang="en-US" dirty="0">
              <a:latin typeface="Arial"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249A2EF-3E38-5A4A-83C6-1C1FF46A901B}" type="slidenum">
              <a:rPr lang="en-US"/>
              <a:pPr eaLnBrk="1" hangingPunct="1"/>
              <a:t>242</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18D290-38BF-D147-8AD1-CC0F88A1834D}" type="slidenum">
              <a:rPr lang="en-US"/>
              <a:pPr eaLnBrk="1" hangingPunct="1"/>
              <a:t>243</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rPr>
              <a:t>Built in 1843, the Sri Mariamman Temple (top right) is the largest Hindu temple in Singapore.</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A9C08BA-3837-0447-ADD2-39360054F1B2}" type="slidenum">
              <a:rPr lang="en-US"/>
              <a:pPr eaLnBrk="1" hangingPunct="1"/>
              <a:t>244</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D9349E1-B8EA-584A-A894-478EF06D19DB}" type="slidenum">
              <a:rPr lang="en-US"/>
              <a:pPr eaLnBrk="1" hangingPunct="1"/>
              <a:t>246</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609600">
              <a:lnSpc>
                <a:spcPct val="80000"/>
              </a:lnSpc>
              <a:spcBef>
                <a:spcPct val="20000"/>
              </a:spcBef>
            </a:pPr>
            <a:r>
              <a:rPr lang="en-US" sz="1400" b="1" dirty="0" smtClean="0">
                <a:solidFill>
                  <a:srgbClr val="800000"/>
                </a:solidFill>
              </a:rPr>
              <a:t>African City;</a:t>
            </a:r>
            <a:r>
              <a:rPr lang="en-US" sz="1200" b="1" dirty="0" smtClean="0">
                <a:solidFill>
                  <a:srgbClr val="800000"/>
                </a:solidFill>
              </a:rPr>
              <a:t> no single model;</a:t>
            </a:r>
            <a:r>
              <a:rPr lang="en-US" sz="1200" b="1" baseline="0" dirty="0" smtClean="0">
                <a:solidFill>
                  <a:srgbClr val="800000"/>
                </a:solidFill>
              </a:rPr>
              <a:t> </a:t>
            </a:r>
            <a:r>
              <a:rPr lang="en-US" sz="1200" dirty="0" smtClean="0">
                <a:solidFill>
                  <a:srgbClr val="800000"/>
                </a:solidFill>
              </a:rPr>
              <a:t>Traditional city occurs mainly in Muslim region;</a:t>
            </a:r>
            <a:r>
              <a:rPr lang="en-US" sz="1200" baseline="0" dirty="0" smtClean="0">
                <a:solidFill>
                  <a:srgbClr val="800000"/>
                </a:solidFill>
              </a:rPr>
              <a:t> </a:t>
            </a:r>
            <a:r>
              <a:rPr lang="en-US" sz="1200" dirty="0" smtClean="0">
                <a:solidFill>
                  <a:srgbClr val="800000"/>
                </a:solidFill>
              </a:rPr>
              <a:t>South African cities are mostly Western (e.g. Johannesburg);</a:t>
            </a:r>
            <a:r>
              <a:rPr lang="en-US" sz="1200" baseline="0" dirty="0" smtClean="0">
                <a:solidFill>
                  <a:srgbClr val="800000"/>
                </a:solidFill>
              </a:rPr>
              <a:t> </a:t>
            </a:r>
            <a:r>
              <a:rPr lang="en-US" sz="1200" dirty="0" smtClean="0">
                <a:solidFill>
                  <a:srgbClr val="800000"/>
                </a:solidFill>
              </a:rPr>
              <a:t>3 CBDs: 1) colonial CBD (vertical-development), 2) Traditional CBD (single-story, some </a:t>
            </a:r>
            <a:r>
              <a:rPr lang="en-US" sz="1200" dirty="0" err="1" smtClean="0">
                <a:solidFill>
                  <a:srgbClr val="800000"/>
                </a:solidFill>
              </a:rPr>
              <a:t>trad</a:t>
            </a:r>
            <a:r>
              <a:rPr lang="en-US" sz="1200" dirty="0" smtClean="0">
                <a:solidFill>
                  <a:srgbClr val="800000"/>
                </a:solidFill>
              </a:rPr>
              <a:t>. architecture),   3) Market zone (open-air, commerce by curbside, or stalls);</a:t>
            </a:r>
            <a:r>
              <a:rPr lang="en-US" sz="1200" baseline="0" dirty="0" smtClean="0">
                <a:solidFill>
                  <a:srgbClr val="800000"/>
                </a:solidFill>
              </a:rPr>
              <a:t> </a:t>
            </a:r>
            <a:r>
              <a:rPr lang="en-US" sz="1200" dirty="0" smtClean="0">
                <a:solidFill>
                  <a:srgbClr val="800000"/>
                </a:solidFill>
              </a:rPr>
              <a:t>Sector and zone development outside the CBD(s) (manufacturing &amp; mining zone; [Strong] ethnic neighborhoods &amp; mixed;</a:t>
            </a:r>
            <a:r>
              <a:rPr lang="en-US" sz="1200" baseline="0" dirty="0" smtClean="0">
                <a:solidFill>
                  <a:srgbClr val="800000"/>
                </a:solidFill>
              </a:rPr>
              <a:t> </a:t>
            </a:r>
            <a:r>
              <a:rPr lang="en-US" sz="1200" dirty="0" smtClean="0">
                <a:solidFill>
                  <a:srgbClr val="800000"/>
                </a:solidFill>
              </a:rPr>
              <a:t>Informal satellite townships = squatter settlements</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AF2A551-F850-B347-A736-E545333971B2}" type="slidenum">
              <a:rPr lang="en-US"/>
              <a:pPr eaLnBrk="1" hangingPunct="1"/>
              <a:t>247</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A4842FF-5BB3-0547-97B3-539D8C9EE755}" type="slidenum">
              <a:rPr lang="en-US"/>
              <a:pPr eaLnBrk="1" hangingPunct="1"/>
              <a:t>2</a:t>
            </a:fld>
            <a:endParaRPr lang="en-US"/>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7E59497-3DFD-9743-896A-2C773AC84A57}" type="slidenum">
              <a:rPr lang="en-US"/>
              <a:pPr eaLnBrk="1" hangingPunct="1"/>
              <a:t>23</a:t>
            </a:fld>
            <a:endParaRPr lang="en-US"/>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92A1CC-E0FB-B341-9D34-61BD9FA610B1}" type="slidenum">
              <a:rPr lang="en-US"/>
              <a:pPr eaLnBrk="1" hangingPunct="1"/>
              <a:t>248</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7FE5129-C876-B645-9BAE-856D00978B91}" type="slidenum">
              <a:rPr lang="en-US"/>
              <a:pPr eaLnBrk="1" hangingPunct="1"/>
              <a:t>250</a:t>
            </a:fld>
            <a:endParaRPr lang="en-US"/>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a:spcBef>
                <a:spcPct val="0"/>
              </a:spcBef>
              <a:buNone/>
            </a:pPr>
            <a:r>
              <a:rPr lang="en-US" b="1" dirty="0" smtClean="0">
                <a:solidFill>
                  <a:srgbClr val="5F0101"/>
                </a:solidFill>
              </a:rPr>
              <a:t>Islamic City;</a:t>
            </a:r>
            <a:r>
              <a:rPr lang="en-US" b="1" baseline="0" dirty="0" smtClean="0">
                <a:solidFill>
                  <a:srgbClr val="5F0101"/>
                </a:solidFill>
              </a:rPr>
              <a:t> </a:t>
            </a:r>
            <a:r>
              <a:rPr lang="en-US" sz="1200" dirty="0" smtClean="0">
                <a:solidFill>
                  <a:srgbClr val="5F0101"/>
                </a:solidFill>
              </a:rPr>
              <a:t>North Africa, Southwest Asia (Middle East);</a:t>
            </a:r>
            <a:r>
              <a:rPr lang="en-US" sz="1200" baseline="0" dirty="0" smtClean="0">
                <a:solidFill>
                  <a:srgbClr val="5F0101"/>
                </a:solidFill>
              </a:rPr>
              <a:t> </a:t>
            </a:r>
            <a:r>
              <a:rPr lang="en-US" sz="1200" dirty="0" smtClean="0">
                <a:solidFill>
                  <a:srgbClr val="5F0101"/>
                </a:solidFill>
              </a:rPr>
              <a:t>Cities in Muslim countries that owe their structure to their religious beliefs. Islamic cities contain mosques at their center and walls guarding their perimeter;</a:t>
            </a:r>
            <a:r>
              <a:rPr lang="en-US" sz="1200" baseline="0" dirty="0" smtClean="0">
                <a:solidFill>
                  <a:srgbClr val="5F0101"/>
                </a:solidFill>
              </a:rPr>
              <a:t> </a:t>
            </a:r>
            <a:r>
              <a:rPr lang="en-US" sz="1200" dirty="0" smtClean="0">
                <a:solidFill>
                  <a:srgbClr val="5F0101"/>
                </a:solidFill>
              </a:rPr>
              <a:t>Open-air markets (bazaars/souks), courtyards surrounded by high walls, and dead-end streets, which limit foot traffic in residential neighborhoods, also characterize Islamic cities</a:t>
            </a:r>
          </a:p>
          <a:p>
            <a:pPr eaLnBrk="1" hangingPunct="1"/>
            <a:endParaRPr lang="en-US" dirty="0">
              <a:latin typeface="Arial"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670386-3F1B-564E-AA66-94F4A85C4FD2}" type="slidenum">
              <a:rPr lang="en-US"/>
              <a:pPr eaLnBrk="1" hangingPunct="1"/>
              <a:t>253</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670386-3F1B-564E-AA66-94F4A85C4FD2}" type="slidenum">
              <a:rPr lang="en-US"/>
              <a:pPr eaLnBrk="1" hangingPunct="1"/>
              <a:t>254</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670386-3F1B-564E-AA66-94F4A85C4FD2}" type="slidenum">
              <a:rPr lang="en-US"/>
              <a:pPr eaLnBrk="1" hangingPunct="1"/>
              <a:t>255</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0670386-3F1B-564E-AA66-94F4A85C4FD2}" type="slidenum">
              <a:rPr lang="en-US"/>
              <a:pPr eaLnBrk="1" hangingPunct="1"/>
              <a:t>256</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Rot="1" noChangeAspect="1" noChangeArrowheads="1" noTextEdit="1"/>
          </p:cNvSpPr>
          <p:nvPr>
            <p:ph type="sldImg"/>
          </p:nvPr>
        </p:nvSpPr>
        <p:spPr>
          <a:ln/>
        </p:spPr>
      </p:sp>
      <p:sp>
        <p:nvSpPr>
          <p:cNvPr id="23347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D7C3C1E-1A70-2E49-BFAA-4CC08AF2EE5F}" type="slidenum">
              <a:rPr lang="en-US"/>
              <a:pPr eaLnBrk="1" hangingPunct="1"/>
              <a:t>24</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609600" eaLnBrk="1" hangingPunct="1">
              <a:buFontTx/>
              <a:buNone/>
            </a:pPr>
            <a:r>
              <a:rPr lang="en-US" b="0" dirty="0" smtClean="0">
                <a:solidFill>
                  <a:srgbClr val="800000"/>
                </a:solidFill>
                <a:latin typeface="Arial" charset="0"/>
              </a:rPr>
              <a:t>Rome:</a:t>
            </a:r>
            <a:r>
              <a:rPr lang="en-US" b="0" baseline="0" dirty="0" smtClean="0">
                <a:solidFill>
                  <a:srgbClr val="800000"/>
                </a:solidFill>
                <a:latin typeface="Arial" charset="0"/>
              </a:rPr>
              <a:t> </a:t>
            </a:r>
            <a:r>
              <a:rPr lang="en-US" sz="1200" b="0" dirty="0" smtClean="0">
                <a:solidFill>
                  <a:srgbClr val="800000"/>
                </a:solidFill>
                <a:latin typeface="Arial" charset="0"/>
              </a:rPr>
              <a:t>Transportation networks (linked urban places by road, river &amp; sea);</a:t>
            </a:r>
            <a:r>
              <a:rPr lang="en-US" sz="1200" b="0" baseline="0" dirty="0" smtClean="0">
                <a:solidFill>
                  <a:srgbClr val="800000"/>
                </a:solidFill>
                <a:latin typeface="Arial" charset="0"/>
              </a:rPr>
              <a:t> </a:t>
            </a:r>
            <a:r>
              <a:rPr lang="en-US" sz="1200" b="0" dirty="0" smtClean="0">
                <a:solidFill>
                  <a:srgbClr val="800000"/>
                </a:solidFill>
                <a:latin typeface="Arial" charset="0"/>
              </a:rPr>
              <a:t>Used rectangular grid pattern (Greek);</a:t>
            </a:r>
            <a:r>
              <a:rPr lang="en-US" sz="1200" b="0" baseline="0" dirty="0" smtClean="0">
                <a:solidFill>
                  <a:srgbClr val="800000"/>
                </a:solidFill>
                <a:latin typeface="Arial" charset="0"/>
              </a:rPr>
              <a:t> </a:t>
            </a:r>
            <a:r>
              <a:rPr lang="en-US" sz="1200" b="0" dirty="0" smtClean="0">
                <a:solidFill>
                  <a:srgbClr val="800000"/>
                </a:solidFill>
                <a:latin typeface="Arial" charset="0"/>
              </a:rPr>
              <a:t>Forum (market – Greek);</a:t>
            </a:r>
            <a:r>
              <a:rPr lang="en-US" sz="1200" b="0" baseline="0" dirty="0" smtClean="0">
                <a:solidFill>
                  <a:srgbClr val="800000"/>
                </a:solidFill>
                <a:latin typeface="Arial" charset="0"/>
              </a:rPr>
              <a:t> </a:t>
            </a:r>
            <a:r>
              <a:rPr lang="en-US" sz="1200" b="0" dirty="0" smtClean="0">
                <a:solidFill>
                  <a:srgbClr val="800000"/>
                </a:solidFill>
                <a:latin typeface="Arial" charset="0"/>
              </a:rPr>
              <a:t>Coliseum (expanded from Greek theater);</a:t>
            </a:r>
            <a:r>
              <a:rPr lang="en-US" sz="1200" b="0" baseline="0" dirty="0" smtClean="0">
                <a:solidFill>
                  <a:srgbClr val="800000"/>
                </a:solidFill>
                <a:latin typeface="Arial" charset="0"/>
              </a:rPr>
              <a:t> </a:t>
            </a:r>
            <a:r>
              <a:rPr lang="en-US" sz="1100" b="0" dirty="0" smtClean="0">
                <a:solidFill>
                  <a:srgbClr val="800000"/>
                </a:solidFill>
                <a:latin typeface="Arial" charset="0"/>
              </a:rPr>
              <a:t>In this map you can see the vast distribution of cities in the western provinces of the Roman</a:t>
            </a:r>
            <a:r>
              <a:rPr lang="en-US" sz="1100" b="0" baseline="0" dirty="0" smtClean="0">
                <a:solidFill>
                  <a:srgbClr val="800000"/>
                </a:solidFill>
                <a:latin typeface="Arial" charset="0"/>
              </a:rPr>
              <a:t> Empire c. 100 AD; </a:t>
            </a:r>
            <a:r>
              <a:rPr lang="en-US" sz="1200" b="0" dirty="0" smtClean="0">
                <a:solidFill>
                  <a:srgbClr val="800000"/>
                </a:solidFill>
                <a:latin typeface="Arial" charset="0"/>
              </a:rPr>
              <a:t>Collapse of Rome coincided w/ disintegration of urban system &amp; transport networks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80D9578-F6F1-7449-A8F0-F66F9CA81AEA}" type="slidenum">
              <a:rPr lang="en-US"/>
              <a:pPr eaLnBrk="1" hangingPunct="1"/>
              <a:t>25</a:t>
            </a:fld>
            <a:endParaRPr lang="en-US"/>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760C32C-C01B-7E46-A04E-7DAB32385EE3}" type="slidenum">
              <a:rPr lang="en-US"/>
              <a:pPr eaLnBrk="1" hangingPunct="1"/>
              <a:t>27</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dirty="0" smtClean="0">
                <a:latin typeface="Arial" charset="0"/>
              </a:rPr>
              <a:t>Distribution of cities in the western provinces of the Roman</a:t>
            </a:r>
            <a:r>
              <a:rPr lang="en-US" baseline="0" dirty="0" smtClean="0">
                <a:latin typeface="Arial" charset="0"/>
              </a:rPr>
              <a:t> Empire c. 100</a:t>
            </a:r>
            <a:endParaRPr lang="en-US" dirty="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760C32C-C01B-7E46-A04E-7DAB32385EE3}" type="slidenum">
              <a:rPr lang="en-US"/>
              <a:pPr eaLnBrk="1" hangingPunct="1"/>
              <a:t>28</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B51A97C-5ED4-CD4A-8780-04D480FB6771}" type="slidenum">
              <a:rPr lang="en-US"/>
              <a:pPr eaLnBrk="1" hangingPunct="1"/>
              <a:t>29</a:t>
            </a:fld>
            <a:endParaRPr 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EA6636A-B80B-CB42-96B8-231181911E62}" type="slidenum">
              <a:rPr lang="en-US"/>
              <a:pPr eaLnBrk="1" hangingPunct="1"/>
              <a:t>30</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dirty="0" smtClean="0">
                <a:solidFill>
                  <a:srgbClr val="800000"/>
                </a:solidFill>
                <a:latin typeface="Arial" charset="0"/>
              </a:rPr>
              <a:t>Preindustrial Europe – </a:t>
            </a:r>
            <a:r>
              <a:rPr lang="ja-JP" altLang="en-US" sz="1200" b="0" dirty="0" smtClean="0">
                <a:solidFill>
                  <a:srgbClr val="800000"/>
                </a:solidFill>
                <a:latin typeface="Arial" charset="0"/>
              </a:rPr>
              <a:t>“</a:t>
            </a:r>
            <a:r>
              <a:rPr lang="en-US" sz="1200" b="0" dirty="0" smtClean="0">
                <a:solidFill>
                  <a:srgbClr val="800000"/>
                </a:solidFill>
                <a:latin typeface="Arial" charset="0"/>
              </a:rPr>
              <a:t>Medieval Optimum</a:t>
            </a:r>
            <a:r>
              <a:rPr lang="ja-JP" altLang="en-US" sz="1200" b="0" dirty="0" smtClean="0">
                <a:solidFill>
                  <a:srgbClr val="800000"/>
                </a:solidFill>
                <a:latin typeface="Arial" charset="0"/>
              </a:rPr>
              <a:t>”</a:t>
            </a:r>
            <a:r>
              <a:rPr lang="en-US" sz="1200" b="0" dirty="0" smtClean="0">
                <a:solidFill>
                  <a:srgbClr val="800000"/>
                </a:solidFill>
                <a:latin typeface="Arial" charset="0"/>
              </a:rPr>
              <a:t> (warmer climate expanded farmlands, aided Europe</a:t>
            </a:r>
            <a:r>
              <a:rPr lang="ja-JP" altLang="en-US" sz="1200" b="0" dirty="0" smtClean="0">
                <a:solidFill>
                  <a:srgbClr val="800000"/>
                </a:solidFill>
                <a:latin typeface="Arial" charset="0"/>
              </a:rPr>
              <a:t>’</a:t>
            </a:r>
            <a:r>
              <a:rPr lang="en-US" sz="1200" b="0" dirty="0" smtClean="0">
                <a:solidFill>
                  <a:srgbClr val="800000"/>
                </a:solidFill>
                <a:latin typeface="Arial" charset="0"/>
              </a:rPr>
              <a:t>s recovery &amp; defeat of the Moors)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77C54FD-76EA-5242-B5B1-6E1C544909FA}" type="slidenum">
              <a:rPr lang="en-US"/>
              <a:pPr eaLnBrk="1" hangingPunct="1"/>
              <a:t>31</a:t>
            </a:fld>
            <a:endParaRPr lang="en-US"/>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09600" indent="-609600" eaLnBrk="1" hangingPunct="1"/>
            <a:r>
              <a:rPr lang="en-US" sz="2800" b="0" dirty="0" smtClean="0">
                <a:solidFill>
                  <a:srgbClr val="800000"/>
                </a:solidFill>
                <a:latin typeface="Arial" charset="0"/>
              </a:rPr>
              <a:t>Urban Banana (pre – Eur. Colonization); </a:t>
            </a:r>
            <a:r>
              <a:rPr lang="en-US" b="0" dirty="0" smtClean="0">
                <a:solidFill>
                  <a:srgbClr val="800000"/>
                </a:solidFill>
                <a:latin typeface="Arial" charset="0"/>
              </a:rPr>
              <a:t>Crescent-shaped urban zone across Eurasia (from England to Japan);</a:t>
            </a:r>
            <a:r>
              <a:rPr lang="en-US" b="0" baseline="0" dirty="0" smtClean="0">
                <a:solidFill>
                  <a:srgbClr val="800000"/>
                </a:solidFill>
                <a:latin typeface="Arial" charset="0"/>
              </a:rPr>
              <a:t> </a:t>
            </a:r>
            <a:r>
              <a:rPr lang="en-US" b="0" dirty="0" smtClean="0">
                <a:solidFill>
                  <a:srgbClr val="800000"/>
                </a:solidFill>
                <a:latin typeface="Arial" charset="0"/>
              </a:rPr>
              <a:t>Cities developed along Silk Road, many cities located in interior (not coasts)</a:t>
            </a:r>
          </a:p>
          <a:p>
            <a:pPr eaLnBrk="1" hangingPunct="1"/>
            <a:endParaRPr lang="en-US" dirty="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760C32C-C01B-7E46-A04E-7DAB32385EE3}" type="slidenum">
              <a:rPr lang="en-US"/>
              <a:pPr eaLnBrk="1" hangingPunct="1"/>
              <a:t>32</a:t>
            </a:fld>
            <a:endParaRPr lang="en-US"/>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latin typeface="Arial" pitchFamily="34" charset="0"/>
                <a:ea typeface="ＭＳ Ｐゴシック" charset="0"/>
                <a:cs typeface="+mn-cs"/>
              </a:rPr>
              <a:t>Even in the 14th century, 80% to 90% of Europe's urban population was still inside the former borders of the Roman Empire.</a:t>
            </a:r>
            <a:endParaRPr lang="en-US" dirty="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EA6636A-B80B-CB42-96B8-231181911E62}" type="slidenum">
              <a:rPr lang="en-US"/>
              <a:pPr eaLnBrk="1" hangingPunct="1"/>
              <a:t>33</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ja-JP" altLang="en-US" sz="1200" b="0" dirty="0" smtClean="0">
                <a:solidFill>
                  <a:srgbClr val="800000"/>
                </a:solidFill>
                <a:latin typeface="Arial" charset="0"/>
              </a:rPr>
              <a:t>“</a:t>
            </a:r>
            <a:r>
              <a:rPr lang="en-US" sz="1200" b="0" dirty="0" smtClean="0">
                <a:solidFill>
                  <a:srgbClr val="800000"/>
                </a:solidFill>
                <a:latin typeface="Arial" charset="0"/>
              </a:rPr>
              <a:t>Little Ice Age</a:t>
            </a:r>
            <a:r>
              <a:rPr lang="ja-JP" altLang="en-US" sz="1200" b="0" dirty="0" smtClean="0">
                <a:solidFill>
                  <a:srgbClr val="800000"/>
                </a:solidFill>
                <a:latin typeface="Arial" charset="0"/>
              </a:rPr>
              <a:t>”</a:t>
            </a:r>
            <a:r>
              <a:rPr lang="en-US" sz="1200" b="0" dirty="0" smtClean="0">
                <a:solidFill>
                  <a:srgbClr val="800000"/>
                </a:solidFill>
                <a:latin typeface="Arial" charset="0"/>
              </a:rPr>
              <a:t> (14</a:t>
            </a:r>
            <a:r>
              <a:rPr lang="en-US" sz="1200" b="0" baseline="30000" dirty="0" smtClean="0">
                <a:solidFill>
                  <a:srgbClr val="800000"/>
                </a:solidFill>
                <a:latin typeface="Arial" charset="0"/>
              </a:rPr>
              <a:t>th</a:t>
            </a:r>
            <a:r>
              <a:rPr lang="en-US" sz="1200" b="0" dirty="0" smtClean="0">
                <a:solidFill>
                  <a:srgbClr val="800000"/>
                </a:solidFill>
                <a:latin typeface="Arial" charset="0"/>
              </a:rPr>
              <a:t> – 17</a:t>
            </a:r>
            <a:r>
              <a:rPr lang="en-US" sz="1200" b="0" baseline="30000" dirty="0" smtClean="0">
                <a:solidFill>
                  <a:srgbClr val="800000"/>
                </a:solidFill>
                <a:latin typeface="Arial" charset="0"/>
              </a:rPr>
              <a:t>th</a:t>
            </a:r>
            <a:r>
              <a:rPr lang="en-US" sz="1200" b="0" dirty="0" smtClean="0">
                <a:solidFill>
                  <a:srgbClr val="800000"/>
                </a:solidFill>
                <a:latin typeface="Arial" charset="0"/>
              </a:rPr>
              <a:t> c., colder &amp; drier climate forced farmers &amp; peasants to cities)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3</a:t>
            </a:fld>
            <a:endParaRPr lang="en-US"/>
          </a:p>
        </p:txBody>
      </p:sp>
    </p:spTree>
    <p:extLst>
      <p:ext uri="{BB962C8B-B14F-4D97-AF65-F5344CB8AC3E}">
        <p14:creationId xmlns:p14="http://schemas.microsoft.com/office/powerpoint/2010/main" val="1261169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EA6636A-B80B-CB42-96B8-231181911E62}" type="slidenum">
              <a:rPr lang="en-US"/>
              <a:pPr eaLnBrk="1" hangingPunct="1"/>
              <a:t>34</a:t>
            </a:fld>
            <a:endParaRPr lang="en-US"/>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AA0B179-60B5-F640-8F3B-E3C5441EB82C}" type="slidenum">
              <a:rPr lang="en-US"/>
              <a:pPr eaLnBrk="1" hangingPunct="1"/>
              <a:t>35</a:t>
            </a:fld>
            <a:endParaRPr lang="en-US"/>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609600" eaLnBrk="1" hangingPunct="1">
              <a:buFontTx/>
              <a:buNone/>
            </a:pPr>
            <a:r>
              <a:rPr lang="en-US" i="1" dirty="0">
                <a:latin typeface="Arial" charset="0"/>
              </a:rPr>
              <a:t>Boats In The Port Of London</a:t>
            </a:r>
            <a:r>
              <a:rPr lang="en-US" dirty="0">
                <a:latin typeface="Arial" charset="0"/>
              </a:rPr>
              <a:t>, a painting by Claude </a:t>
            </a:r>
            <a:r>
              <a:rPr lang="en-US" b="0" dirty="0">
                <a:latin typeface="Arial" charset="0"/>
              </a:rPr>
              <a:t>Oscar Monet</a:t>
            </a:r>
            <a:r>
              <a:rPr lang="en-US" b="0" dirty="0" smtClean="0">
                <a:latin typeface="Arial" charset="0"/>
              </a:rPr>
              <a:t>. </a:t>
            </a:r>
            <a:r>
              <a:rPr lang="en-US" sz="1200" b="0" dirty="0" smtClean="0">
                <a:solidFill>
                  <a:srgbClr val="800000"/>
                </a:solidFill>
                <a:latin typeface="Arial" charset="0"/>
              </a:rPr>
              <a:t>Mercantile cities (e.g. Lisbon, Amsterdam, London, Liverpool, …);</a:t>
            </a:r>
            <a:r>
              <a:rPr lang="en-US" sz="1200" b="0" baseline="0" dirty="0" smtClean="0">
                <a:solidFill>
                  <a:srgbClr val="800000"/>
                </a:solidFill>
                <a:latin typeface="Arial" charset="0"/>
              </a:rPr>
              <a:t> </a:t>
            </a:r>
            <a:r>
              <a:rPr lang="en-US" sz="1200" b="0" dirty="0" smtClean="0">
                <a:solidFill>
                  <a:srgbClr val="800000"/>
                </a:solidFill>
                <a:latin typeface="Arial" charset="0"/>
              </a:rPr>
              <a:t>Maritime trade disrupted trade routes &amp; centers of power starting in the 1500s (from interior to coastal ports);</a:t>
            </a:r>
            <a:r>
              <a:rPr lang="en-US" sz="1200" b="0" baseline="0" dirty="0" smtClean="0">
                <a:solidFill>
                  <a:srgbClr val="800000"/>
                </a:solidFill>
                <a:latin typeface="Arial" charset="0"/>
              </a:rPr>
              <a:t> </a:t>
            </a:r>
            <a:r>
              <a:rPr lang="en-US" sz="1200" b="0" dirty="0" smtClean="0">
                <a:solidFill>
                  <a:srgbClr val="800000"/>
                </a:solidFill>
                <a:latin typeface="Arial" charset="0"/>
              </a:rPr>
              <a:t>Central square became focus (</a:t>
            </a:r>
            <a:r>
              <a:rPr lang="ja-JP" altLang="en-US" sz="1200" b="0" dirty="0" smtClean="0">
                <a:solidFill>
                  <a:srgbClr val="800000"/>
                </a:solidFill>
                <a:latin typeface="Arial" charset="0"/>
              </a:rPr>
              <a:t>“</a:t>
            </a:r>
            <a:r>
              <a:rPr lang="en-US" sz="1200" b="0" dirty="0" smtClean="0">
                <a:solidFill>
                  <a:srgbClr val="800000"/>
                </a:solidFill>
                <a:latin typeface="Arial" charset="0"/>
              </a:rPr>
              <a:t>downtown</a:t>
            </a:r>
            <a:r>
              <a:rPr lang="ja-JP" altLang="en-US" sz="1200" b="0" dirty="0" smtClean="0">
                <a:solidFill>
                  <a:srgbClr val="800000"/>
                </a:solidFill>
                <a:latin typeface="Arial" charset="0"/>
              </a:rPr>
              <a:t>”</a:t>
            </a:r>
            <a:r>
              <a:rPr lang="en-US" sz="1200" b="0" dirty="0" smtClean="0">
                <a:solidFill>
                  <a:srgbClr val="800000"/>
                </a:solidFill>
                <a:latin typeface="Arial" charset="0"/>
              </a:rPr>
              <a:t>);</a:t>
            </a:r>
            <a:r>
              <a:rPr lang="en-US" sz="1200" b="0" baseline="0" dirty="0" smtClean="0">
                <a:solidFill>
                  <a:srgbClr val="800000"/>
                </a:solidFill>
                <a:latin typeface="Arial" charset="0"/>
              </a:rPr>
              <a:t> </a:t>
            </a:r>
            <a:r>
              <a:rPr lang="en-US" sz="1200" b="0" dirty="0" smtClean="0">
                <a:solidFill>
                  <a:srgbClr val="800000"/>
                </a:solidFill>
                <a:latin typeface="Arial" charset="0"/>
              </a:rPr>
              <a:t>These cities became nodes of a network of trade</a:t>
            </a:r>
          </a:p>
          <a:p>
            <a:pPr eaLnBrk="1" hangingPunct="1"/>
            <a:endParaRPr lang="en-US" dirty="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C7CA210-76BA-9043-86CA-98422435D688}" type="slidenum">
              <a:rPr lang="en-US"/>
              <a:pPr eaLnBrk="1" hangingPunct="1"/>
              <a:t>36</a:t>
            </a:fld>
            <a:endParaRPr lang="en-US"/>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38</a:t>
            </a:fld>
            <a:endParaRPr lang="en-US"/>
          </a:p>
        </p:txBody>
      </p:sp>
    </p:spTree>
    <p:extLst>
      <p:ext uri="{BB962C8B-B14F-4D97-AF65-F5344CB8AC3E}">
        <p14:creationId xmlns:p14="http://schemas.microsoft.com/office/powerpoint/2010/main" val="10726605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972D5DA-EB5B-8441-96FC-7F6E50746CFA}" type="slidenum">
              <a:rPr lang="en-US"/>
              <a:pPr eaLnBrk="1" hangingPunct="1"/>
              <a:t>39</a:t>
            </a:fld>
            <a:endParaRPr lang="en-US"/>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BEEBA24-63F1-5A41-B2F2-4E8CD4EC0235}" type="slidenum">
              <a:rPr lang="en-US"/>
              <a:pPr eaLnBrk="1" hangingPunct="1"/>
              <a:t>40</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609600" eaLnBrk="1" hangingPunct="1">
              <a:buFontTx/>
              <a:buNone/>
            </a:pPr>
            <a:r>
              <a:rPr lang="en-US" sz="1200" b="0" dirty="0" smtClean="0">
                <a:solidFill>
                  <a:srgbClr val="800000"/>
                </a:solidFill>
                <a:latin typeface="Arial" charset="0"/>
              </a:rPr>
              <a:t>Manufacturing cities;</a:t>
            </a:r>
            <a:r>
              <a:rPr lang="en-US" sz="1200" b="0" baseline="0" dirty="0" smtClean="0">
                <a:solidFill>
                  <a:srgbClr val="800000"/>
                </a:solidFill>
                <a:latin typeface="Arial" charset="0"/>
              </a:rPr>
              <a:t> </a:t>
            </a:r>
            <a:r>
              <a:rPr lang="en-US" sz="1200" b="0" dirty="0" smtClean="0">
                <a:solidFill>
                  <a:srgbClr val="800000"/>
                </a:solidFill>
                <a:latin typeface="Arial" charset="0"/>
              </a:rPr>
              <a:t>Grew out of Ind. Rev. and </a:t>
            </a:r>
            <a:r>
              <a:rPr lang="ja-JP" altLang="en-US" sz="1200" b="0" dirty="0" smtClean="0">
                <a:solidFill>
                  <a:srgbClr val="800000"/>
                </a:solidFill>
                <a:latin typeface="Arial" charset="0"/>
              </a:rPr>
              <a:t>“</a:t>
            </a:r>
            <a:r>
              <a:rPr lang="en-US" sz="1200" b="0" dirty="0" smtClean="0">
                <a:solidFill>
                  <a:srgbClr val="800000"/>
                </a:solidFill>
                <a:latin typeface="Arial" charset="0"/>
              </a:rPr>
              <a:t>Little Ice Age</a:t>
            </a:r>
            <a:r>
              <a:rPr lang="ja-JP" altLang="en-US" sz="1200" b="0" dirty="0" smtClean="0">
                <a:solidFill>
                  <a:srgbClr val="800000"/>
                </a:solidFill>
                <a:latin typeface="Arial" charset="0"/>
              </a:rPr>
              <a:t>”</a:t>
            </a:r>
            <a:r>
              <a:rPr lang="en-US" altLang="ja-JP" sz="1200" b="0" dirty="0" smtClean="0">
                <a:solidFill>
                  <a:srgbClr val="800000"/>
                </a:solidFill>
                <a:latin typeface="Arial" charset="0"/>
              </a:rPr>
              <a:t>;</a:t>
            </a:r>
            <a:r>
              <a:rPr lang="en-US" altLang="ja-JP" sz="1200" b="0" baseline="0" dirty="0" smtClean="0">
                <a:solidFill>
                  <a:srgbClr val="800000"/>
                </a:solidFill>
                <a:latin typeface="Arial" charset="0"/>
              </a:rPr>
              <a:t> </a:t>
            </a:r>
            <a:r>
              <a:rPr lang="en-US" sz="1200" b="0" dirty="0" smtClean="0">
                <a:solidFill>
                  <a:srgbClr val="800000"/>
                </a:solidFill>
                <a:latin typeface="Arial" charset="0"/>
              </a:rPr>
              <a:t>Mushrooming populations – fed the factories with cheap labor, but led to the development of tenements – or low-class apartment complexes often located just outside the central city, … and with new technologies like railroads, these urban realms were connected in ways that were impossible previously …</a:t>
            </a:r>
            <a:r>
              <a:rPr lang="en-US" sz="1200" b="0" baseline="0" dirty="0" smtClean="0">
                <a:solidFill>
                  <a:srgbClr val="800000"/>
                </a:solidFill>
                <a:latin typeface="Arial" charset="0"/>
              </a:rPr>
              <a:t> </a:t>
            </a:r>
            <a:r>
              <a:rPr lang="en-US" sz="1200" b="0" dirty="0" smtClean="0">
                <a:solidFill>
                  <a:srgbClr val="800000"/>
                </a:solidFill>
                <a:latin typeface="Arial" charset="0"/>
              </a:rPr>
              <a:t>The poor living &amp; health conditions improved w/ </a:t>
            </a:r>
            <a:r>
              <a:rPr lang="en-US" sz="1200" b="0" dirty="0" err="1" smtClean="0">
                <a:solidFill>
                  <a:srgbClr val="800000"/>
                </a:solidFill>
                <a:latin typeface="Arial" charset="0"/>
              </a:rPr>
              <a:t>gov</a:t>
            </a:r>
            <a:r>
              <a:rPr lang="ja-JP" altLang="en-US" sz="1200" b="0" dirty="0" smtClean="0">
                <a:solidFill>
                  <a:srgbClr val="800000"/>
                </a:solidFill>
                <a:latin typeface="Arial" charset="0"/>
              </a:rPr>
              <a:t>’</a:t>
            </a:r>
            <a:r>
              <a:rPr lang="en-US" sz="1200" b="0" dirty="0" smtClean="0">
                <a:solidFill>
                  <a:srgbClr val="800000"/>
                </a:solidFill>
                <a:latin typeface="Arial" charset="0"/>
              </a:rPr>
              <a:t>t intervention, city planning, and laws such as zoning – in which city land was reserved specifically for residential, commercial, or industrial use …</a:t>
            </a:r>
          </a:p>
          <a:p>
            <a:pPr eaLnBrk="1" hangingPunct="1"/>
            <a:endParaRPr lang="en-US" dirty="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9557174-5CB1-D740-B83D-BDB8AC8453B1}" type="slidenum">
              <a:rPr lang="en-US"/>
              <a:pPr eaLnBrk="1" hangingPunct="1"/>
              <a:t>41</a:t>
            </a:fld>
            <a:endParaRPr lang="en-US"/>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8EBBCC5-29A5-5041-9F96-5A370D7ABAFD}" type="slidenum">
              <a:rPr lang="en-US"/>
              <a:pPr eaLnBrk="1" hangingPunct="1"/>
              <a:t>42</a:t>
            </a:fld>
            <a:endParaRPr lang="en-US"/>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609600" indent="-609600" eaLnBrk="1" hangingPunct="1"/>
            <a:r>
              <a:rPr lang="en-US" sz="1200" b="0" dirty="0" smtClean="0">
                <a:solidFill>
                  <a:srgbClr val="800000"/>
                </a:solidFill>
                <a:latin typeface="Arial" charset="0"/>
              </a:rPr>
              <a:t>Modern cities – Have developed out of today’s transportation &amp; road systems – which have allowed the dispersal of vast populations into the suburbs in many cases …</a:t>
            </a:r>
          </a:p>
          <a:p>
            <a:pPr marL="609600" indent="-609600" eaLnBrk="1" hangingPunct="1"/>
            <a:r>
              <a:rPr lang="en-US" sz="1200" b="0" dirty="0" smtClean="0">
                <a:solidFill>
                  <a:srgbClr val="800000"/>
                </a:solidFill>
                <a:latin typeface="Arial" charset="0"/>
              </a:rPr>
              <a:t>… postmodernism – architecture &amp; design developed for look &amp; commerce (disjointed from historical roots)</a:t>
            </a:r>
          </a:p>
          <a:p>
            <a:pPr eaLnBrk="1" hangingPunct="1"/>
            <a:endParaRPr lang="en-US" dirty="0">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AFBD88B-2B98-6C45-B564-A8DFF3DF0E88}" type="slidenum">
              <a:rPr lang="en-US"/>
              <a:pPr eaLnBrk="1" hangingPunct="1"/>
              <a:t>43</a:t>
            </a:fld>
            <a:endParaRPr lang="en-US"/>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D0A578D-81A8-7C47-85CD-40FAAF89B6DB}" type="slidenum">
              <a:rPr lang="en-US"/>
              <a:pPr eaLnBrk="1" hangingPunct="1"/>
              <a:t>44</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92A1CC-E0FB-B341-9D34-61BD9FA610B1}" type="slidenum">
              <a:rPr lang="en-US"/>
              <a:pPr eaLnBrk="1" hangingPunct="1"/>
              <a:t>4</a:t>
            </a:fld>
            <a:endParaRPr lang="en-US"/>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CBD = commercial &amp; often the geographic</a:t>
            </a:r>
            <a:r>
              <a:rPr lang="en-US" baseline="0" dirty="0" smtClean="0"/>
              <a:t> heart of a city (the main downtown area)</a:t>
            </a:r>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46</a:t>
            </a:fld>
            <a:endParaRPr lang="en-US"/>
          </a:p>
        </p:txBody>
      </p:sp>
    </p:spTree>
    <p:extLst>
      <p:ext uri="{BB962C8B-B14F-4D97-AF65-F5344CB8AC3E}">
        <p14:creationId xmlns:p14="http://schemas.microsoft.com/office/powerpoint/2010/main" val="1957766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47</a:t>
            </a:fld>
            <a:endParaRPr lang="en-US"/>
          </a:p>
        </p:txBody>
      </p:sp>
    </p:spTree>
    <p:extLst>
      <p:ext uri="{BB962C8B-B14F-4D97-AF65-F5344CB8AC3E}">
        <p14:creationId xmlns:p14="http://schemas.microsoft.com/office/powerpoint/2010/main" val="1408095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48</a:t>
            </a:fld>
            <a:endParaRPr lang="en-US"/>
          </a:p>
        </p:txBody>
      </p:sp>
    </p:spTree>
    <p:extLst>
      <p:ext uri="{BB962C8B-B14F-4D97-AF65-F5344CB8AC3E}">
        <p14:creationId xmlns:p14="http://schemas.microsoft.com/office/powerpoint/2010/main" val="1140502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49</a:t>
            </a:fld>
            <a:endParaRPr lang="en-US"/>
          </a:p>
        </p:txBody>
      </p:sp>
    </p:spTree>
    <p:extLst>
      <p:ext uri="{BB962C8B-B14F-4D97-AF65-F5344CB8AC3E}">
        <p14:creationId xmlns:p14="http://schemas.microsoft.com/office/powerpoint/2010/main" val="11405025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B3720A-AC31-DF4E-A3A9-D2507C2BB063}" type="slidenum">
              <a:rPr lang="en-US"/>
              <a:pPr eaLnBrk="1" hangingPunct="1"/>
              <a:t>50</a:t>
            </a:fld>
            <a:endParaRPr lang="en-US"/>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51</a:t>
            </a:fld>
            <a:endParaRPr lang="en-US"/>
          </a:p>
        </p:txBody>
      </p:sp>
    </p:spTree>
    <p:extLst>
      <p:ext uri="{BB962C8B-B14F-4D97-AF65-F5344CB8AC3E}">
        <p14:creationId xmlns:p14="http://schemas.microsoft.com/office/powerpoint/2010/main" val="13136540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52</a:t>
            </a:fld>
            <a:endParaRPr lang="en-US"/>
          </a:p>
        </p:txBody>
      </p:sp>
    </p:spTree>
    <p:extLst>
      <p:ext uri="{BB962C8B-B14F-4D97-AF65-F5344CB8AC3E}">
        <p14:creationId xmlns:p14="http://schemas.microsoft.com/office/powerpoint/2010/main" val="4016623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53</a:t>
            </a:fld>
            <a:endParaRPr lang="en-US"/>
          </a:p>
        </p:txBody>
      </p:sp>
    </p:spTree>
    <p:extLst>
      <p:ext uri="{BB962C8B-B14F-4D97-AF65-F5344CB8AC3E}">
        <p14:creationId xmlns:p14="http://schemas.microsoft.com/office/powerpoint/2010/main" val="42555234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smtClean="0">
                <a:solidFill>
                  <a:srgbClr val="800000"/>
                </a:solidFill>
              </a:rPr>
              <a:t>Concentric Zone Model;</a:t>
            </a:r>
            <a:r>
              <a:rPr lang="en-US" sz="1400" b="0" baseline="0" dirty="0" smtClean="0">
                <a:solidFill>
                  <a:srgbClr val="800000"/>
                </a:solidFill>
              </a:rPr>
              <a:t> </a:t>
            </a:r>
            <a:r>
              <a:rPr lang="en-US" sz="1200" b="0" dirty="0" smtClean="0">
                <a:solidFill>
                  <a:srgbClr val="800000"/>
                </a:solidFill>
              </a:rPr>
              <a:t>Ernest Burgess (1920s); Chicago: Similar assumptions to von </a:t>
            </a:r>
            <a:r>
              <a:rPr lang="en-US" sz="1200" b="0" dirty="0" err="1" smtClean="0">
                <a:solidFill>
                  <a:srgbClr val="800000"/>
                </a:solidFill>
              </a:rPr>
              <a:t>Thunen</a:t>
            </a:r>
            <a:r>
              <a:rPr lang="en-US" sz="1200" b="0" dirty="0" smtClean="0">
                <a:solidFill>
                  <a:srgbClr val="800000"/>
                </a:solidFill>
              </a:rPr>
              <a:t> …</a:t>
            </a:r>
            <a:r>
              <a:rPr lang="en-US" sz="1200" b="0" baseline="0" dirty="0" smtClean="0">
                <a:solidFill>
                  <a:srgbClr val="800000"/>
                </a:solidFill>
              </a:rPr>
              <a:t> </a:t>
            </a:r>
            <a:r>
              <a:rPr lang="en-US" sz="1200" b="0" dirty="0" smtClean="0">
                <a:solidFill>
                  <a:srgbClr val="800000"/>
                </a:solidFill>
              </a:rPr>
              <a:t>1) Isotropic flat plain (uniform surface; featureless);</a:t>
            </a:r>
            <a:r>
              <a:rPr lang="en-US" sz="1200" b="0" baseline="0" dirty="0" smtClean="0">
                <a:solidFill>
                  <a:srgbClr val="800000"/>
                </a:solidFill>
              </a:rPr>
              <a:t> </a:t>
            </a:r>
            <a:r>
              <a:rPr lang="en-US" sz="1200" b="0" dirty="0" smtClean="0">
                <a:solidFill>
                  <a:srgbClr val="800000"/>
                </a:solidFill>
              </a:rPr>
              <a:t>2) Importance of centrality (accessibility to the market – in this case the CBD);</a:t>
            </a:r>
            <a:r>
              <a:rPr lang="en-US" sz="1200" b="0" baseline="0" dirty="0" smtClean="0">
                <a:solidFill>
                  <a:srgbClr val="800000"/>
                </a:solidFill>
              </a:rPr>
              <a:t> </a:t>
            </a:r>
            <a:r>
              <a:rPr lang="en-US" sz="1200" b="0" dirty="0" smtClean="0">
                <a:solidFill>
                  <a:srgbClr val="800000"/>
                </a:solidFill>
              </a:rPr>
              <a:t>3) Individuals seek to </a:t>
            </a:r>
            <a:r>
              <a:rPr lang="en-US" sz="1200" b="0" dirty="0" smtClean="0">
                <a:solidFill>
                  <a:srgbClr val="800000"/>
                </a:solidFill>
                <a:latin typeface="Wingdings"/>
                <a:ea typeface="Wingdings"/>
                <a:cs typeface="Wingdings"/>
                <a:sym typeface="Wingdings"/>
              </a:rPr>
              <a:t></a:t>
            </a:r>
            <a:r>
              <a:rPr lang="en-US" sz="1200" b="0" dirty="0" smtClean="0">
                <a:solidFill>
                  <a:srgbClr val="800000"/>
                </a:solidFill>
                <a:sym typeface="Wingdings"/>
              </a:rPr>
              <a:t> </a:t>
            </a:r>
            <a:r>
              <a:rPr lang="en-US" sz="1200" b="0" dirty="0" smtClean="0">
                <a:solidFill>
                  <a:srgbClr val="800000"/>
                </a:solidFill>
              </a:rPr>
              <a:t>profits &amp; </a:t>
            </a:r>
            <a:r>
              <a:rPr lang="en-US" sz="1200" b="0" dirty="0" smtClean="0">
                <a:solidFill>
                  <a:srgbClr val="800000"/>
                </a:solidFill>
                <a:latin typeface="Wingdings"/>
                <a:ea typeface="Wingdings"/>
                <a:cs typeface="Wingdings"/>
                <a:sym typeface="Wingdings"/>
              </a:rPr>
              <a:t></a:t>
            </a:r>
            <a:r>
              <a:rPr lang="en-US" sz="1200" b="0" dirty="0" smtClean="0">
                <a:solidFill>
                  <a:srgbClr val="800000"/>
                </a:solidFill>
                <a:sym typeface="Wingdings"/>
              </a:rPr>
              <a:t> </a:t>
            </a:r>
            <a:r>
              <a:rPr lang="en-US" sz="1200" b="0" dirty="0" smtClean="0">
                <a:solidFill>
                  <a:srgbClr val="800000"/>
                </a:solidFill>
              </a:rPr>
              <a:t>costs;</a:t>
            </a:r>
            <a:r>
              <a:rPr lang="en-US" sz="1200" b="0" baseline="0" dirty="0" smtClean="0">
                <a:solidFill>
                  <a:srgbClr val="800000"/>
                </a:solidFill>
              </a:rPr>
              <a:t> </a:t>
            </a:r>
            <a:r>
              <a:rPr lang="en-US" sz="1200" b="0" dirty="0" smtClean="0">
                <a:solidFill>
                  <a:srgbClr val="800000"/>
                </a:solidFill>
              </a:rPr>
              <a:t>4) Transportation costs = proportional to distance in all directions (concentric rings);</a:t>
            </a:r>
            <a:r>
              <a:rPr lang="en-US" sz="1200" b="0" baseline="0" dirty="0" smtClean="0">
                <a:solidFill>
                  <a:srgbClr val="800000"/>
                </a:solidFill>
              </a:rPr>
              <a:t> </a:t>
            </a:r>
            <a:r>
              <a:rPr lang="en-US" sz="1200" b="0" dirty="0" smtClean="0">
                <a:solidFill>
                  <a:srgbClr val="800000"/>
                </a:solidFill>
              </a:rPr>
              <a:t>5) Single market (CBD); “isolated state”</a:t>
            </a: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54</a:t>
            </a:fld>
            <a:endParaRPr lang="en-US"/>
          </a:p>
        </p:txBody>
      </p:sp>
    </p:spTree>
    <p:extLst>
      <p:ext uri="{BB962C8B-B14F-4D97-AF65-F5344CB8AC3E}">
        <p14:creationId xmlns:p14="http://schemas.microsoft.com/office/powerpoint/2010/main" val="87205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rgbClr val="800000"/>
                </a:solidFill>
              </a:rPr>
              <a:t>1) CBD (In NYC – Manhattan’s daytime population is more than half the nighttime pop.)</a:t>
            </a:r>
            <a:endParaRPr lang="en-US" b="0"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55</a:t>
            </a:fld>
            <a:endParaRPr lang="en-US"/>
          </a:p>
        </p:txBody>
      </p:sp>
    </p:spTree>
    <p:extLst>
      <p:ext uri="{BB962C8B-B14F-4D97-AF65-F5344CB8AC3E}">
        <p14:creationId xmlns:p14="http://schemas.microsoft.com/office/powerpoint/2010/main" val="2349119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5AC49AB-C42E-6449-8911-851878A105BA}" type="slidenum">
              <a:rPr lang="en-US"/>
              <a:pPr eaLnBrk="1" hangingPunct="1"/>
              <a:t>5</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rgbClr val="800000"/>
                </a:solidFill>
              </a:rPr>
              <a:t>2) Zone of transition (res. deterioration &amp; light </a:t>
            </a:r>
            <a:r>
              <a:rPr lang="en-US" sz="1200" b="0" dirty="0" err="1" smtClean="0">
                <a:solidFill>
                  <a:srgbClr val="800000"/>
                </a:solidFill>
              </a:rPr>
              <a:t>ind.</a:t>
            </a:r>
            <a:r>
              <a:rPr lang="en-US" sz="1200" b="0" dirty="0" smtClean="0">
                <a:solidFill>
                  <a:srgbClr val="800000"/>
                </a:solidFill>
              </a:rPr>
              <a:t>)</a:t>
            </a:r>
            <a:endParaRPr lang="en-US" b="0"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56</a:t>
            </a:fld>
            <a:endParaRPr lang="en-US"/>
          </a:p>
        </p:txBody>
      </p:sp>
    </p:spTree>
    <p:extLst>
      <p:ext uri="{BB962C8B-B14F-4D97-AF65-F5344CB8AC3E}">
        <p14:creationId xmlns:p14="http://schemas.microsoft.com/office/powerpoint/2010/main" val="12491486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rgbClr val="800000"/>
                </a:solidFill>
              </a:rPr>
              <a:t>3) Blue-collar workers</a:t>
            </a:r>
            <a:endParaRPr lang="en-US" b="0"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57</a:t>
            </a:fld>
            <a:endParaRPr lang="en-US"/>
          </a:p>
        </p:txBody>
      </p:sp>
    </p:spTree>
    <p:extLst>
      <p:ext uri="{BB962C8B-B14F-4D97-AF65-F5344CB8AC3E}">
        <p14:creationId xmlns:p14="http://schemas.microsoft.com/office/powerpoint/2010/main" val="2651457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rgbClr val="800000"/>
                </a:solidFill>
              </a:rPr>
              <a:t>4) Middle-class</a:t>
            </a:r>
            <a:endParaRPr lang="en-US" b="0"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58</a:t>
            </a:fld>
            <a:endParaRPr lang="en-US"/>
          </a:p>
        </p:txBody>
      </p:sp>
    </p:spTree>
    <p:extLst>
      <p:ext uri="{BB962C8B-B14F-4D97-AF65-F5344CB8AC3E}">
        <p14:creationId xmlns:p14="http://schemas.microsoft.com/office/powerpoint/2010/main" val="10353101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solidFill>
                  <a:srgbClr val="800000"/>
                </a:solidFill>
              </a:rPr>
              <a:t>5) Suburbs (white collar)</a:t>
            </a:r>
          </a:p>
        </p:txBody>
      </p:sp>
      <p:sp>
        <p:nvSpPr>
          <p:cNvPr id="4" name="Slide Number Placeholder 3"/>
          <p:cNvSpPr>
            <a:spLocks noGrp="1"/>
          </p:cNvSpPr>
          <p:nvPr>
            <p:ph type="sldNum" sz="quarter" idx="10"/>
          </p:nvPr>
        </p:nvSpPr>
        <p:spPr/>
        <p:txBody>
          <a:bodyPr/>
          <a:lstStyle/>
          <a:p>
            <a:fld id="{3DF28E5B-3BDB-2F45-8659-41370090B195}" type="slidenum">
              <a:rPr lang="en-US" smtClean="0"/>
              <a:pPr/>
              <a:t>59</a:t>
            </a:fld>
            <a:endParaRPr lang="en-US"/>
          </a:p>
        </p:txBody>
      </p:sp>
    </p:spTree>
    <p:extLst>
      <p:ext uri="{BB962C8B-B14F-4D97-AF65-F5344CB8AC3E}">
        <p14:creationId xmlns:p14="http://schemas.microsoft.com/office/powerpoint/2010/main" val="1171626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60</a:t>
            </a:fld>
            <a:endParaRPr lang="en-US"/>
          </a:p>
        </p:txBody>
      </p:sp>
    </p:spTree>
    <p:extLst>
      <p:ext uri="{BB962C8B-B14F-4D97-AF65-F5344CB8AC3E}">
        <p14:creationId xmlns:p14="http://schemas.microsoft.com/office/powerpoint/2010/main" val="15349565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448FB99-8DD2-264E-9C86-3844126BDF0C}" type="slidenum">
              <a:rPr lang="en-US"/>
              <a:pPr eaLnBrk="1" hangingPunct="1"/>
              <a:t>61</a:t>
            </a:fld>
            <a:endParaRPr lang="en-US"/>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0A8A79F-0169-1A4B-A86D-9A724D6F5BC1}" type="slidenum">
              <a:rPr lang="en-US"/>
              <a:pPr eaLnBrk="1" hangingPunct="1"/>
              <a:t>62</a:t>
            </a:fld>
            <a:endParaRPr lang="en-US"/>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9039D6A-E786-B449-B01D-A53109A18736}" type="slidenum">
              <a:rPr lang="en-US"/>
              <a:pPr eaLnBrk="1" hangingPunct="1"/>
              <a:t>63</a:t>
            </a:fld>
            <a:endParaRPr lang="en-US"/>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169D0BE-C3CE-074C-961B-B95B02ED7F21}" type="slidenum">
              <a:rPr lang="en-US"/>
              <a:pPr eaLnBrk="1" hangingPunct="1"/>
              <a:t>64</a:t>
            </a:fld>
            <a:endParaRPr lang="en-US"/>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609600">
              <a:spcBef>
                <a:spcPct val="20000"/>
              </a:spcBef>
            </a:pPr>
            <a:r>
              <a:rPr lang="en-US" sz="1200" b="0" dirty="0" smtClean="0">
                <a:solidFill>
                  <a:srgbClr val="800000"/>
                </a:solidFill>
              </a:rPr>
              <a:t>Sector Model;</a:t>
            </a:r>
            <a:r>
              <a:rPr lang="en-US" sz="1200" b="0" baseline="0" dirty="0" smtClean="0">
                <a:solidFill>
                  <a:srgbClr val="800000"/>
                </a:solidFill>
              </a:rPr>
              <a:t> </a:t>
            </a:r>
            <a:r>
              <a:rPr lang="en-US" sz="1200" b="0" dirty="0" smtClean="0">
                <a:solidFill>
                  <a:srgbClr val="800000"/>
                </a:solidFill>
              </a:rPr>
              <a:t>Homer Hoyt (1939); criticized Burgess Model as too simple &amp; inaccurate;</a:t>
            </a:r>
            <a:r>
              <a:rPr lang="en-US" sz="1200" b="0" baseline="0" dirty="0" smtClean="0">
                <a:solidFill>
                  <a:srgbClr val="800000"/>
                </a:solidFill>
              </a:rPr>
              <a:t> </a:t>
            </a:r>
            <a:r>
              <a:rPr lang="en-US" sz="1200" b="0" dirty="0" smtClean="0">
                <a:solidFill>
                  <a:srgbClr val="800000"/>
                </a:solidFill>
              </a:rPr>
              <a:t>Growth creates a pie-shaped urban structure; connected to land-rent;</a:t>
            </a:r>
            <a:r>
              <a:rPr lang="en-US" sz="1200" b="0" baseline="0" dirty="0" smtClean="0">
                <a:solidFill>
                  <a:srgbClr val="800000"/>
                </a:solidFill>
              </a:rPr>
              <a:t> </a:t>
            </a:r>
            <a:r>
              <a:rPr lang="en-US" sz="1200" b="0" dirty="0" smtClean="0">
                <a:solidFill>
                  <a:srgbClr val="800000"/>
                </a:solidFill>
              </a:rPr>
              <a:t>Zones could extend from the CBD to the outer edge (3) … low-rent areas …</a:t>
            </a:r>
            <a:r>
              <a:rPr lang="en-US" sz="1200" b="0" baseline="0" dirty="0" smtClean="0">
                <a:solidFill>
                  <a:srgbClr val="800000"/>
                </a:solidFill>
              </a:rPr>
              <a:t> </a:t>
            </a:r>
            <a:r>
              <a:rPr lang="en-US" sz="1200" b="0" dirty="0" smtClean="0">
                <a:solidFill>
                  <a:srgbClr val="800000"/>
                </a:solidFill>
              </a:rPr>
              <a:t>The same is true w/ high-rent, transportation, and industry;</a:t>
            </a:r>
            <a:r>
              <a:rPr lang="en-US" sz="1200" b="0" baseline="0" dirty="0" smtClean="0">
                <a:solidFill>
                  <a:srgbClr val="800000"/>
                </a:solidFill>
              </a:rPr>
              <a:t> </a:t>
            </a:r>
            <a:r>
              <a:rPr lang="en-US" sz="1200" b="0" dirty="0" smtClean="0">
                <a:solidFill>
                  <a:srgbClr val="800000"/>
                </a:solidFill>
              </a:rPr>
              <a:t>What made this possible was the streetcar (self-powered light rail vehicles – often powered by electricity)</a:t>
            </a:r>
          </a:p>
          <a:p>
            <a:pPr eaLnBrk="1" hangingPunct="1"/>
            <a:endParaRPr lang="en-US" dirty="0">
              <a:latin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398C30B-3539-2648-A10E-50936AE94C05}" type="slidenum">
              <a:rPr lang="en-US"/>
              <a:pPr eaLnBrk="1" hangingPunct="1"/>
              <a:t>65</a:t>
            </a:fld>
            <a:endParaRPr lang="en-US"/>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6</a:t>
            </a:fld>
            <a:endParaRPr lang="en-US"/>
          </a:p>
        </p:txBody>
      </p:sp>
    </p:spTree>
    <p:extLst>
      <p:ext uri="{BB962C8B-B14F-4D97-AF65-F5344CB8AC3E}">
        <p14:creationId xmlns:p14="http://schemas.microsoft.com/office/powerpoint/2010/main" val="30518509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66</a:t>
            </a:fld>
            <a:endParaRPr lang="en-US"/>
          </a:p>
        </p:txBody>
      </p:sp>
    </p:spTree>
    <p:extLst>
      <p:ext uri="{BB962C8B-B14F-4D97-AF65-F5344CB8AC3E}">
        <p14:creationId xmlns:p14="http://schemas.microsoft.com/office/powerpoint/2010/main" val="27125902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D0A578D-81A8-7C47-85CD-40FAAF89B6DB}" type="slidenum">
              <a:rPr lang="en-US"/>
              <a:pPr eaLnBrk="1" hangingPunct="1"/>
              <a:t>67</a:t>
            </a:fld>
            <a:endParaRPr lang="en-US"/>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68</a:t>
            </a:fld>
            <a:endParaRPr lang="en-US"/>
          </a:p>
        </p:txBody>
      </p:sp>
    </p:spTree>
    <p:extLst>
      <p:ext uri="{BB962C8B-B14F-4D97-AF65-F5344CB8AC3E}">
        <p14:creationId xmlns:p14="http://schemas.microsoft.com/office/powerpoint/2010/main" val="872053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7C83514-A892-5C4E-9442-1BB7D02D6BF9}" type="slidenum">
              <a:rPr lang="en-US"/>
              <a:pPr eaLnBrk="1" hangingPunct="1"/>
              <a:t>69</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609600"/>
            <a:r>
              <a:rPr lang="en-US" sz="1200" b="0" dirty="0" smtClean="0">
                <a:solidFill>
                  <a:srgbClr val="800000"/>
                </a:solidFill>
              </a:rPr>
              <a:t>Multiple Nuclei Model;</a:t>
            </a:r>
            <a:r>
              <a:rPr lang="en-US" sz="1200" b="0" baseline="0" dirty="0" smtClean="0">
                <a:solidFill>
                  <a:srgbClr val="800000"/>
                </a:solidFill>
              </a:rPr>
              <a:t> </a:t>
            </a:r>
            <a:r>
              <a:rPr lang="en-US" sz="1200" b="0" dirty="0" err="1" smtClean="0">
                <a:solidFill>
                  <a:srgbClr val="800000"/>
                </a:solidFill>
              </a:rPr>
              <a:t>Chauncy</a:t>
            </a:r>
            <a:r>
              <a:rPr lang="en-US" sz="1200" b="0" dirty="0" smtClean="0">
                <a:solidFill>
                  <a:srgbClr val="800000"/>
                </a:solidFill>
              </a:rPr>
              <a:t> Harris &amp; Edward Ullman (1945); neither of two models are accurate;</a:t>
            </a:r>
            <a:r>
              <a:rPr lang="en-US" sz="1200" b="0" baseline="0" dirty="0" smtClean="0">
                <a:solidFill>
                  <a:srgbClr val="800000"/>
                </a:solidFill>
              </a:rPr>
              <a:t> </a:t>
            </a:r>
            <a:r>
              <a:rPr lang="en-US" sz="1200" b="0" dirty="0" smtClean="0">
                <a:solidFill>
                  <a:srgbClr val="800000"/>
                </a:solidFill>
              </a:rPr>
              <a:t>CBD was losing its dominant position as the nucleus of the urban area … several nodes of growth;</a:t>
            </a:r>
            <a:r>
              <a:rPr lang="en-US" sz="1200" b="0" baseline="0" dirty="0" smtClean="0">
                <a:solidFill>
                  <a:srgbClr val="800000"/>
                </a:solidFill>
              </a:rPr>
              <a:t> </a:t>
            </a:r>
            <a:r>
              <a:rPr lang="en-US" sz="1200" b="0" dirty="0" smtClean="0">
                <a:solidFill>
                  <a:srgbClr val="800000"/>
                </a:solidFill>
              </a:rPr>
              <a:t>Separate nuclei become specialized … not located in relation to any distance attribute</a:t>
            </a:r>
          </a:p>
          <a:p>
            <a:pPr marL="0" indent="-609600">
              <a:spcBef>
                <a:spcPct val="20000"/>
              </a:spcBef>
              <a:defRPr/>
            </a:pPr>
            <a:r>
              <a:rPr lang="en-US" sz="1100" b="0" dirty="0" smtClean="0">
                <a:solidFill>
                  <a:srgbClr val="800000"/>
                </a:solidFill>
              </a:rPr>
              <a:t>The Effect of the Car</a:t>
            </a:r>
            <a:r>
              <a:rPr lang="en-US" sz="1100" b="0" baseline="0" dirty="0" smtClean="0">
                <a:solidFill>
                  <a:srgbClr val="800000"/>
                </a:solidFill>
              </a:rPr>
              <a:t> … </a:t>
            </a:r>
            <a:r>
              <a:rPr lang="en-US" sz="1100" b="0" dirty="0" smtClean="0">
                <a:solidFill>
                  <a:srgbClr val="800000"/>
                </a:solidFill>
              </a:rPr>
              <a:t>Car dependence (not only in the US);</a:t>
            </a:r>
            <a:r>
              <a:rPr lang="en-US" sz="1100" b="0" baseline="0" dirty="0" smtClean="0">
                <a:solidFill>
                  <a:srgbClr val="800000"/>
                </a:solidFill>
              </a:rPr>
              <a:t> </a:t>
            </a:r>
            <a:r>
              <a:rPr lang="en-US" sz="1100" b="0" dirty="0" smtClean="0">
                <a:solidFill>
                  <a:srgbClr val="800000"/>
                </a:solidFill>
              </a:rPr>
              <a:t>Fragmentation of activities and the dispersal of amenities (urban sprawl);</a:t>
            </a:r>
            <a:r>
              <a:rPr lang="en-US" sz="1100" b="0" baseline="0" dirty="0" smtClean="0">
                <a:solidFill>
                  <a:srgbClr val="800000"/>
                </a:solidFill>
              </a:rPr>
              <a:t> </a:t>
            </a:r>
            <a:r>
              <a:rPr lang="en-US" sz="1100" b="0" dirty="0" smtClean="0">
                <a:solidFill>
                  <a:srgbClr val="800000"/>
                </a:solidFill>
              </a:rPr>
              <a:t>The car is a comfortable place, making travel less of a burden (greater commutes)</a:t>
            </a:r>
          </a:p>
          <a:p>
            <a:pPr eaLnBrk="1" hangingPunct="1"/>
            <a:endParaRPr lang="en-US" dirty="0">
              <a:latin typeface="Arial"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7C83514-A892-5C4E-9442-1BB7D02D6BF9}" type="slidenum">
              <a:rPr lang="en-US"/>
              <a:pPr eaLnBrk="1" hangingPunct="1"/>
              <a:t>70</a:t>
            </a:fld>
            <a:endParaRPr lang="en-US"/>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ts val="2600"/>
              </a:lnSpc>
              <a:buFont typeface="Arial"/>
              <a:buNone/>
            </a:pPr>
            <a:r>
              <a:rPr lang="en-US" dirty="0">
                <a:latin typeface="Arial" charset="0"/>
              </a:rPr>
              <a:t>Riverside is arguably the first planned community in the United States, designed in 1869 by Frederick Law Olmsted (who also designed Central Park, NYC). The village was incorporated in 1875. This was part of the </a:t>
            </a:r>
            <a:r>
              <a:rPr lang="en-US" b="1" dirty="0">
                <a:latin typeface="Arial" charset="0"/>
              </a:rPr>
              <a:t>garden city movement</a:t>
            </a:r>
            <a:r>
              <a:rPr lang="en-US" dirty="0" smtClean="0">
                <a:latin typeface="Arial" charset="0"/>
              </a:rPr>
              <a:t>. </a:t>
            </a:r>
            <a:r>
              <a:rPr lang="en-US" sz="1200" b="1" dirty="0" smtClean="0">
                <a:solidFill>
                  <a:srgbClr val="800000"/>
                </a:solidFill>
              </a:rPr>
              <a:t>Suburbs</a:t>
            </a:r>
            <a:r>
              <a:rPr lang="en-US" sz="1200" dirty="0" smtClean="0">
                <a:solidFill>
                  <a:srgbClr val="800000"/>
                </a:solidFill>
              </a:rPr>
              <a:t> … are residential areas, either existing as part of a city (Australia &amp; New Zealand), or as a separate residential community within commuting distance of a city (US &amp; Canada) … suburbs contain mostly middle &amp; upper class residents;</a:t>
            </a:r>
            <a:r>
              <a:rPr lang="en-US" sz="1200" baseline="0" dirty="0" smtClean="0">
                <a:solidFill>
                  <a:srgbClr val="800000"/>
                </a:solidFill>
              </a:rPr>
              <a:t> </a:t>
            </a:r>
            <a:r>
              <a:rPr lang="en-US" sz="1200" dirty="0" smtClean="0">
                <a:solidFill>
                  <a:srgbClr val="800000"/>
                </a:solidFill>
              </a:rPr>
              <a:t>Although suburbanization mostly occurred in the US after WWII the first planned community was in Riverside, IL in 1869 (by the same man who designed Central Park in NYC) … today more than half of US citizens live in the suburbs (its the only country in the world structured like this)</a:t>
            </a:r>
          </a:p>
          <a:p>
            <a:endParaRPr lang="en-US" dirty="0">
              <a:latin typeface="Arial"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4F094E-C1B5-7D4B-80BD-78C71AF6432B}" type="slidenum">
              <a:rPr lang="en-US"/>
              <a:pPr eaLnBrk="1" hangingPunct="1"/>
              <a:t>72</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smtClean="0">
                <a:solidFill>
                  <a:srgbClr val="800000"/>
                </a:solidFill>
              </a:rPr>
              <a:t>Exurbs </a:t>
            </a:r>
            <a:r>
              <a:rPr lang="en-US" sz="1200" dirty="0" smtClean="0">
                <a:solidFill>
                  <a:srgbClr val="800000"/>
                </a:solidFill>
              </a:rPr>
              <a:t>… are rings of prosperous communities beyond the suburbs that are commuter towns for an urban area. Exurbs vary in size, but may be composed of smaller neighborhoods to larger towns or cities.  Often, the residents are relatively wealthy with higher levels of education than the average suburbanite.</a:t>
            </a: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95DE1A-43BE-2A4A-BE67-71CAD519FC4A}" type="slidenum">
              <a:rPr lang="en-US"/>
              <a:pPr eaLnBrk="1" hangingPunct="1"/>
              <a:t>73</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85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95DE1A-43BE-2A4A-BE67-71CAD519FC4A}" type="slidenum">
              <a:rPr lang="en-US"/>
              <a:pPr eaLnBrk="1" hangingPunct="1"/>
              <a:t>74</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1E93A7-6F78-F24D-841D-0BB37FE68890}" type="slidenum">
              <a:rPr lang="en-US"/>
              <a:pPr eaLnBrk="1" hangingPunct="1"/>
              <a:t>75</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600"/>
              </a:lnSpc>
            </a:pPr>
            <a:r>
              <a:rPr lang="en-US" sz="2800" b="1" dirty="0" smtClean="0">
                <a:solidFill>
                  <a:srgbClr val="800000"/>
                </a:solidFill>
              </a:rPr>
              <a:t>Urban/ Suburban Sprawl</a:t>
            </a:r>
            <a:r>
              <a:rPr lang="en-US" sz="2800" b="1" baseline="0" dirty="0" smtClean="0">
                <a:solidFill>
                  <a:srgbClr val="800000"/>
                </a:solidFill>
              </a:rPr>
              <a:t> - </a:t>
            </a:r>
            <a:r>
              <a:rPr lang="en-US" sz="2800" dirty="0" smtClean="0">
                <a:solidFill>
                  <a:srgbClr val="800000"/>
                </a:solidFill>
              </a:rPr>
              <a:t>outward spreading of a city and its suburbs</a:t>
            </a:r>
            <a:r>
              <a:rPr lang="en-US" sz="2800" baseline="0" dirty="0" smtClean="0">
                <a:solidFill>
                  <a:srgbClr val="800000"/>
                </a:solidFill>
              </a:rPr>
              <a:t> </a:t>
            </a:r>
            <a:r>
              <a:rPr lang="en-US" sz="2800" dirty="0" smtClean="0">
                <a:solidFill>
                  <a:srgbClr val="800000"/>
                </a:solidFill>
              </a:rPr>
              <a:t>… usually associated with the unrestricted growth of residential, commercial &amp; transportation zones (sprawl is usually seen as a wasteful and inefficient result of suburbanization)</a:t>
            </a:r>
          </a:p>
          <a:p>
            <a:endParaRPr lang="en-US" dirty="0">
              <a:latin typeface="Arial"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4F094E-C1B5-7D4B-80BD-78C71AF6432B}" type="slidenum">
              <a:rPr lang="en-US"/>
              <a:pPr eaLnBrk="1" hangingPunct="1"/>
              <a:t>76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A9C08BA-3837-0447-ADD2-39360054F1B2}" type="slidenum">
              <a:rPr lang="en-US"/>
              <a:pPr eaLnBrk="1" hangingPunct="1"/>
              <a:t>7</a:t>
            </a:fld>
            <a:endParaRPr lang="en-US"/>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600"/>
              </a:lnSpc>
            </a:pPr>
            <a:r>
              <a:rPr lang="en-US" sz="1200" b="1" dirty="0" smtClean="0">
                <a:solidFill>
                  <a:srgbClr val="800000"/>
                </a:solidFill>
              </a:rPr>
              <a:t>Infill</a:t>
            </a:r>
            <a:r>
              <a:rPr lang="en-US" sz="1200" b="1" baseline="0" dirty="0" smtClean="0">
                <a:solidFill>
                  <a:srgbClr val="800000"/>
                </a:solidFill>
              </a:rPr>
              <a:t> - </a:t>
            </a:r>
            <a:r>
              <a:rPr lang="en-US" sz="1200" dirty="0" smtClean="0">
                <a:solidFill>
                  <a:srgbClr val="800000"/>
                </a:solidFill>
              </a:rPr>
              <a:t>In contrast to the occurrence of sprawl, is the opposite push for cities to develop infill … In an urban sense, infill is the use of land within a city or suburban area for further construction. In cities, it focuses on the reuse and repositioning of obsolete or underutilized buildings and sites. Infill buildings are constructed on vacant or underutilized property or between existing buildings …for example, the buildings in the center of the image from Lancaster – were built on what was an open area …</a:t>
            </a:r>
            <a:r>
              <a:rPr lang="en-US" sz="1200" baseline="0" dirty="0" smtClean="0">
                <a:solidFill>
                  <a:srgbClr val="800000"/>
                </a:solidFill>
              </a:rPr>
              <a:t> </a:t>
            </a:r>
            <a:r>
              <a:rPr lang="en-US" sz="1200" dirty="0" smtClean="0">
                <a:solidFill>
                  <a:srgbClr val="800000"/>
                </a:solidFill>
              </a:rPr>
              <a:t>Suburban infill is virtually the same thing, only the focus is on filling in unused spaces – to reduce sprawl</a:t>
            </a:r>
          </a:p>
          <a:p>
            <a:endParaRPr lang="en-US" dirty="0">
              <a:latin typeface="Arial" charset="0"/>
            </a:endParaRPr>
          </a:p>
        </p:txBody>
      </p:sp>
      <p:sp>
        <p:nvSpPr>
          <p:cNvPr id="183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4F094E-C1B5-7D4B-80BD-78C71AF6432B}" type="slidenum">
              <a:rPr lang="en-US"/>
              <a:pPr eaLnBrk="1" hangingPunct="1"/>
              <a:t>78</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1E93A7-6F78-F24D-841D-0BB37FE68890}" type="slidenum">
              <a:rPr lang="en-US"/>
              <a:pPr eaLnBrk="1" hangingPunct="1"/>
              <a:t>79</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1E93A7-6F78-F24D-841D-0BB37FE68890}" type="slidenum">
              <a:rPr lang="en-US"/>
              <a:pPr eaLnBrk="1" hangingPunct="1"/>
              <a:t>80</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609600">
              <a:lnSpc>
                <a:spcPts val="2800"/>
              </a:lnSpc>
            </a:pPr>
            <a:r>
              <a:rPr lang="en-US" sz="1400" b="1" dirty="0" smtClean="0">
                <a:solidFill>
                  <a:srgbClr val="800000"/>
                </a:solidFill>
              </a:rPr>
              <a:t>Peripheral Model (Galactic City Model);</a:t>
            </a:r>
            <a:r>
              <a:rPr lang="en-US" sz="1400" b="1" baseline="0" dirty="0" smtClean="0">
                <a:solidFill>
                  <a:srgbClr val="800000"/>
                </a:solidFill>
              </a:rPr>
              <a:t> </a:t>
            </a:r>
            <a:r>
              <a:rPr lang="en-US" sz="1200" dirty="0" err="1" smtClean="0">
                <a:solidFill>
                  <a:srgbClr val="800000"/>
                </a:solidFill>
              </a:rPr>
              <a:t>Chauncy</a:t>
            </a:r>
            <a:r>
              <a:rPr lang="en-US" sz="1200" dirty="0" smtClean="0">
                <a:solidFill>
                  <a:srgbClr val="800000"/>
                </a:solidFill>
              </a:rPr>
              <a:t> Harris (aka Edge City Model); which was an offshoot of the multiple nuclei model</a:t>
            </a:r>
            <a:r>
              <a:rPr lang="en-US" sz="1200" baseline="0" dirty="0" smtClean="0">
                <a:solidFill>
                  <a:srgbClr val="800000"/>
                </a:solidFill>
              </a:rPr>
              <a:t> </a:t>
            </a:r>
            <a:r>
              <a:rPr lang="en-US" sz="1200" dirty="0" smtClean="0">
                <a:solidFill>
                  <a:srgbClr val="800000"/>
                </a:solidFill>
              </a:rPr>
              <a:t>… as suburbs continue to sprawl, they spawn many suburban </a:t>
            </a:r>
            <a:r>
              <a:rPr lang="en-US" sz="1200" dirty="0" err="1" smtClean="0">
                <a:solidFill>
                  <a:srgbClr val="800000"/>
                </a:solidFill>
              </a:rPr>
              <a:t>nucleations</a:t>
            </a:r>
            <a:r>
              <a:rPr lang="en-US" sz="1200" dirty="0" smtClean="0">
                <a:solidFill>
                  <a:srgbClr val="800000"/>
                </a:solidFill>
              </a:rPr>
              <a:t> (or concentrations) …</a:t>
            </a:r>
            <a:r>
              <a:rPr lang="en-US" sz="1200" baseline="0" dirty="0" smtClean="0">
                <a:solidFill>
                  <a:srgbClr val="800000"/>
                </a:solidFill>
              </a:rPr>
              <a:t> </a:t>
            </a:r>
            <a:r>
              <a:rPr lang="en-US" sz="1200" dirty="0" smtClean="0">
                <a:solidFill>
                  <a:srgbClr val="800000"/>
                </a:solidFill>
              </a:rPr>
              <a:t>This urban decentralization leads to more downtowns and specialized corridors ... linked by a metropolitan expressway system (sometimes called a beltway);</a:t>
            </a:r>
            <a:r>
              <a:rPr lang="en-US" sz="1200" baseline="0" dirty="0" smtClean="0">
                <a:solidFill>
                  <a:srgbClr val="800000"/>
                </a:solidFill>
              </a:rPr>
              <a:t> </a:t>
            </a:r>
            <a:r>
              <a:rPr lang="en-US" sz="1200" dirty="0" smtClean="0">
                <a:solidFill>
                  <a:srgbClr val="800000"/>
                </a:solidFill>
              </a:rPr>
              <a:t>The model shows that the periphery is part of a functional metropolitan complex; not a series of separate CBDs;</a:t>
            </a:r>
            <a:r>
              <a:rPr lang="en-US" sz="1200" baseline="0" dirty="0" smtClean="0">
                <a:solidFill>
                  <a:srgbClr val="800000"/>
                </a:solidFill>
              </a:rPr>
              <a:t> </a:t>
            </a:r>
            <a:r>
              <a:rPr lang="en-US" sz="1200" dirty="0" smtClean="0">
                <a:solidFill>
                  <a:srgbClr val="800000"/>
                </a:solidFill>
              </a:rPr>
              <a:t>This is the reality of a post-industrial economy (where the bulk of people are working on tertiary economic activities more than secondary activities</a:t>
            </a:r>
            <a:r>
              <a:rPr lang="en-US" sz="1200" dirty="0" smtClean="0">
                <a:solidFill>
                  <a:srgbClr val="800000"/>
                </a:solidFill>
                <a:cs typeface="Arial" charset="0"/>
              </a:rPr>
              <a:t>)</a:t>
            </a:r>
            <a:endParaRPr lang="en-US" sz="1200" dirty="0" smtClean="0">
              <a:solidFill>
                <a:srgbClr val="800000"/>
              </a:solidFill>
            </a:endParaRPr>
          </a:p>
          <a:p>
            <a:pPr eaLnBrk="1" hangingPunct="1"/>
            <a:endParaRPr lang="en-US" dirty="0">
              <a:latin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1E93A7-6F78-F24D-841D-0BB37FE68890}" type="slidenum">
              <a:rPr lang="en-US"/>
              <a:pPr eaLnBrk="1" hangingPunct="1"/>
              <a:t>81</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EAEDD8-C25A-4145-8B8E-E3462EA4E572}" type="slidenum">
              <a:rPr lang="en-US"/>
              <a:pPr eaLnBrk="1" hangingPunct="1"/>
              <a:t>83</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lvl="1" indent="-533400" eaLnBrk="1" hangingPunct="1">
              <a:lnSpc>
                <a:spcPct val="80000"/>
              </a:lnSpc>
              <a:buFontTx/>
              <a:buNone/>
            </a:pPr>
            <a:r>
              <a:rPr lang="en-US" sz="3200" b="0" dirty="0" smtClean="0">
                <a:solidFill>
                  <a:srgbClr val="800000"/>
                </a:solidFill>
                <a:latin typeface="Arial" charset="0"/>
              </a:rPr>
              <a:t>Urban Realms Model</a:t>
            </a:r>
            <a:r>
              <a:rPr lang="en-US" sz="3200" b="0" baseline="0" dirty="0" smtClean="0">
                <a:solidFill>
                  <a:srgbClr val="800000"/>
                </a:solidFill>
                <a:latin typeface="Arial" charset="0"/>
              </a:rPr>
              <a:t> - </a:t>
            </a:r>
            <a:r>
              <a:rPr lang="en-US" sz="2800" b="0" dirty="0" smtClean="0">
                <a:solidFill>
                  <a:srgbClr val="800000"/>
                </a:solidFill>
                <a:latin typeface="Arial" charset="0"/>
              </a:rPr>
              <a:t>James Vance (1964);</a:t>
            </a:r>
            <a:r>
              <a:rPr lang="en-US" sz="2800" b="0" baseline="0" dirty="0" smtClean="0">
                <a:solidFill>
                  <a:srgbClr val="800000"/>
                </a:solidFill>
                <a:latin typeface="Arial" charset="0"/>
              </a:rPr>
              <a:t> </a:t>
            </a:r>
            <a:r>
              <a:rPr lang="en-US" sz="2800" b="0" dirty="0" smtClean="0">
                <a:solidFill>
                  <a:srgbClr val="800000"/>
                </a:solidFill>
                <a:latin typeface="Arial" charset="0"/>
              </a:rPr>
              <a:t>Over time, the smaller villages, towns, and suburbs may grow to become more self-sufficient suburban sectors (focused on their own independent CBDs);</a:t>
            </a:r>
            <a:r>
              <a:rPr lang="en-US" sz="2800" b="0" baseline="0" dirty="0" smtClean="0">
                <a:solidFill>
                  <a:srgbClr val="800000"/>
                </a:solidFill>
                <a:latin typeface="Arial" charset="0"/>
              </a:rPr>
              <a:t> </a:t>
            </a:r>
            <a:r>
              <a:rPr lang="en-US" sz="2800" b="0" dirty="0" smtClean="0">
                <a:solidFill>
                  <a:srgbClr val="800000"/>
                </a:solidFill>
              </a:rPr>
              <a:t>Vance looked at San Francisco's urban ecology and summarize economic processes into a model … </a:t>
            </a:r>
            <a:r>
              <a:rPr lang="en-US" sz="2800" b="0" dirty="0" smtClean="0">
                <a:solidFill>
                  <a:srgbClr val="800000"/>
                </a:solidFill>
                <a:latin typeface="Arial" charset="0"/>
              </a:rPr>
              <a:t>what formed were urban realms, conurbations (connected urban areas)</a:t>
            </a:r>
          </a:p>
          <a:p>
            <a:pPr marL="0" indent="-533400" eaLnBrk="1" hangingPunct="1">
              <a:lnSpc>
                <a:spcPct val="80000"/>
              </a:lnSpc>
            </a:pPr>
            <a:r>
              <a:rPr lang="en-US" sz="2800" b="0" dirty="0" smtClean="0">
                <a:solidFill>
                  <a:srgbClr val="800000"/>
                </a:solidFill>
              </a:rPr>
              <a:t>4 criteria shape the extent, character, &amp; internal structure of each urban realm:</a:t>
            </a:r>
            <a:r>
              <a:rPr lang="en-US" sz="2800" b="0" baseline="0" dirty="0" smtClean="0">
                <a:solidFill>
                  <a:srgbClr val="800000"/>
                </a:solidFill>
              </a:rPr>
              <a:t> </a:t>
            </a:r>
            <a:r>
              <a:rPr lang="en-US" sz="2600" b="0" dirty="0" smtClean="0">
                <a:solidFill>
                  <a:srgbClr val="800000"/>
                </a:solidFill>
              </a:rPr>
              <a:t>1) terrain (topography, water);</a:t>
            </a:r>
            <a:r>
              <a:rPr lang="en-US" sz="2600" b="0" baseline="0" dirty="0" smtClean="0">
                <a:solidFill>
                  <a:srgbClr val="800000"/>
                </a:solidFill>
              </a:rPr>
              <a:t> </a:t>
            </a:r>
            <a:r>
              <a:rPr lang="en-US" sz="2600" b="0" dirty="0" smtClean="0">
                <a:solidFill>
                  <a:srgbClr val="800000"/>
                </a:solidFill>
              </a:rPr>
              <a:t>2) size of metropolis;</a:t>
            </a:r>
            <a:r>
              <a:rPr lang="en-US" sz="2600" b="0" baseline="0" dirty="0" smtClean="0">
                <a:solidFill>
                  <a:srgbClr val="800000"/>
                </a:solidFill>
              </a:rPr>
              <a:t> </a:t>
            </a:r>
            <a:r>
              <a:rPr lang="en-US" sz="2600" b="0" dirty="0" smtClean="0">
                <a:solidFill>
                  <a:srgbClr val="800000"/>
                </a:solidFill>
              </a:rPr>
              <a:t>3) amount of economic activity (in each realm);</a:t>
            </a:r>
            <a:r>
              <a:rPr lang="en-US" sz="2600" b="0" baseline="0" dirty="0" smtClean="0">
                <a:solidFill>
                  <a:srgbClr val="800000"/>
                </a:solidFill>
              </a:rPr>
              <a:t> </a:t>
            </a:r>
            <a:r>
              <a:rPr lang="en-US" sz="2600" b="0" dirty="0" smtClean="0">
                <a:solidFill>
                  <a:srgbClr val="800000"/>
                </a:solidFill>
              </a:rPr>
              <a:t>4) internal accessibility (transportation within each realm and between all realms)</a:t>
            </a:r>
            <a:endParaRPr lang="en-US" sz="2600" b="0" dirty="0" smtClean="0">
              <a:solidFill>
                <a:srgbClr val="800000"/>
              </a:solidFill>
              <a:latin typeface="Arial" charset="0"/>
            </a:endParaRPr>
          </a:p>
          <a:p>
            <a:pPr marL="0" eaLnBrk="1" hangingPunct="1"/>
            <a:endParaRPr lang="en-US" b="0" dirty="0">
              <a:latin typeface="Arial"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2EAEDD8-C25A-4145-8B8E-E3462EA4E572}" type="slidenum">
              <a:rPr lang="en-US"/>
              <a:pPr eaLnBrk="1" hangingPunct="1"/>
              <a:t>84</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533400" eaLnBrk="1" hangingPunct="1">
              <a:lnSpc>
                <a:spcPct val="80000"/>
              </a:lnSpc>
              <a:buFontTx/>
              <a:buNone/>
            </a:pPr>
            <a:r>
              <a:rPr lang="en-US" sz="3200" b="0" dirty="0" smtClean="0">
                <a:solidFill>
                  <a:srgbClr val="800000"/>
                </a:solidFill>
                <a:latin typeface="Arial" charset="0"/>
              </a:rPr>
              <a:t>Edge Cities (Joel </a:t>
            </a:r>
            <a:r>
              <a:rPr lang="en-US" sz="3200" b="0" dirty="0" err="1" smtClean="0">
                <a:solidFill>
                  <a:srgbClr val="800000"/>
                </a:solidFill>
                <a:latin typeface="Arial" charset="0"/>
              </a:rPr>
              <a:t>Garreau</a:t>
            </a:r>
            <a:r>
              <a:rPr lang="en-US" sz="3200" b="0" dirty="0" smtClean="0">
                <a:solidFill>
                  <a:srgbClr val="800000"/>
                </a:solidFill>
                <a:latin typeface="Arial" charset="0"/>
              </a:rPr>
              <a:t>; 1991);</a:t>
            </a:r>
            <a:r>
              <a:rPr lang="en-US" sz="3200" b="0" baseline="0" dirty="0" smtClean="0">
                <a:solidFill>
                  <a:srgbClr val="800000"/>
                </a:solidFill>
                <a:latin typeface="Arial" charset="0"/>
              </a:rPr>
              <a:t> </a:t>
            </a:r>
            <a:r>
              <a:rPr lang="en-US" sz="2800" b="0" dirty="0" smtClean="0">
                <a:solidFill>
                  <a:srgbClr val="800000"/>
                </a:solidFill>
                <a:latin typeface="Arial" charset="0"/>
              </a:rPr>
              <a:t>Extensive office &amp; retail space (designed for car travel);</a:t>
            </a:r>
            <a:r>
              <a:rPr lang="en-US" sz="2800" b="0" baseline="0" dirty="0" smtClean="0">
                <a:solidFill>
                  <a:srgbClr val="800000"/>
                </a:solidFill>
                <a:latin typeface="Arial" charset="0"/>
              </a:rPr>
              <a:t> </a:t>
            </a:r>
            <a:r>
              <a:rPr lang="en-US" sz="2800" b="0" dirty="0" smtClean="0">
                <a:solidFill>
                  <a:srgbClr val="800000"/>
                </a:solidFill>
                <a:latin typeface="Arial" charset="0"/>
              </a:rPr>
              <a:t>Little </a:t>
            </a:r>
            <a:r>
              <a:rPr lang="en-US" sz="2800" b="0" dirty="0" smtClean="0">
                <a:solidFill>
                  <a:srgbClr val="800000"/>
                </a:solidFill>
                <a:latin typeface="Arial" charset="0"/>
                <a:cs typeface="Arial" charset="0"/>
              </a:rPr>
              <a:t>residential space (↑ daytime / ↓ nighttime population);</a:t>
            </a:r>
            <a:r>
              <a:rPr lang="en-US" sz="2800" b="0" baseline="0" dirty="0" smtClean="0">
                <a:solidFill>
                  <a:srgbClr val="800000"/>
                </a:solidFill>
                <a:latin typeface="Arial" charset="0"/>
                <a:cs typeface="Arial" charset="0"/>
              </a:rPr>
              <a:t> </a:t>
            </a:r>
            <a:r>
              <a:rPr lang="en-US" sz="2800" b="0" dirty="0" smtClean="0">
                <a:solidFill>
                  <a:srgbClr val="800000"/>
                </a:solidFill>
                <a:latin typeface="Arial" charset="0"/>
                <a:cs typeface="Arial" charset="0"/>
              </a:rPr>
              <a:t>Near transportation nodes (e.g., airports, expressways);</a:t>
            </a:r>
            <a:r>
              <a:rPr lang="en-US" sz="2800" b="0" baseline="0" dirty="0" smtClean="0">
                <a:solidFill>
                  <a:srgbClr val="800000"/>
                </a:solidFill>
                <a:latin typeface="Arial" charset="0"/>
                <a:cs typeface="Arial" charset="0"/>
              </a:rPr>
              <a:t> </a:t>
            </a:r>
            <a:r>
              <a:rPr lang="en-US" sz="2800" b="0" dirty="0" smtClean="0">
                <a:solidFill>
                  <a:srgbClr val="800000"/>
                </a:solidFill>
                <a:latin typeface="Arial" charset="0"/>
                <a:cs typeface="Arial" charset="0"/>
              </a:rPr>
              <a:t>Not cities around the 1960s</a:t>
            </a:r>
            <a:endParaRPr lang="en-US" sz="2400" b="0" dirty="0" smtClean="0">
              <a:solidFill>
                <a:srgbClr val="800000"/>
              </a:solidFill>
              <a:latin typeface="Arial" charset="0"/>
            </a:endParaRPr>
          </a:p>
          <a:p>
            <a:pPr marL="0"/>
            <a:endParaRPr lang="en-US" b="0"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85</a:t>
            </a:fld>
            <a:endParaRPr lang="en-US"/>
          </a:p>
        </p:txBody>
      </p:sp>
    </p:spTree>
    <p:extLst>
      <p:ext uri="{BB962C8B-B14F-4D97-AF65-F5344CB8AC3E}">
        <p14:creationId xmlns:p14="http://schemas.microsoft.com/office/powerpoint/2010/main" val="29427887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p:nvPr/>
        </p:nvSpPr>
        <p:spPr>
          <a:xfrm>
            <a:off x="3885010" y="8864923"/>
            <a:ext cx="2971799" cy="276959"/>
          </a:xfrm>
          <a:prstGeom prst="rect">
            <a:avLst/>
          </a:prstGeom>
          <a:noFill/>
          <a:ln>
            <a:noFill/>
          </a:ln>
        </p:spPr>
        <p:txBody>
          <a:bodyPr lIns="91425" tIns="45700" rIns="91425" bIns="45700" anchor="b" anchorCtr="0">
            <a:spAutoFit/>
          </a:bodyPr>
          <a:lstStyle/>
          <a:p>
            <a:pPr marL="0" marR="0" lvl="0" indent="0" algn="r" rtl="0">
              <a:buSzPct val="25000"/>
              <a:buFont typeface="Times New Roman"/>
              <a:buNone/>
            </a:pPr>
            <a:r>
              <a:rPr lang="en-US" sz="1200" b="0" i="0" u="none" strike="noStrike" cap="none" baseline="0">
                <a:latin typeface="Times New Roman"/>
                <a:ea typeface="Times New Roman"/>
                <a:cs typeface="Times New Roman"/>
                <a:sym typeface="Times New Roman"/>
              </a:rPr>
              <a:t>*</a:t>
            </a:r>
          </a:p>
        </p:txBody>
      </p:sp>
      <p:sp>
        <p:nvSpPr>
          <p:cNvPr id="437" name="Shape 4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8" name="Shape 438"/>
          <p:cNvSpPr txBox="1">
            <a:spLocks noGrp="1"/>
          </p:cNvSpPr>
          <p:nvPr>
            <p:ph type="body" idx="1"/>
          </p:nvPr>
        </p:nvSpPr>
        <p:spPr>
          <a:xfrm>
            <a:off x="685800" y="4343401"/>
            <a:ext cx="5486400" cy="1006389"/>
          </a:xfrm>
          <a:prstGeom prst="rect">
            <a:avLst/>
          </a:prstGeom>
          <a:noFill/>
          <a:ln>
            <a:noFill/>
          </a:ln>
        </p:spPr>
        <p:txBody>
          <a:bodyPr lIns="91425" tIns="45700" rIns="91425" bIns="45700" anchor="t" anchorCtr="0">
            <a:spAutoFit/>
          </a:bodyPr>
          <a:lstStyle/>
          <a:p>
            <a:pPr marL="0" marR="0" lvl="0" indent="0" algn="l" rtl="0">
              <a:buSzPct val="25000"/>
              <a:buFont typeface="Arial"/>
              <a:buNone/>
            </a:pPr>
            <a:r>
              <a:rPr lang="en-US" sz="1800" b="0" i="0" u="none" strike="noStrike" cap="none" baseline="0"/>
              <a:t>DISCUSSION:</a:t>
            </a:r>
          </a:p>
          <a:p>
            <a:pPr marL="0" marR="0" lvl="0" indent="0" algn="l" rtl="0">
              <a:buSzPct val="25000"/>
              <a:buFont typeface="Arial"/>
              <a:buNone/>
            </a:pPr>
            <a:r>
              <a:rPr lang="en-US" sz="1800" b="0" i="0" u="none" strike="noStrike" cap="none" baseline="0"/>
              <a:t>* What are the elements required for a suburban area to be categorized as an "edge city"?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CEADB3D-247B-1040-8D52-7B3DE1F2126B}" type="slidenum">
              <a:rPr lang="en-US"/>
              <a:pPr eaLnBrk="1" hangingPunct="1"/>
              <a:t>87</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CEADB3D-247B-1040-8D52-7B3DE1F2126B}" type="slidenum">
              <a:rPr lang="en-US"/>
              <a:pPr eaLnBrk="1" hangingPunct="1"/>
              <a:t>88</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DF28E5B-3BDB-2F45-8659-41370090B195}" type="slidenum">
              <a:rPr lang="en-US" smtClean="0"/>
              <a:pPr/>
              <a:t>8</a:t>
            </a:fld>
            <a:endParaRPr lang="en-US"/>
          </a:p>
        </p:txBody>
      </p:sp>
    </p:spTree>
    <p:extLst>
      <p:ext uri="{BB962C8B-B14F-4D97-AF65-F5344CB8AC3E}">
        <p14:creationId xmlns:p14="http://schemas.microsoft.com/office/powerpoint/2010/main" val="30299105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CEADB3D-247B-1040-8D52-7B3DE1F2126B}" type="slidenum">
              <a:rPr lang="en-US"/>
              <a:pPr eaLnBrk="1" hangingPunct="1"/>
              <a:t>89</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lnSpc>
                <a:spcPts val="2300"/>
              </a:lnSpc>
              <a:spcBef>
                <a:spcPct val="0"/>
              </a:spcBef>
              <a:buNone/>
            </a:pPr>
            <a:r>
              <a:rPr lang="en-US" sz="1200" b="1" kern="1200" dirty="0" smtClean="0">
                <a:solidFill>
                  <a:srgbClr val="5F0101"/>
                </a:solidFill>
                <a:latin typeface="Arial" pitchFamily="34" charset="0"/>
                <a:ea typeface="ＭＳ Ｐゴシック" charset="0"/>
                <a:cs typeface="+mn-cs"/>
              </a:rPr>
              <a:t>Types of Edge Cities;</a:t>
            </a:r>
            <a:r>
              <a:rPr lang="en-US" sz="1200" b="1" kern="1200" baseline="0" dirty="0" smtClean="0">
                <a:solidFill>
                  <a:srgbClr val="5F0101"/>
                </a:solidFill>
                <a:latin typeface="Arial" pitchFamily="34" charset="0"/>
                <a:ea typeface="ＭＳ Ｐゴシック" charset="0"/>
                <a:cs typeface="+mn-cs"/>
              </a:rPr>
              <a:t> </a:t>
            </a:r>
            <a:r>
              <a:rPr lang="en-US" sz="1200" b="1" kern="1200" dirty="0" smtClean="0">
                <a:solidFill>
                  <a:srgbClr val="5F0101"/>
                </a:solidFill>
                <a:latin typeface="Arial" pitchFamily="34" charset="0"/>
                <a:ea typeface="ＭＳ Ｐゴシック" charset="0"/>
                <a:cs typeface="+mn-cs"/>
              </a:rPr>
              <a:t>Boomers (</a:t>
            </a:r>
            <a:r>
              <a:rPr lang="en-US" sz="1200" b="1" kern="1200" dirty="0" err="1" smtClean="0">
                <a:solidFill>
                  <a:srgbClr val="5F0101"/>
                </a:solidFill>
                <a:latin typeface="Arial" pitchFamily="34" charset="0"/>
                <a:ea typeface="ＭＳ Ｐゴシック" charset="0"/>
                <a:cs typeface="+mn-cs"/>
              </a:rPr>
              <a:t>boomburgs</a:t>
            </a:r>
            <a:r>
              <a:rPr lang="en-US" sz="1200" b="1" kern="1200" dirty="0" smtClean="0">
                <a:solidFill>
                  <a:srgbClr val="5F0101"/>
                </a:solidFill>
                <a:latin typeface="Arial" pitchFamily="34" charset="0"/>
                <a:ea typeface="ＭＳ Ｐゴシック" charset="0"/>
                <a:cs typeface="+mn-cs"/>
              </a:rPr>
              <a:t>/</a:t>
            </a:r>
            <a:r>
              <a:rPr lang="en-US" sz="1200" b="1" kern="1200" dirty="0" err="1" smtClean="0">
                <a:solidFill>
                  <a:srgbClr val="5F0101"/>
                </a:solidFill>
                <a:latin typeface="Arial" pitchFamily="34" charset="0"/>
                <a:ea typeface="ＭＳ Ｐゴシック" charset="0"/>
                <a:cs typeface="+mn-cs"/>
              </a:rPr>
              <a:t>boomburbs</a:t>
            </a:r>
            <a:r>
              <a:rPr lang="en-US" sz="1200" b="1" kern="1200" dirty="0" smtClean="0">
                <a:solidFill>
                  <a:srgbClr val="5F0101"/>
                </a:solidFill>
                <a:latin typeface="Arial" pitchFamily="34" charset="0"/>
                <a:ea typeface="ＭＳ Ｐゴシック" charset="0"/>
                <a:cs typeface="+mn-cs"/>
              </a:rPr>
              <a:t>)</a:t>
            </a:r>
            <a:r>
              <a:rPr lang="en-US" sz="1200" kern="1200" dirty="0" smtClean="0">
                <a:solidFill>
                  <a:srgbClr val="5F0101"/>
                </a:solidFill>
                <a:latin typeface="Arial" pitchFamily="34" charset="0"/>
                <a:ea typeface="ＭＳ Ｐゴシック" charset="0"/>
                <a:cs typeface="+mn-cs"/>
              </a:rPr>
              <a:t>: developed incrementally around a shopping mall or highway interchange; most common;</a:t>
            </a:r>
            <a:r>
              <a:rPr lang="en-US" sz="1200" kern="1200" baseline="0" dirty="0" smtClean="0">
                <a:solidFill>
                  <a:srgbClr val="5F0101"/>
                </a:solidFill>
                <a:latin typeface="Arial" pitchFamily="34" charset="0"/>
                <a:ea typeface="ＭＳ Ｐゴシック" charset="0"/>
                <a:cs typeface="+mn-cs"/>
              </a:rPr>
              <a:t> </a:t>
            </a:r>
            <a:r>
              <a:rPr lang="en-US" sz="1200" b="1" kern="1200" dirty="0" smtClean="0">
                <a:solidFill>
                  <a:srgbClr val="5F0101"/>
                </a:solidFill>
                <a:latin typeface="Arial" pitchFamily="34" charset="0"/>
                <a:ea typeface="ＭＳ Ｐゴシック" charset="0"/>
                <a:cs typeface="+mn-cs"/>
              </a:rPr>
              <a:t>Greenfields</a:t>
            </a:r>
            <a:r>
              <a:rPr lang="en-US" sz="1200" kern="1200" dirty="0" smtClean="0">
                <a:solidFill>
                  <a:srgbClr val="5F0101"/>
                </a:solidFill>
                <a:latin typeface="Arial" pitchFamily="34" charset="0"/>
                <a:ea typeface="ＭＳ Ｐゴシック" charset="0"/>
                <a:cs typeface="+mn-cs"/>
              </a:rPr>
              <a:t>: previously undeveloped land … usually designed from the ground up &amp; located on the suburban fringe</a:t>
            </a:r>
            <a:r>
              <a:rPr lang="en-US" sz="1200" kern="1200" baseline="0" dirty="0" smtClean="0">
                <a:solidFill>
                  <a:srgbClr val="5F0101"/>
                </a:solidFill>
                <a:latin typeface="Arial" pitchFamily="34" charset="0"/>
                <a:ea typeface="ＭＳ Ｐゴシック" charset="0"/>
                <a:cs typeface="+mn-cs"/>
              </a:rPr>
              <a:t> </a:t>
            </a:r>
            <a:r>
              <a:rPr lang="en-US" sz="1200" kern="1200" dirty="0" smtClean="0">
                <a:solidFill>
                  <a:srgbClr val="5F0101"/>
                </a:solidFill>
                <a:latin typeface="Arial" pitchFamily="34" charset="0"/>
                <a:ea typeface="ＭＳ Ｐゴシック" charset="0"/>
                <a:cs typeface="+mn-cs"/>
              </a:rPr>
              <a:t>… in contrast to brownfields (</a:t>
            </a:r>
            <a:r>
              <a:rPr lang="en-US" sz="1200" dirty="0" smtClean="0">
                <a:solidFill>
                  <a:srgbClr val="5F0101"/>
                </a:solidFill>
              </a:rPr>
              <a:t>abandoned or underused industrial and commercial facilities) </a:t>
            </a:r>
            <a:r>
              <a:rPr lang="en-US" sz="1200" kern="1200" dirty="0" smtClean="0">
                <a:solidFill>
                  <a:srgbClr val="5F0101"/>
                </a:solidFill>
                <a:latin typeface="Arial" pitchFamily="34" charset="0"/>
                <a:ea typeface="ＭＳ Ｐゴシック" charset="0"/>
                <a:cs typeface="+mn-cs"/>
              </a:rPr>
              <a:t>or </a:t>
            </a:r>
            <a:r>
              <a:rPr lang="en-US" sz="1200" kern="1200" dirty="0" err="1" smtClean="0">
                <a:solidFill>
                  <a:srgbClr val="5F0101"/>
                </a:solidFill>
                <a:latin typeface="Arial" pitchFamily="34" charset="0"/>
                <a:ea typeface="ＭＳ Ｐゴシック" charset="0"/>
                <a:cs typeface="+mn-cs"/>
              </a:rPr>
              <a:t>greyfields</a:t>
            </a:r>
            <a:r>
              <a:rPr lang="en-US" sz="1200" kern="1200" dirty="0" smtClean="0">
                <a:solidFill>
                  <a:srgbClr val="5F0101"/>
                </a:solidFill>
                <a:latin typeface="Arial" pitchFamily="34" charset="0"/>
                <a:ea typeface="ＭＳ Ｐゴシック" charset="0"/>
                <a:cs typeface="+mn-cs"/>
              </a:rPr>
              <a:t> (</a:t>
            </a:r>
            <a:r>
              <a:rPr lang="en-US" sz="1200" dirty="0" smtClean="0">
                <a:solidFill>
                  <a:srgbClr val="5F0101"/>
                </a:solidFill>
              </a:rPr>
              <a:t>unused urban structures)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CEADB3D-247B-1040-8D52-7B3DE1F2126B}" type="slidenum">
              <a:rPr lang="en-US"/>
              <a:pPr eaLnBrk="1" hangingPunct="1"/>
              <a:t>90</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dirty="0" smtClean="0">
                <a:solidFill>
                  <a:srgbClr val="5F0101"/>
                </a:solidFill>
              </a:rPr>
              <a:t>Uptowns:</a:t>
            </a:r>
            <a:r>
              <a:rPr lang="en-US" sz="1200" dirty="0" smtClean="0">
                <a:solidFill>
                  <a:srgbClr val="5F0101"/>
                </a:solidFill>
              </a:rPr>
              <a:t> built over an older and historic city or town …</a:t>
            </a:r>
            <a:endParaRPr lang="en-US" sz="1200" kern="1200" dirty="0" smtClean="0">
              <a:solidFill>
                <a:srgbClr val="5F0101"/>
              </a:solidFill>
              <a:latin typeface="Arial" pitchFamily="34" charset="0"/>
              <a:ea typeface="ＭＳ Ｐゴシック" charset="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solidFill>
                  <a:srgbClr val="800000"/>
                </a:solidFill>
                <a:latin typeface="Arial" charset="0"/>
              </a:rPr>
              <a:t>“</a:t>
            </a:r>
            <a:r>
              <a:rPr lang="en-US">
                <a:solidFill>
                  <a:srgbClr val="800000"/>
                </a:solidFill>
                <a:latin typeface="Arial" charset="0"/>
              </a:rPr>
              <a:t>Suburbia</a:t>
            </a:r>
            <a:r>
              <a:rPr lang="ja-JP" altLang="en-US">
                <a:solidFill>
                  <a:srgbClr val="800000"/>
                </a:solidFill>
                <a:latin typeface="Arial" charset="0"/>
              </a:rPr>
              <a:t>”</a:t>
            </a:r>
            <a:r>
              <a:rPr lang="en-US">
                <a:solidFill>
                  <a:srgbClr val="800000"/>
                </a:solidFill>
                <a:latin typeface="Arial" charset="0"/>
              </a:rPr>
              <a:t> now a self-sufficient entity (edge cities); many are no longer an appendage to the central city (urban realms model)</a:t>
            </a:r>
            <a:r>
              <a:rPr lang="en-US">
                <a:latin typeface="Arial" charset="0"/>
              </a:rPr>
              <a:t>.</a:t>
            </a:r>
            <a:endParaRPr lang="en-US">
              <a:solidFill>
                <a:srgbClr val="800000"/>
              </a:solidFill>
              <a:latin typeface="Arial" charset="0"/>
            </a:endParaRPr>
          </a:p>
        </p:txBody>
      </p:sp>
      <p:sp>
        <p:nvSpPr>
          <p:cNvPr id="189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F2135B-E2F1-2B4E-90E9-5CC51275C60A}" type="slidenum">
              <a:rPr lang="en-US"/>
              <a:pPr eaLnBrk="1" hangingPunct="1"/>
              <a:t>92</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Paris,</a:t>
            </a:r>
            <a:r>
              <a:rPr lang="en-US" baseline="0" dirty="0" smtClean="0"/>
              <a:t> </a:t>
            </a:r>
            <a:r>
              <a:rPr lang="en-US" b="0" baseline="0" dirty="0" smtClean="0"/>
              <a:t>France; </a:t>
            </a:r>
            <a:r>
              <a:rPr lang="en-US" sz="1200" b="0" dirty="0" smtClean="0">
                <a:solidFill>
                  <a:srgbClr val="800000"/>
                </a:solidFill>
                <a:latin typeface="Arial" charset="0"/>
              </a:rPr>
              <a:t>Urban hierarchies … why cities are of different sizes, &amp; how they are arranged  …</a:t>
            </a:r>
          </a:p>
        </p:txBody>
      </p:sp>
      <p:sp>
        <p:nvSpPr>
          <p:cNvPr id="4" name="Slide Number Placeholder 3"/>
          <p:cNvSpPr>
            <a:spLocks noGrp="1"/>
          </p:cNvSpPr>
          <p:nvPr>
            <p:ph type="sldNum" sz="quarter" idx="10"/>
          </p:nvPr>
        </p:nvSpPr>
        <p:spPr/>
        <p:txBody>
          <a:bodyPr/>
          <a:lstStyle/>
          <a:p>
            <a:fld id="{3DF28E5B-3BDB-2F45-8659-41370090B195}" type="slidenum">
              <a:rPr lang="en-US" smtClean="0"/>
              <a:pPr/>
              <a:t>93</a:t>
            </a:fld>
            <a:endParaRPr lang="en-US"/>
          </a:p>
        </p:txBody>
      </p:sp>
    </p:spTree>
    <p:extLst>
      <p:ext uri="{BB962C8B-B14F-4D97-AF65-F5344CB8AC3E}">
        <p14:creationId xmlns:p14="http://schemas.microsoft.com/office/powerpoint/2010/main" val="36445977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533400" eaLnBrk="1" hangingPunct="1">
              <a:lnSpc>
                <a:spcPts val="2800"/>
              </a:lnSpc>
              <a:spcBef>
                <a:spcPct val="0"/>
              </a:spcBef>
            </a:pPr>
            <a:r>
              <a:rPr lang="en-US" sz="1200" b="1" dirty="0" smtClean="0">
                <a:solidFill>
                  <a:srgbClr val="800000"/>
                </a:solidFill>
                <a:latin typeface="Arial" charset="0"/>
              </a:rPr>
              <a:t>Site</a:t>
            </a:r>
            <a:r>
              <a:rPr lang="en-US" sz="1200" dirty="0" smtClean="0">
                <a:solidFill>
                  <a:srgbClr val="800000"/>
                </a:solidFill>
                <a:latin typeface="Arial" charset="0"/>
              </a:rPr>
              <a:t>: physical qualities of a place; valley, coastal plain, plateau, island,… Paris (first established on the Seine River), [Singapore (separation from Malaysia)]</a:t>
            </a:r>
            <a:r>
              <a:rPr lang="en-US" sz="1200" baseline="0" dirty="0" smtClean="0">
                <a:solidFill>
                  <a:srgbClr val="800000"/>
                </a:solidFill>
                <a:latin typeface="Arial" charset="0"/>
              </a:rPr>
              <a:t> </a:t>
            </a:r>
            <a:r>
              <a:rPr lang="en-US" sz="1200" dirty="0" smtClean="0">
                <a:solidFill>
                  <a:srgbClr val="800000"/>
                </a:solidFill>
                <a:latin typeface="Arial" charset="0"/>
              </a:rPr>
              <a:t>[a city</a:t>
            </a:r>
            <a:r>
              <a:rPr lang="ja-JP" altLang="en-US" sz="1200" dirty="0" smtClean="0">
                <a:solidFill>
                  <a:srgbClr val="800000"/>
                </a:solidFill>
                <a:latin typeface="Arial" charset="0"/>
              </a:rPr>
              <a:t>’</a:t>
            </a:r>
            <a:r>
              <a:rPr lang="en-US" sz="1200" dirty="0" smtClean="0">
                <a:solidFill>
                  <a:srgbClr val="800000"/>
                </a:solidFill>
                <a:latin typeface="Arial" charset="0"/>
              </a:rPr>
              <a:t>s location is often chosen for trade, defense, or religion];</a:t>
            </a:r>
            <a:r>
              <a:rPr lang="en-US" sz="1200" baseline="0" dirty="0" smtClean="0">
                <a:solidFill>
                  <a:srgbClr val="800000"/>
                </a:solidFill>
                <a:latin typeface="Arial" charset="0"/>
              </a:rPr>
              <a:t> </a:t>
            </a:r>
            <a:r>
              <a:rPr lang="en-US" sz="1200" b="1" dirty="0" smtClean="0">
                <a:solidFill>
                  <a:srgbClr val="800000"/>
                </a:solidFill>
                <a:latin typeface="Arial" charset="0"/>
              </a:rPr>
              <a:t>Situation</a:t>
            </a:r>
            <a:r>
              <a:rPr lang="en-US" sz="1200" dirty="0" smtClean="0">
                <a:solidFill>
                  <a:srgbClr val="800000"/>
                </a:solidFill>
                <a:latin typeface="Arial" charset="0"/>
              </a:rPr>
              <a:t>: position relative to other things … like travel routes, farmlands, manufacturing complexes, towns, cities (it’s near &amp; distant surroundings); this is subject to change over time: [Chicago, Shenzhen (favorable), </a:t>
            </a:r>
            <a:r>
              <a:rPr lang="ja-JP" altLang="en-US" sz="1200" dirty="0" smtClean="0">
                <a:solidFill>
                  <a:srgbClr val="800000"/>
                </a:solidFill>
                <a:latin typeface="Arial" charset="0"/>
              </a:rPr>
              <a:t>“</a:t>
            </a:r>
            <a:r>
              <a:rPr lang="en-US" sz="1200" dirty="0" smtClean="0">
                <a:solidFill>
                  <a:srgbClr val="800000"/>
                </a:solidFill>
                <a:latin typeface="Arial" charset="0"/>
              </a:rPr>
              <a:t>Rust Belt</a:t>
            </a:r>
            <a:r>
              <a:rPr lang="ja-JP" altLang="en-US" sz="1200" dirty="0" smtClean="0">
                <a:solidFill>
                  <a:srgbClr val="800000"/>
                </a:solidFill>
                <a:latin typeface="Arial" charset="0"/>
              </a:rPr>
              <a:t>”</a:t>
            </a:r>
            <a:r>
              <a:rPr lang="en-US" sz="1200" dirty="0" smtClean="0">
                <a:solidFill>
                  <a:srgbClr val="800000"/>
                </a:solidFill>
                <a:latin typeface="Arial" charset="0"/>
              </a:rPr>
              <a:t> (unfavorable)]</a:t>
            </a:r>
            <a:r>
              <a:rPr lang="en-US" sz="1200" baseline="0" dirty="0" smtClean="0">
                <a:solidFill>
                  <a:srgbClr val="800000"/>
                </a:solidFill>
                <a:latin typeface="Arial" charset="0"/>
              </a:rPr>
              <a:t> </a:t>
            </a:r>
            <a:r>
              <a:rPr lang="en-US" sz="1200" dirty="0" smtClean="0">
                <a:solidFill>
                  <a:srgbClr val="800000"/>
                </a:solidFill>
                <a:latin typeface="Arial" charset="0"/>
              </a:rPr>
              <a:t>[a city</a:t>
            </a:r>
            <a:r>
              <a:rPr lang="ja-JP" altLang="en-US" sz="1200" dirty="0" smtClean="0">
                <a:solidFill>
                  <a:srgbClr val="800000"/>
                </a:solidFill>
                <a:latin typeface="Arial" charset="0"/>
              </a:rPr>
              <a:t>’</a:t>
            </a:r>
            <a:r>
              <a:rPr lang="en-US" sz="1200" dirty="0" smtClean="0">
                <a:solidFill>
                  <a:srgbClr val="800000"/>
                </a:solidFill>
                <a:latin typeface="Arial" charset="0"/>
              </a:rPr>
              <a:t>s place in the region and the world around it]</a:t>
            </a:r>
          </a:p>
        </p:txBody>
      </p:sp>
      <p:sp>
        <p:nvSpPr>
          <p:cNvPr id="4" name="Slide Number Placeholder 3"/>
          <p:cNvSpPr>
            <a:spLocks noGrp="1"/>
          </p:cNvSpPr>
          <p:nvPr>
            <p:ph type="sldNum" sz="quarter" idx="10"/>
          </p:nvPr>
        </p:nvSpPr>
        <p:spPr/>
        <p:txBody>
          <a:bodyPr/>
          <a:lstStyle/>
          <a:p>
            <a:fld id="{3DF28E5B-3BDB-2F45-8659-41370090B195}" type="slidenum">
              <a:rPr lang="en-US" smtClean="0"/>
              <a:pPr/>
              <a:t>94</a:t>
            </a:fld>
            <a:endParaRPr lang="en-US"/>
          </a:p>
        </p:txBody>
      </p:sp>
    </p:spTree>
    <p:extLst>
      <p:ext uri="{BB962C8B-B14F-4D97-AF65-F5344CB8AC3E}">
        <p14:creationId xmlns:p14="http://schemas.microsoft.com/office/powerpoint/2010/main" val="5657333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A53E026-7018-4F4E-A144-5068C7820AA3}" type="slidenum">
              <a:rPr lang="en-US"/>
              <a:pPr eaLnBrk="1" hangingPunct="1"/>
              <a:t>96</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spcBef>
                <a:spcPts val="0"/>
              </a:spcBef>
              <a:buNone/>
            </a:pPr>
            <a:r>
              <a:rPr lang="en-US" sz="2800" b="1" dirty="0" smtClean="0">
                <a:solidFill>
                  <a:srgbClr val="800000"/>
                </a:solidFill>
                <a:latin typeface="Arial" charset="0"/>
              </a:rPr>
              <a:t>Urban Function;</a:t>
            </a:r>
            <a:r>
              <a:rPr lang="en-US" sz="2800" b="1" baseline="0" dirty="0" smtClean="0">
                <a:solidFill>
                  <a:srgbClr val="800000"/>
                </a:solidFill>
                <a:latin typeface="Arial" charset="0"/>
              </a:rPr>
              <a:t> </a:t>
            </a:r>
            <a:r>
              <a:rPr lang="en-US" b="1" dirty="0" smtClean="0">
                <a:solidFill>
                  <a:srgbClr val="800000"/>
                </a:solidFill>
                <a:latin typeface="Arial" charset="0"/>
              </a:rPr>
              <a:t>Basic sector </a:t>
            </a:r>
            <a:r>
              <a:rPr lang="en-US" dirty="0" smtClean="0">
                <a:solidFill>
                  <a:srgbClr val="800000"/>
                </a:solidFill>
                <a:latin typeface="Arial" charset="0"/>
              </a:rPr>
              <a:t>– (manufacturing sector) made up of local businesses (firms) that produce goods for export and generates an inflow of $; manufacturing and resource-oriented firms (like logging or mining) are usually considered to be basic sector firms because their profits depend largely upon non-local factors (they usually export their goods);</a:t>
            </a:r>
            <a:r>
              <a:rPr lang="en-US" baseline="0" dirty="0" smtClean="0">
                <a:solidFill>
                  <a:srgbClr val="800000"/>
                </a:solidFill>
                <a:latin typeface="Arial" charset="0"/>
              </a:rPr>
              <a:t> </a:t>
            </a:r>
            <a:r>
              <a:rPr lang="en-US" b="1" dirty="0" smtClean="0">
                <a:solidFill>
                  <a:srgbClr val="800000"/>
                </a:solidFill>
                <a:latin typeface="Arial" charset="0"/>
              </a:rPr>
              <a:t>Non-basic sector </a:t>
            </a:r>
            <a:r>
              <a:rPr lang="en-US" dirty="0" smtClean="0">
                <a:solidFill>
                  <a:srgbClr val="800000"/>
                </a:solidFill>
                <a:latin typeface="Arial" charset="0"/>
              </a:rPr>
              <a:t>– (service sector) composed of firms that depend largely upon local business conditions or are responsible for the functioning of the city itself (e.g. drycleaners, restaurants, grocery stores, local transit, schools, city </a:t>
            </a:r>
            <a:r>
              <a:rPr lang="en-US" dirty="0" err="1" smtClean="0">
                <a:solidFill>
                  <a:srgbClr val="800000"/>
                </a:solidFill>
                <a:latin typeface="Arial" charset="0"/>
              </a:rPr>
              <a:t>gov</a:t>
            </a:r>
            <a:r>
              <a:rPr lang="ja-JP" altLang="en-US" dirty="0" smtClean="0">
                <a:solidFill>
                  <a:srgbClr val="800000"/>
                </a:solidFill>
                <a:latin typeface="Arial" charset="0"/>
              </a:rPr>
              <a:t>’</a:t>
            </a:r>
            <a:r>
              <a:rPr lang="en-US" dirty="0" smtClean="0">
                <a:solidFill>
                  <a:srgbClr val="800000"/>
                </a:solidFill>
                <a:latin typeface="Arial" charset="0"/>
              </a:rPr>
              <a:t>t,…)</a:t>
            </a:r>
          </a:p>
          <a:p>
            <a:pPr eaLnBrk="1" hangingPunct="1"/>
            <a:endParaRPr lang="en-US" dirty="0">
              <a:latin typeface="Arial"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52B336F-C8DD-0744-90AB-8644EA5B90EA}" type="slidenum">
              <a:rPr lang="en-US"/>
              <a:pPr eaLnBrk="1" hangingPunct="1"/>
              <a:t>97</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198AAE2-50CB-C447-940F-BA2A2FC02231}" type="slidenum">
              <a:rPr lang="en-US"/>
              <a:pPr eaLnBrk="1" hangingPunct="1"/>
              <a:t>98</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914400" rtl="0" eaLnBrk="1" fontAlgn="base" latinLnBrk="0" hangingPunct="1">
              <a:lnSpc>
                <a:spcPts val="2500"/>
              </a:lnSpc>
              <a:spcBef>
                <a:spcPts val="0"/>
              </a:spcBef>
              <a:spcAft>
                <a:spcPct val="0"/>
              </a:spcAft>
              <a:buClrTx/>
              <a:buSzTx/>
              <a:buFontTx/>
              <a:buNone/>
              <a:tabLst/>
              <a:defRPr/>
            </a:pPr>
            <a:r>
              <a:rPr lang="en-US" sz="1200" b="1" dirty="0" smtClean="0">
                <a:solidFill>
                  <a:srgbClr val="800000"/>
                </a:solidFill>
                <a:latin typeface="Arial" charset="0"/>
              </a:rPr>
              <a:t>Urban Function; </a:t>
            </a:r>
            <a:r>
              <a:rPr lang="en-US" dirty="0" smtClean="0">
                <a:latin typeface="Arial" charset="0"/>
              </a:rPr>
              <a:t>A </a:t>
            </a:r>
            <a:r>
              <a:rPr lang="en-US" dirty="0" smtClean="0">
                <a:latin typeface="Arial" charset="0"/>
              </a:rPr>
              <a:t>generalized</a:t>
            </a:r>
            <a:r>
              <a:rPr lang="en-US" baseline="0" dirty="0" smtClean="0">
                <a:latin typeface="Arial" charset="0"/>
              </a:rPr>
              <a:t> representation of the proportion of the work force engaged in basic and </a:t>
            </a:r>
            <a:r>
              <a:rPr lang="en-US" baseline="0" dirty="0" smtClean="0">
                <a:latin typeface="Arial" charset="0"/>
              </a:rPr>
              <a:t>non-basic </a:t>
            </a:r>
            <a:r>
              <a:rPr lang="en-US" baseline="0" dirty="0" smtClean="0">
                <a:latin typeface="Arial" charset="0"/>
              </a:rPr>
              <a:t>activities by city size; as settlements become larger, a greater proportion of the work force is employed in </a:t>
            </a:r>
            <a:r>
              <a:rPr lang="en-US" baseline="0" dirty="0" smtClean="0">
                <a:latin typeface="Arial" charset="0"/>
              </a:rPr>
              <a:t>non-basic activities; </a:t>
            </a:r>
            <a:r>
              <a:rPr lang="en-US" baseline="0" dirty="0" smtClean="0">
                <a:latin typeface="Arial" charset="0"/>
              </a:rPr>
              <a:t>Larger centers are therefore more self-contained</a:t>
            </a:r>
            <a:r>
              <a:rPr lang="en-US" baseline="0" dirty="0" smtClean="0">
                <a:latin typeface="Arial" charset="0"/>
              </a:rPr>
              <a:t>. </a:t>
            </a:r>
            <a:r>
              <a:rPr lang="en-US" b="1" dirty="0" smtClean="0">
                <a:solidFill>
                  <a:srgbClr val="800000"/>
                </a:solidFill>
                <a:latin typeface="Arial" charset="0"/>
              </a:rPr>
              <a:t>Economic base theory </a:t>
            </a:r>
            <a:r>
              <a:rPr lang="en-US" dirty="0" smtClean="0">
                <a:solidFill>
                  <a:srgbClr val="800000"/>
                </a:solidFill>
                <a:latin typeface="Arial" charset="0"/>
              </a:rPr>
              <a:t>= (economic base = ratio of basic to non-basic workers) the means of strengthening and growing the local economy is to develop and enhance the </a:t>
            </a:r>
            <a:r>
              <a:rPr lang="en-US" i="1" dirty="0" smtClean="0">
                <a:solidFill>
                  <a:srgbClr val="800000"/>
                </a:solidFill>
                <a:latin typeface="Arial" charset="0"/>
              </a:rPr>
              <a:t>basic</a:t>
            </a:r>
            <a:r>
              <a:rPr lang="en-US" dirty="0" smtClean="0">
                <a:solidFill>
                  <a:srgbClr val="800000"/>
                </a:solidFill>
                <a:latin typeface="Arial" charset="0"/>
              </a:rPr>
              <a:t> sector (the "engine" of the local economy);</a:t>
            </a:r>
            <a:r>
              <a:rPr lang="en-US" baseline="0" dirty="0" smtClean="0">
                <a:solidFill>
                  <a:srgbClr val="800000"/>
                </a:solidFill>
                <a:latin typeface="Arial" charset="0"/>
              </a:rPr>
              <a:t> </a:t>
            </a:r>
            <a:r>
              <a:rPr lang="en-US" b="1" dirty="0" smtClean="0">
                <a:solidFill>
                  <a:srgbClr val="800000"/>
                </a:solidFill>
                <a:latin typeface="Arial" charset="0"/>
              </a:rPr>
              <a:t>Multiplier effect </a:t>
            </a:r>
            <a:r>
              <a:rPr lang="en-US" dirty="0" smtClean="0">
                <a:solidFill>
                  <a:srgbClr val="800000"/>
                </a:solidFill>
                <a:latin typeface="Arial" charset="0"/>
              </a:rPr>
              <a:t>– increases as a city grows (a new basic industry will create jobs in the non-basic sector, directly or indirectly); new workers demand goods &amp; services … those who perform those services themselves demand even ore services (grocery clerk must also buy groceries …); but it also shows us that larger centers are more self-contained (possessing more of the basic needs and the amenities that people want);</a:t>
            </a:r>
            <a:r>
              <a:rPr lang="en-US" baseline="0" dirty="0" smtClean="0">
                <a:solidFill>
                  <a:srgbClr val="800000"/>
                </a:solidFill>
                <a:latin typeface="Arial" charset="0"/>
              </a:rPr>
              <a:t> </a:t>
            </a:r>
            <a:r>
              <a:rPr lang="en-US" sz="2900" b="1" dirty="0" smtClean="0">
                <a:solidFill>
                  <a:srgbClr val="800000"/>
                </a:solidFill>
                <a:latin typeface="Arial" charset="0"/>
              </a:rPr>
              <a:t>Functional specialization</a:t>
            </a:r>
            <a:r>
              <a:rPr lang="en-US" sz="2900" dirty="0" smtClean="0">
                <a:solidFill>
                  <a:srgbClr val="800000"/>
                </a:solidFill>
                <a:latin typeface="Arial" charset="0"/>
              </a:rPr>
              <a:t> – Harris (1943); US cities were closely identified w/ certain products;</a:t>
            </a:r>
            <a:r>
              <a:rPr lang="en-US" sz="2900" baseline="0" dirty="0" smtClean="0">
                <a:solidFill>
                  <a:srgbClr val="800000"/>
                </a:solidFill>
                <a:latin typeface="Arial" charset="0"/>
              </a:rPr>
              <a:t> </a:t>
            </a:r>
            <a:r>
              <a:rPr lang="en-US" sz="2900" dirty="0" smtClean="0">
                <a:solidFill>
                  <a:srgbClr val="800000"/>
                </a:solidFill>
                <a:latin typeface="Arial" charset="0"/>
              </a:rPr>
              <a:t>As urban centers grow, they lose their functional specialization; rarely occurs today (e.g. Las Vegas – gambling; Vero Beach – retirement; Orlando - tourism)</a:t>
            </a:r>
          </a:p>
          <a:p>
            <a:pPr eaLnBrk="1" hangingPunct="1"/>
            <a:endParaRPr lang="en-US" dirty="0">
              <a:latin typeface="Arial"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52B336F-C8DD-0744-90AB-8644EA5B90EA}" type="slidenum">
              <a:rPr lang="en-US"/>
              <a:pPr eaLnBrk="1" hangingPunct="1"/>
              <a:t>99</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80000"/>
              </a:lnSpc>
              <a:buNone/>
            </a:pPr>
            <a:r>
              <a:rPr lang="en-US" sz="2800" b="1" kern="1200" dirty="0" smtClean="0">
                <a:solidFill>
                  <a:srgbClr val="5F0101"/>
                </a:solidFill>
                <a:latin typeface="Arial" pitchFamily="34" charset="0"/>
                <a:ea typeface="ＭＳ Ｐゴシック" charset="0"/>
                <a:cs typeface="+mn-cs"/>
              </a:rPr>
              <a:t>Gravity Model </a:t>
            </a:r>
            <a:r>
              <a:rPr lang="en-US" sz="2400" b="1" kern="1200" dirty="0" smtClean="0">
                <a:solidFill>
                  <a:srgbClr val="5F0101"/>
                </a:solidFill>
                <a:latin typeface="Arial" pitchFamily="34" charset="0"/>
                <a:ea typeface="ＭＳ Ｐゴシック" charset="0"/>
                <a:cs typeface="+mn-cs"/>
              </a:rPr>
              <a:t>– </a:t>
            </a:r>
            <a:r>
              <a:rPr lang="en-US" sz="2400" b="0" kern="1200" dirty="0" smtClean="0">
                <a:solidFill>
                  <a:srgbClr val="5F0101"/>
                </a:solidFill>
                <a:latin typeface="Arial" pitchFamily="34" charset="0"/>
                <a:ea typeface="ＭＳ Ｐゴシック" charset="0"/>
                <a:cs typeface="+mn-cs"/>
              </a:rPr>
              <a:t>mathematical prediction of the interaction between places;</a:t>
            </a:r>
            <a:r>
              <a:rPr lang="en-US" sz="2400" b="0" kern="1200" baseline="0" dirty="0" smtClean="0">
                <a:solidFill>
                  <a:srgbClr val="5F0101"/>
                </a:solidFill>
                <a:latin typeface="Arial" pitchFamily="34" charset="0"/>
                <a:ea typeface="ＭＳ Ｐゴシック" charset="0"/>
                <a:cs typeface="+mn-cs"/>
              </a:rPr>
              <a:t> </a:t>
            </a:r>
            <a:r>
              <a:rPr lang="en-US" sz="2400" b="1" kern="1200" dirty="0" smtClean="0">
                <a:solidFill>
                  <a:srgbClr val="5F0101"/>
                </a:solidFill>
                <a:latin typeface="Arial" pitchFamily="34" charset="0"/>
                <a:ea typeface="ＭＳ Ｐゴシック" charset="0"/>
                <a:cs typeface="+mn-cs"/>
              </a:rPr>
              <a:t>Waldo </a:t>
            </a:r>
            <a:r>
              <a:rPr lang="en-US" sz="2400" b="1" kern="1200" dirty="0" err="1" smtClean="0">
                <a:solidFill>
                  <a:srgbClr val="5F0101"/>
                </a:solidFill>
                <a:latin typeface="Arial" pitchFamily="34" charset="0"/>
                <a:ea typeface="ＭＳ Ｐゴシック" charset="0"/>
                <a:cs typeface="+mn-cs"/>
              </a:rPr>
              <a:t>Tobler</a:t>
            </a:r>
            <a:r>
              <a:rPr lang="ja-JP" altLang="en-US" sz="2400" b="1" kern="1200" dirty="0" smtClean="0">
                <a:solidFill>
                  <a:srgbClr val="5F0101"/>
                </a:solidFill>
                <a:latin typeface="Arial" pitchFamily="34" charset="0"/>
                <a:ea typeface="ＭＳ Ｐゴシック" charset="0"/>
                <a:cs typeface="+mn-cs"/>
              </a:rPr>
              <a:t>’</a:t>
            </a:r>
            <a:r>
              <a:rPr lang="en-US" altLang="ja-JP" sz="2400" b="1" kern="1200" dirty="0" smtClean="0">
                <a:solidFill>
                  <a:srgbClr val="5F0101"/>
                </a:solidFill>
                <a:latin typeface="Arial" pitchFamily="34" charset="0"/>
                <a:ea typeface="ＭＳ Ｐゴシック" charset="0"/>
                <a:cs typeface="+mn-cs"/>
              </a:rPr>
              <a:t>s First Law of Geography </a:t>
            </a:r>
            <a:r>
              <a:rPr lang="en-US" altLang="ja-JP" sz="2400" b="0" kern="1200" dirty="0" smtClean="0">
                <a:solidFill>
                  <a:srgbClr val="5F0101"/>
                </a:solidFill>
                <a:latin typeface="Arial" pitchFamily="34" charset="0"/>
                <a:ea typeface="ＭＳ Ｐゴシック" charset="0"/>
                <a:cs typeface="+mn-cs"/>
              </a:rPr>
              <a:t>- </a:t>
            </a:r>
            <a:r>
              <a:rPr lang="en-US" altLang="ja-JP" sz="2400" b="0" kern="1200" baseline="0" dirty="0" smtClean="0">
                <a:solidFill>
                  <a:srgbClr val="5F0101"/>
                </a:solidFill>
                <a:latin typeface="Arial" pitchFamily="34" charset="0"/>
                <a:ea typeface="ＭＳ Ｐゴシック" charset="0"/>
                <a:cs typeface="+mn-cs"/>
              </a:rPr>
              <a:t> </a:t>
            </a:r>
            <a:r>
              <a:rPr lang="en-US" altLang="ja-JP" sz="2400" b="0" kern="1200" dirty="0" smtClean="0">
                <a:solidFill>
                  <a:srgbClr val="5F0101"/>
                </a:solidFill>
                <a:latin typeface="Arial" pitchFamily="34" charset="0"/>
                <a:ea typeface="ＭＳ Ｐゴシック" charset="0"/>
                <a:cs typeface="+mn-cs"/>
              </a:rPr>
              <a:t>“Everything is related to everything else, but near things are more related than distant things.</a:t>
            </a:r>
            <a:r>
              <a:rPr lang="ja-JP" altLang="en-US" sz="2400" b="0" kern="1200" dirty="0" smtClean="0">
                <a:solidFill>
                  <a:srgbClr val="5F0101"/>
                </a:solidFill>
                <a:latin typeface="Arial" pitchFamily="34" charset="0"/>
                <a:ea typeface="ＭＳ Ｐゴシック" charset="0"/>
                <a:cs typeface="+mn-cs"/>
              </a:rPr>
              <a:t>”</a:t>
            </a:r>
            <a:r>
              <a:rPr lang="en-US" altLang="ja-JP" sz="2400" b="0" kern="1200" dirty="0" smtClean="0">
                <a:solidFill>
                  <a:srgbClr val="5F0101"/>
                </a:solidFill>
                <a:latin typeface="Arial" pitchFamily="34" charset="0"/>
                <a:ea typeface="ＭＳ Ｐゴシック" charset="0"/>
                <a:cs typeface="+mn-cs"/>
              </a:rPr>
              <a:t>;</a:t>
            </a:r>
            <a:r>
              <a:rPr lang="en-US" altLang="ja-JP" sz="2400" b="0" kern="1200" baseline="0" dirty="0" smtClean="0">
                <a:solidFill>
                  <a:srgbClr val="5F0101"/>
                </a:solidFill>
                <a:latin typeface="Arial" pitchFamily="34" charset="0"/>
                <a:ea typeface="ＭＳ Ｐゴシック" charset="0"/>
                <a:cs typeface="+mn-cs"/>
              </a:rPr>
              <a:t> </a:t>
            </a:r>
            <a:r>
              <a:rPr lang="en-US" sz="2400" b="0" kern="1200" dirty="0" smtClean="0">
                <a:solidFill>
                  <a:srgbClr val="5F0101"/>
                </a:solidFill>
                <a:latin typeface="Arial" pitchFamily="34" charset="0"/>
                <a:ea typeface="ＭＳ Ｐゴシック" charset="0"/>
                <a:cs typeface="+mn-cs"/>
              </a:rPr>
              <a:t>In mathematical terms:  Interaction is proportional to the multiplication of the two populations divided by the distance between them squared</a:t>
            </a:r>
          </a:p>
          <a:p>
            <a:pPr marL="339725" lvl="1" indent="-339725">
              <a:lnSpc>
                <a:spcPct val="80000"/>
              </a:lnSpc>
            </a:pPr>
            <a:r>
              <a:rPr lang="en-US" sz="2400" b="0" dirty="0" smtClean="0">
                <a:solidFill>
                  <a:srgbClr val="5F0101"/>
                </a:solidFill>
              </a:rPr>
              <a:t>Spatial interaction (such as migration, traffic, phone calls, etc.) is directly related to the populations and inversely related to the distance between them</a:t>
            </a:r>
          </a:p>
          <a:p>
            <a:endParaRPr lang="en-US" dirty="0"/>
          </a:p>
        </p:txBody>
      </p:sp>
      <p:sp>
        <p:nvSpPr>
          <p:cNvPr id="4" name="Slide Number Placeholder 3"/>
          <p:cNvSpPr>
            <a:spLocks noGrp="1"/>
          </p:cNvSpPr>
          <p:nvPr>
            <p:ph type="sldNum" sz="quarter" idx="10"/>
          </p:nvPr>
        </p:nvSpPr>
        <p:spPr/>
        <p:txBody>
          <a:bodyPr/>
          <a:lstStyle/>
          <a:p>
            <a:fld id="{3DF28E5B-3BDB-2F45-8659-41370090B195}" type="slidenum">
              <a:rPr lang="en-US" smtClean="0"/>
              <a:pPr/>
              <a:t>100</a:t>
            </a:fld>
            <a:endParaRPr lang="en-US"/>
          </a:p>
        </p:txBody>
      </p:sp>
    </p:spTree>
    <p:extLst>
      <p:ext uri="{BB962C8B-B14F-4D97-AF65-F5344CB8AC3E}">
        <p14:creationId xmlns:p14="http://schemas.microsoft.com/office/powerpoint/2010/main" val="262786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9EF6F26-7131-E14A-93B2-43AEABC0E7E0}" type="slidenum">
              <a:rPr lang="en-US"/>
              <a:pPr eaLnBrk="1" hangingPunct="1"/>
              <a:t>9</a:t>
            </a:fld>
            <a:endParaRPr lang="en-US"/>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609600" eaLnBrk="1" hangingPunct="1">
              <a:spcBef>
                <a:spcPts val="0"/>
              </a:spcBef>
            </a:pPr>
            <a:r>
              <a:rPr lang="en-US" b="0" dirty="0" smtClean="0">
                <a:solidFill>
                  <a:srgbClr val="800000"/>
                </a:solidFill>
                <a:latin typeface="Arial" charset="0"/>
              </a:rPr>
              <a:t>Today, more than half of the world’s population resides in cities, but this has been a relatively recent development – historically speaking.  In 1800, only 3% of the worlds</a:t>
            </a:r>
            <a:r>
              <a:rPr lang="en-US" b="0" baseline="0" dirty="0" smtClean="0">
                <a:solidFill>
                  <a:srgbClr val="800000"/>
                </a:solidFill>
                <a:latin typeface="Arial" charset="0"/>
              </a:rPr>
              <a:t> </a:t>
            </a:r>
            <a:r>
              <a:rPr lang="en-US" b="0" dirty="0" smtClean="0">
                <a:solidFill>
                  <a:srgbClr val="800000"/>
                </a:solidFill>
                <a:latin typeface="Arial" charset="0"/>
              </a:rPr>
              <a:t>population was urban; and by 1900 there were only a dozen cities with a population over 1 million citizens – today there are more than 400 …</a:t>
            </a:r>
            <a:r>
              <a:rPr lang="en-US" b="0" baseline="0" dirty="0" smtClean="0">
                <a:solidFill>
                  <a:srgbClr val="800000"/>
                </a:solidFill>
                <a:latin typeface="Arial" charset="0"/>
              </a:rPr>
              <a:t> </a:t>
            </a:r>
            <a:r>
              <a:rPr lang="en-US" sz="1200" b="0" dirty="0" smtClean="0">
                <a:solidFill>
                  <a:srgbClr val="800000"/>
                </a:solidFill>
                <a:latin typeface="Arial" charset="0"/>
              </a:rPr>
              <a:t>Of course, not all cities are created equal; Some are extremely modern – symbols of our current levels of sophistication …And others are not so much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000" b="0" dirty="0" smtClean="0">
                <a:solidFill>
                  <a:srgbClr val="5F0101"/>
                </a:solidFill>
                <a:latin typeface="Franklin Gothic Medium" charset="0"/>
              </a:rPr>
              <a:t>Migrants are less than 3% of the world</a:t>
            </a:r>
            <a:r>
              <a:rPr lang="ja-JP" altLang="en-US" sz="2000" b="0" dirty="0" smtClean="0">
                <a:solidFill>
                  <a:srgbClr val="5F0101"/>
                </a:solidFill>
                <a:latin typeface="Franklin Gothic Medium" charset="0"/>
              </a:rPr>
              <a:t>’</a:t>
            </a:r>
            <a:r>
              <a:rPr lang="en-US" altLang="ja-JP" sz="2000" b="0" dirty="0" smtClean="0">
                <a:solidFill>
                  <a:srgbClr val="5F0101"/>
                </a:solidFill>
                <a:latin typeface="Franklin Gothic Medium" charset="0"/>
              </a:rPr>
              <a:t>s population despite leaky borders</a:t>
            </a:r>
            <a:endParaRPr lang="en-US" sz="2000" b="0" dirty="0" smtClean="0">
              <a:solidFill>
                <a:srgbClr val="5F0101"/>
              </a:solidFill>
              <a:latin typeface="Franklin Gothic Medium" charset="0"/>
            </a:endParaRPr>
          </a:p>
        </p:txBody>
      </p:sp>
      <p:sp>
        <p:nvSpPr>
          <p:cNvPr id="4" name="Slide Number Placeholder 3"/>
          <p:cNvSpPr>
            <a:spLocks noGrp="1"/>
          </p:cNvSpPr>
          <p:nvPr>
            <p:ph type="sldNum" sz="quarter" idx="10"/>
          </p:nvPr>
        </p:nvSpPr>
        <p:spPr/>
        <p:txBody>
          <a:bodyPr/>
          <a:lstStyle/>
          <a:p>
            <a:fld id="{3DF28E5B-3BDB-2F45-8659-41370090B195}" type="slidenum">
              <a:rPr lang="en-US" smtClean="0"/>
              <a:pPr/>
              <a:t>101</a:t>
            </a:fld>
            <a:endParaRPr lang="en-US"/>
          </a:p>
        </p:txBody>
      </p:sp>
    </p:spTree>
    <p:extLst>
      <p:ext uri="{BB962C8B-B14F-4D97-AF65-F5344CB8AC3E}">
        <p14:creationId xmlns:p14="http://schemas.microsoft.com/office/powerpoint/2010/main" val="8806600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US" sz="2000" b="0" dirty="0" smtClean="0">
                <a:solidFill>
                  <a:srgbClr val="5F0101"/>
                </a:solidFill>
                <a:latin typeface="Franklin Gothic Medium" charset="0"/>
              </a:rPr>
              <a:t>Migrants are less than 3% of the world</a:t>
            </a:r>
            <a:r>
              <a:rPr lang="ja-JP" altLang="en-US" sz="2000" b="0" dirty="0" smtClean="0">
                <a:solidFill>
                  <a:srgbClr val="5F0101"/>
                </a:solidFill>
                <a:latin typeface="Franklin Gothic Medium" charset="0"/>
              </a:rPr>
              <a:t>’</a:t>
            </a:r>
            <a:r>
              <a:rPr lang="en-US" altLang="ja-JP" sz="2000" b="0" dirty="0" smtClean="0">
                <a:solidFill>
                  <a:srgbClr val="5F0101"/>
                </a:solidFill>
                <a:latin typeface="Franklin Gothic Medium" charset="0"/>
              </a:rPr>
              <a:t>s population despite leaky borders</a:t>
            </a:r>
            <a:endParaRPr lang="en-US" sz="2000" b="0" dirty="0" smtClean="0">
              <a:solidFill>
                <a:srgbClr val="5F0101"/>
              </a:solidFill>
              <a:latin typeface="Franklin Gothic Medium" charset="0"/>
            </a:endParaRPr>
          </a:p>
        </p:txBody>
      </p:sp>
      <p:sp>
        <p:nvSpPr>
          <p:cNvPr id="4" name="Slide Number Placeholder 3"/>
          <p:cNvSpPr>
            <a:spLocks noGrp="1"/>
          </p:cNvSpPr>
          <p:nvPr>
            <p:ph type="sldNum" sz="quarter" idx="10"/>
          </p:nvPr>
        </p:nvSpPr>
        <p:spPr/>
        <p:txBody>
          <a:bodyPr/>
          <a:lstStyle/>
          <a:p>
            <a:fld id="{3DF28E5B-3BDB-2F45-8659-41370090B195}" type="slidenum">
              <a:rPr lang="en-US" smtClean="0"/>
              <a:pPr/>
              <a:t>102</a:t>
            </a:fld>
            <a:endParaRPr lang="en-US"/>
          </a:p>
        </p:txBody>
      </p:sp>
    </p:spTree>
    <p:extLst>
      <p:ext uri="{BB962C8B-B14F-4D97-AF65-F5344CB8AC3E}">
        <p14:creationId xmlns:p14="http://schemas.microsoft.com/office/powerpoint/2010/main" val="20109386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76B0AEB-FD1A-8549-B636-1CB85544D280}" type="slidenum">
              <a:rPr lang="en-US"/>
              <a:pPr eaLnBrk="1" hangingPunct="1"/>
              <a:t>103</a:t>
            </a:fld>
            <a:endParaRPr lang="en-US"/>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1B5AE04-8856-F044-9587-39CDAB12BFF4}" type="slidenum">
              <a:rPr lang="en-US"/>
              <a:pPr eaLnBrk="1" hangingPunct="1"/>
              <a:t>104</a:t>
            </a:fld>
            <a:endParaRPr lang="en-US"/>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indent="0" eaLnBrk="1" hangingPunct="1">
              <a:spcBef>
                <a:spcPts val="0"/>
              </a:spcBef>
              <a:buNone/>
            </a:pPr>
            <a:r>
              <a:rPr lang="en-US" sz="1200" b="1" kern="1200" dirty="0" smtClean="0">
                <a:solidFill>
                  <a:srgbClr val="5F0101"/>
                </a:solidFill>
                <a:latin typeface="Arial" pitchFamily="34" charset="0"/>
                <a:ea typeface="ＭＳ Ｐゴシック" charset="0"/>
                <a:cs typeface="+mn-cs"/>
              </a:rPr>
              <a:t>Primate City;</a:t>
            </a:r>
            <a:r>
              <a:rPr lang="en-US" sz="1200" b="1" kern="1200" baseline="0" dirty="0" smtClean="0">
                <a:solidFill>
                  <a:srgbClr val="5F0101"/>
                </a:solidFill>
                <a:latin typeface="Arial" pitchFamily="34" charset="0"/>
                <a:ea typeface="ＭＳ Ｐゴシック" charset="0"/>
                <a:cs typeface="+mn-cs"/>
              </a:rPr>
              <a:t> </a:t>
            </a:r>
            <a:r>
              <a:rPr lang="en-US" sz="1200" kern="1200" dirty="0" smtClean="0">
                <a:solidFill>
                  <a:srgbClr val="5F0101"/>
                </a:solidFill>
                <a:latin typeface="Arial" pitchFamily="34" charset="0"/>
                <a:ea typeface="ＭＳ Ｐゴシック" charset="0"/>
                <a:cs typeface="+mn-cs"/>
              </a:rPr>
              <a:t>The leading city in its country or region, disproportionately larger than any others in the urban hierarchy;</a:t>
            </a:r>
            <a:r>
              <a:rPr lang="en-US" sz="1200" kern="1200" baseline="0" dirty="0" smtClean="0">
                <a:solidFill>
                  <a:srgbClr val="5F0101"/>
                </a:solidFill>
                <a:latin typeface="Arial" pitchFamily="34" charset="0"/>
                <a:ea typeface="ＭＳ Ｐゴシック" charset="0"/>
                <a:cs typeface="+mn-cs"/>
              </a:rPr>
              <a:t> </a:t>
            </a:r>
            <a:r>
              <a:rPr lang="en-US" sz="1200" kern="1200" dirty="0" smtClean="0">
                <a:solidFill>
                  <a:srgbClr val="5F0101"/>
                </a:solidFill>
                <a:latin typeface="Arial" pitchFamily="34" charset="0"/>
                <a:ea typeface="ＭＳ Ｐゴシック" charset="0"/>
                <a:cs typeface="+mn-cs"/>
              </a:rPr>
              <a:t>The 'law of the primate city' was first proposed by Mark Jefferson in 1939. He defined a primate city as being "at least twice as large as the next largest city and more than twice as significant.”;</a:t>
            </a:r>
            <a:r>
              <a:rPr lang="en-US" sz="1200" kern="1200" baseline="0" dirty="0" smtClean="0">
                <a:solidFill>
                  <a:srgbClr val="5F0101"/>
                </a:solidFill>
                <a:latin typeface="Arial" pitchFamily="34" charset="0"/>
                <a:ea typeface="ＭＳ Ｐゴシック" charset="0"/>
                <a:cs typeface="+mn-cs"/>
              </a:rPr>
              <a:t> </a:t>
            </a:r>
            <a:r>
              <a:rPr lang="en-US" sz="1200" kern="1200" dirty="0" smtClean="0">
                <a:solidFill>
                  <a:srgbClr val="5F0101"/>
                </a:solidFill>
                <a:latin typeface="Arial" pitchFamily="34" charset="0"/>
                <a:ea typeface="ＭＳ Ｐゴシック" charset="0"/>
                <a:cs typeface="+mn-cs"/>
              </a:rPr>
              <a:t>A primate city is number one in its country in most aspects, like politics, economy, culture, education, etc.</a:t>
            </a:r>
            <a:r>
              <a:rPr lang="en-US" sz="1200" kern="1200" baseline="0" dirty="0" smtClean="0">
                <a:solidFill>
                  <a:srgbClr val="5F0101"/>
                </a:solidFill>
                <a:latin typeface="Arial" pitchFamily="34" charset="0"/>
                <a:ea typeface="ＭＳ Ｐゴシック" charset="0"/>
                <a:cs typeface="+mn-cs"/>
              </a:rPr>
              <a:t> … </a:t>
            </a:r>
            <a:r>
              <a:rPr lang="en-US" sz="1200" kern="1200" dirty="0" smtClean="0">
                <a:solidFill>
                  <a:srgbClr val="5F0101"/>
                </a:solidFill>
                <a:latin typeface="Arial" pitchFamily="34" charset="0"/>
                <a:ea typeface="ＭＳ Ｐゴシック" charset="0"/>
                <a:cs typeface="+mn-cs"/>
              </a:rPr>
              <a:t>Many states lack primate cities … mostly developed countries such as the United States, Germany, Canada, and Australia</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DDF19F8-9BC6-0B46-B8EE-4D49CEB288AF}" type="slidenum">
              <a:rPr lang="en-US"/>
              <a:pPr eaLnBrk="1" hangingPunct="1"/>
              <a:t>105</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lvl="1" indent="0" eaLnBrk="1" hangingPunct="1">
              <a:lnSpc>
                <a:spcPts val="2400"/>
              </a:lnSpc>
              <a:spcBef>
                <a:spcPts val="0"/>
              </a:spcBef>
              <a:buNone/>
            </a:pPr>
            <a:r>
              <a:rPr lang="en-US" dirty="0" smtClean="0">
                <a:latin typeface="Arial" charset="0"/>
              </a:rPr>
              <a:t>From upper left clockwise: nautilus</a:t>
            </a:r>
            <a:r>
              <a:rPr lang="en-US" baseline="0" dirty="0" smtClean="0">
                <a:latin typeface="Arial" charset="0"/>
              </a:rPr>
              <a:t> shell, sunflower, aloe, Whirlpool Galaxy, low pressure center over </a:t>
            </a:r>
            <a:r>
              <a:rPr lang="en-US" baseline="0" dirty="0" smtClean="0">
                <a:latin typeface="Arial" charset="0"/>
              </a:rPr>
              <a:t>Iceland; </a:t>
            </a:r>
            <a:r>
              <a:rPr lang="en-US" sz="1200" b="1" kern="1200" dirty="0" smtClean="0">
                <a:solidFill>
                  <a:srgbClr val="5F0101"/>
                </a:solidFill>
                <a:latin typeface="Arial" pitchFamily="34" charset="0"/>
                <a:ea typeface="ＭＳ Ｐゴシック" charset="0"/>
                <a:cs typeface="+mn-cs"/>
              </a:rPr>
              <a:t>Rank-Size Rule</a:t>
            </a:r>
            <a:r>
              <a:rPr lang="en-US" sz="1200" b="1" kern="1200" baseline="0" dirty="0" smtClean="0">
                <a:solidFill>
                  <a:srgbClr val="5F0101"/>
                </a:solidFill>
                <a:latin typeface="Arial" pitchFamily="34" charset="0"/>
                <a:ea typeface="ＭＳ Ｐゴシック" charset="0"/>
                <a:cs typeface="+mn-cs"/>
              </a:rPr>
              <a:t> - </a:t>
            </a:r>
            <a:r>
              <a:rPr lang="en-US" dirty="0" smtClean="0">
                <a:solidFill>
                  <a:srgbClr val="5F0101"/>
                </a:solidFill>
              </a:rPr>
              <a:t>occurs sometimes when a country does not have a dominant primate city (most LDCs = high degree of primacy)</a:t>
            </a:r>
            <a:r>
              <a:rPr lang="en-US" sz="1200" kern="1200" dirty="0" smtClean="0">
                <a:solidFill>
                  <a:srgbClr val="5F0101"/>
                </a:solidFill>
                <a:latin typeface="Arial" pitchFamily="34" charset="0"/>
                <a:ea typeface="ＭＳ Ｐゴシック" charset="0"/>
                <a:cs typeface="+mn-cs"/>
              </a:rPr>
              <a:t>;</a:t>
            </a:r>
            <a:r>
              <a:rPr lang="en-US" sz="1200" kern="1200" baseline="0" dirty="0" smtClean="0">
                <a:solidFill>
                  <a:srgbClr val="5F0101"/>
                </a:solidFill>
                <a:latin typeface="Arial" pitchFamily="34" charset="0"/>
                <a:ea typeface="ＭＳ Ｐゴシック" charset="0"/>
                <a:cs typeface="+mn-cs"/>
              </a:rPr>
              <a:t> </a:t>
            </a:r>
            <a:r>
              <a:rPr lang="en-US" sz="1200" kern="1200" dirty="0" smtClean="0">
                <a:solidFill>
                  <a:srgbClr val="5F0101"/>
                </a:solidFill>
                <a:latin typeface="Arial" pitchFamily="34" charset="0"/>
                <a:ea typeface="ＭＳ Ｐゴシック" charset="0"/>
                <a:cs typeface="+mn-cs"/>
              </a:rPr>
              <a:t>Follows a pattern similar to the Fibonacci Sequence, in which </a:t>
            </a:r>
            <a:r>
              <a:rPr lang="en-US" dirty="0" smtClean="0">
                <a:solidFill>
                  <a:srgbClr val="5F0101"/>
                </a:solidFill>
              </a:rPr>
              <a:t>each successive number is equal to the sum of the two preceding numbers;</a:t>
            </a:r>
            <a:r>
              <a:rPr lang="en-US" baseline="0" dirty="0" smtClean="0">
                <a:solidFill>
                  <a:srgbClr val="5F0101"/>
                </a:solidFill>
              </a:rPr>
              <a:t> </a:t>
            </a:r>
            <a:r>
              <a:rPr lang="en-US" dirty="0" smtClean="0">
                <a:solidFill>
                  <a:srgbClr val="5F0101"/>
                </a:solidFill>
              </a:rPr>
              <a:t>This pattern can often be seen in nature … as with a sunflower, or aloe … And if you plot these numbers on a graph, a spiral forms which matches many other patterns we see in nature … whether it be a nautilus shell, a low pressure center, or even the Whirlpool Galaxy</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138E58-30DE-ED46-AF11-9D80FC2A1CA9}" type="slidenum">
              <a:rPr lang="en-US"/>
              <a:pPr eaLnBrk="1" hangingPunct="1"/>
              <a:t>106</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lvl="1" indent="0" eaLnBrk="1" hangingPunct="1">
              <a:lnSpc>
                <a:spcPts val="2400"/>
              </a:lnSpc>
              <a:spcBef>
                <a:spcPts val="0"/>
              </a:spcBef>
              <a:buNone/>
            </a:pPr>
            <a:r>
              <a:rPr lang="en-US" dirty="0" smtClean="0">
                <a:solidFill>
                  <a:srgbClr val="5F0101"/>
                </a:solidFill>
              </a:rPr>
              <a:t>If we arrange the US city populations of decades past in the same fashion – a similar pattern forms as well;</a:t>
            </a:r>
            <a:r>
              <a:rPr lang="en-US" baseline="0" dirty="0" smtClean="0">
                <a:solidFill>
                  <a:srgbClr val="5F0101"/>
                </a:solidFill>
              </a:rPr>
              <a:t> </a:t>
            </a:r>
            <a:r>
              <a:rPr lang="en-US" dirty="0" smtClean="0">
                <a:solidFill>
                  <a:srgbClr val="5F0101"/>
                </a:solidFill>
              </a:rPr>
              <a:t>The rank-size rule follows a similar pattern .. and suggests that there is some predictable order to human nature … The rule, which is similar to George </a:t>
            </a:r>
            <a:r>
              <a:rPr lang="en-US" b="1" dirty="0" err="1" smtClean="0">
                <a:solidFill>
                  <a:srgbClr val="5F0101"/>
                </a:solidFill>
              </a:rPr>
              <a:t>Zipf’s</a:t>
            </a:r>
            <a:r>
              <a:rPr lang="en-US" b="1" dirty="0" smtClean="0">
                <a:solidFill>
                  <a:srgbClr val="5F0101"/>
                </a:solidFill>
              </a:rPr>
              <a:t> Law </a:t>
            </a:r>
            <a:r>
              <a:rPr lang="en-US" dirty="0" smtClean="0">
                <a:solidFill>
                  <a:srgbClr val="5F0101"/>
                </a:solidFill>
              </a:rPr>
              <a:t>(back in 1949); states that the population of a city or town will be inversely proportional to its rank in the urban hierarchy</a:t>
            </a:r>
            <a:r>
              <a:rPr lang="en-US" i="1" dirty="0" smtClean="0">
                <a:solidFill>
                  <a:srgbClr val="5F0101"/>
                </a:solidFill>
              </a:rPr>
              <a:t>;</a:t>
            </a:r>
            <a:r>
              <a:rPr lang="en-US" i="1" baseline="0" dirty="0" smtClean="0">
                <a:solidFill>
                  <a:srgbClr val="5F0101"/>
                </a:solidFill>
              </a:rPr>
              <a:t> </a:t>
            </a:r>
            <a:r>
              <a:rPr lang="en-US" i="1" dirty="0" smtClean="0">
                <a:solidFill>
                  <a:srgbClr val="5F0101"/>
                </a:solidFill>
              </a:rPr>
              <a:t>Nth </a:t>
            </a:r>
            <a:r>
              <a:rPr lang="en-US" dirty="0" smtClean="0">
                <a:solidFill>
                  <a:srgbClr val="5F0101"/>
                </a:solidFill>
              </a:rPr>
              <a:t>largest city is 1/n smaller than the largest city</a:t>
            </a:r>
            <a:r>
              <a:rPr lang="en-US" baseline="0" dirty="0" smtClean="0">
                <a:solidFill>
                  <a:srgbClr val="5F0101"/>
                </a:solidFill>
              </a:rPr>
              <a:t> … </a:t>
            </a:r>
            <a:r>
              <a:rPr lang="en-US" dirty="0" smtClean="0">
                <a:solidFill>
                  <a:srgbClr val="5F0101"/>
                </a:solidFill>
              </a:rPr>
              <a:t>Ex) largest city 1</a:t>
            </a:r>
            <a:r>
              <a:rPr lang="en-US" baseline="30000" dirty="0" smtClean="0">
                <a:solidFill>
                  <a:srgbClr val="5F0101"/>
                </a:solidFill>
              </a:rPr>
              <a:t>st</a:t>
            </a:r>
            <a:r>
              <a:rPr lang="en-US" dirty="0" smtClean="0">
                <a:solidFill>
                  <a:srgbClr val="5F0101"/>
                </a:solidFill>
              </a:rPr>
              <a:t> city = 12 mil., 2</a:t>
            </a:r>
            <a:r>
              <a:rPr lang="en-US" baseline="30000" dirty="0" smtClean="0">
                <a:solidFill>
                  <a:srgbClr val="5F0101"/>
                </a:solidFill>
              </a:rPr>
              <a:t>nd</a:t>
            </a:r>
            <a:r>
              <a:rPr lang="en-US" dirty="0" smtClean="0">
                <a:solidFill>
                  <a:srgbClr val="5F0101"/>
                </a:solidFill>
              </a:rPr>
              <a:t> = 6 mil., 3</a:t>
            </a:r>
            <a:r>
              <a:rPr lang="en-US" baseline="30000" dirty="0" smtClean="0">
                <a:solidFill>
                  <a:srgbClr val="5F0101"/>
                </a:solidFill>
              </a:rPr>
              <a:t>rd</a:t>
            </a:r>
            <a:r>
              <a:rPr lang="en-US" dirty="0" smtClean="0">
                <a:solidFill>
                  <a:srgbClr val="5F0101"/>
                </a:solidFill>
              </a:rPr>
              <a:t> = 4 mil., 4</a:t>
            </a:r>
            <a:r>
              <a:rPr lang="en-US" baseline="30000" dirty="0" smtClean="0">
                <a:solidFill>
                  <a:srgbClr val="5F0101"/>
                </a:solidFill>
              </a:rPr>
              <a:t>th</a:t>
            </a:r>
            <a:r>
              <a:rPr lang="en-US" dirty="0" smtClean="0">
                <a:solidFill>
                  <a:srgbClr val="5F0101"/>
                </a:solidFill>
              </a:rPr>
              <a:t> = 3 mil…</a:t>
            </a:r>
            <a:endParaRPr lang="en-US" sz="800" kern="1200" dirty="0" smtClean="0">
              <a:solidFill>
                <a:srgbClr val="5F0101"/>
              </a:solidFill>
              <a:latin typeface="Arial" pitchFamily="34" charset="0"/>
              <a:ea typeface="ＭＳ Ｐゴシック" charset="0"/>
              <a:cs typeface="+mn-cs"/>
            </a:endParaRPr>
          </a:p>
          <a:p>
            <a:pPr marL="0" lvl="1" eaLnBrk="1" hangingPunct="1">
              <a:lnSpc>
                <a:spcPts val="2400"/>
              </a:lnSpc>
              <a:spcBef>
                <a:spcPts val="0"/>
              </a:spcBef>
              <a:buFont typeface="Arial"/>
              <a:buNone/>
            </a:pPr>
            <a:endParaRPr lang="en-US" dirty="0" smtClean="0">
              <a:solidFill>
                <a:srgbClr val="5F0101"/>
              </a:solidFill>
            </a:endParaRPr>
          </a:p>
          <a:p>
            <a:pPr eaLnBrk="1" hangingPunct="1"/>
            <a:endParaRPr lang="en-US" dirty="0">
              <a:latin typeface="Arial"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138E58-30DE-ED46-AF11-9D80FC2A1CA9}" type="slidenum">
              <a:rPr lang="en-US"/>
              <a:pPr eaLnBrk="1" hangingPunct="1"/>
              <a:t>107</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rgbClr val="5F0101"/>
                </a:solidFill>
                <a:latin typeface="Arial" pitchFamily="34" charset="0"/>
                <a:ea typeface="ＭＳ Ｐゴシック" charset="0"/>
                <a:cs typeface="+mn-cs"/>
              </a:rPr>
              <a:t>A 2004 study found that  </a:t>
            </a:r>
            <a:r>
              <a:rPr lang="en-US" sz="1200" kern="1200" dirty="0" err="1" smtClean="0">
                <a:solidFill>
                  <a:srgbClr val="5F0101"/>
                </a:solidFill>
                <a:latin typeface="Arial" pitchFamily="34" charset="0"/>
                <a:ea typeface="ＭＳ Ｐゴシック" charset="0"/>
                <a:cs typeface="+mn-cs"/>
              </a:rPr>
              <a:t>Zipf</a:t>
            </a:r>
            <a:r>
              <a:rPr lang="ja-JP" altLang="en-US" sz="1200" kern="1200" dirty="0" smtClean="0">
                <a:solidFill>
                  <a:srgbClr val="5F0101"/>
                </a:solidFill>
                <a:latin typeface="Arial" pitchFamily="34" charset="0"/>
                <a:ea typeface="ＭＳ Ｐゴシック" charset="0"/>
                <a:cs typeface="+mn-cs"/>
              </a:rPr>
              <a:t>’</a:t>
            </a:r>
            <a:r>
              <a:rPr lang="en-US" sz="1200" kern="1200" dirty="0" smtClean="0">
                <a:solidFill>
                  <a:srgbClr val="5F0101"/>
                </a:solidFill>
                <a:latin typeface="Arial" pitchFamily="34" charset="0"/>
                <a:ea typeface="ＭＳ Ｐゴシック" charset="0"/>
                <a:cs typeface="+mn-cs"/>
              </a:rPr>
              <a:t>s Law was rejected for 53 of 73 countries; one of the key problems may simply be how we define an urban area – is it the city limits itself? the built up urban area? what about the suburbs? or urban realms?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138E58-30DE-ED46-AF11-9D80FC2A1CA9}" type="slidenum">
              <a:rPr lang="en-US"/>
              <a:pPr eaLnBrk="1" hangingPunct="1"/>
              <a:t>108</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138E58-30DE-ED46-AF11-9D80FC2A1CA9}" type="slidenum">
              <a:rPr lang="en-US"/>
              <a:pPr eaLnBrk="1" hangingPunct="1"/>
              <a:t>109</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E138E58-30DE-ED46-AF11-9D80FC2A1CA9}" type="slidenum">
              <a:rPr lang="en-US"/>
              <a:pPr eaLnBrk="1" hangingPunct="1"/>
              <a:t>110</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739297E-91D3-4D49-A6D6-4FF1C045E89F}" type="slidenum">
              <a:rPr lang="en-US"/>
              <a:pPr/>
              <a:t>‹#›</a:t>
            </a:fld>
            <a:endParaRPr lang="en-US"/>
          </a:p>
        </p:txBody>
      </p:sp>
    </p:spTree>
    <p:extLst>
      <p:ext uri="{BB962C8B-B14F-4D97-AF65-F5344CB8AC3E}">
        <p14:creationId xmlns:p14="http://schemas.microsoft.com/office/powerpoint/2010/main" val="396127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70C418-D3CF-BB42-9FC8-1A12DAD41685}" type="slidenum">
              <a:rPr lang="en-US"/>
              <a:pPr/>
              <a:t>‹#›</a:t>
            </a:fld>
            <a:endParaRPr lang="en-US"/>
          </a:p>
        </p:txBody>
      </p:sp>
    </p:spTree>
    <p:extLst>
      <p:ext uri="{BB962C8B-B14F-4D97-AF65-F5344CB8AC3E}">
        <p14:creationId xmlns:p14="http://schemas.microsoft.com/office/powerpoint/2010/main" val="1501677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C5B1EF-94D5-4344-B8E7-E716BAED648E}" type="slidenum">
              <a:rPr lang="en-US"/>
              <a:pPr/>
              <a:t>‹#›</a:t>
            </a:fld>
            <a:endParaRPr lang="en-US"/>
          </a:p>
        </p:txBody>
      </p:sp>
    </p:spTree>
    <p:extLst>
      <p:ext uri="{BB962C8B-B14F-4D97-AF65-F5344CB8AC3E}">
        <p14:creationId xmlns:p14="http://schemas.microsoft.com/office/powerpoint/2010/main" val="2419250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2433626-10FE-B244-94C4-46EDA3FAF4E9}" type="slidenum">
              <a:rPr lang="en-US"/>
              <a:pPr/>
              <a:t>‹#›</a:t>
            </a:fld>
            <a:endParaRPr lang="en-US"/>
          </a:p>
        </p:txBody>
      </p:sp>
    </p:spTree>
    <p:extLst>
      <p:ext uri="{BB962C8B-B14F-4D97-AF65-F5344CB8AC3E}">
        <p14:creationId xmlns:p14="http://schemas.microsoft.com/office/powerpoint/2010/main" val="2328572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7DE03F1-1203-5B42-9744-FF31C90795B9}" type="slidenum">
              <a:rPr lang="en-US"/>
              <a:pPr/>
              <a:t>‹#›</a:t>
            </a:fld>
            <a:endParaRPr lang="en-US"/>
          </a:p>
        </p:txBody>
      </p:sp>
    </p:spTree>
    <p:extLst>
      <p:ext uri="{BB962C8B-B14F-4D97-AF65-F5344CB8AC3E}">
        <p14:creationId xmlns:p14="http://schemas.microsoft.com/office/powerpoint/2010/main" val="4088897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A97F41F-DCCD-7948-B0FF-95779B2CE692}" type="slidenum">
              <a:rPr lang="en-US"/>
              <a:pPr/>
              <a:t>‹#›</a:t>
            </a:fld>
            <a:endParaRPr lang="en-US"/>
          </a:p>
        </p:txBody>
      </p:sp>
    </p:spTree>
    <p:extLst>
      <p:ext uri="{BB962C8B-B14F-4D97-AF65-F5344CB8AC3E}">
        <p14:creationId xmlns:p14="http://schemas.microsoft.com/office/powerpoint/2010/main" val="4166771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61F31BA-4E59-EF49-B8DE-CC2364021193}" type="slidenum">
              <a:rPr lang="en-US"/>
              <a:pPr/>
              <a:t>‹#›</a:t>
            </a:fld>
            <a:endParaRPr lang="en-US"/>
          </a:p>
        </p:txBody>
      </p:sp>
    </p:spTree>
    <p:extLst>
      <p:ext uri="{BB962C8B-B14F-4D97-AF65-F5344CB8AC3E}">
        <p14:creationId xmlns:p14="http://schemas.microsoft.com/office/powerpoint/2010/main" val="192458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FD525-58B3-0E41-946F-145A9D35B4CC}" type="slidenum">
              <a:rPr lang="en-US"/>
              <a:pPr/>
              <a:t>‹#›</a:t>
            </a:fld>
            <a:endParaRPr lang="en-US"/>
          </a:p>
        </p:txBody>
      </p:sp>
    </p:spTree>
    <p:extLst>
      <p:ext uri="{BB962C8B-B14F-4D97-AF65-F5344CB8AC3E}">
        <p14:creationId xmlns:p14="http://schemas.microsoft.com/office/powerpoint/2010/main" val="221323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EED02FC-BEAA-F643-BA7A-21FABD232E9D}" type="slidenum">
              <a:rPr lang="en-US"/>
              <a:pPr/>
              <a:t>‹#›</a:t>
            </a:fld>
            <a:endParaRPr lang="en-US"/>
          </a:p>
        </p:txBody>
      </p:sp>
    </p:spTree>
    <p:extLst>
      <p:ext uri="{BB962C8B-B14F-4D97-AF65-F5344CB8AC3E}">
        <p14:creationId xmlns:p14="http://schemas.microsoft.com/office/powerpoint/2010/main" val="82847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16831B7-0B30-0543-A032-F7C4DFC41300}" type="slidenum">
              <a:rPr lang="en-US"/>
              <a:pPr/>
              <a:t>‹#›</a:t>
            </a:fld>
            <a:endParaRPr lang="en-US"/>
          </a:p>
        </p:txBody>
      </p:sp>
    </p:spTree>
    <p:extLst>
      <p:ext uri="{BB962C8B-B14F-4D97-AF65-F5344CB8AC3E}">
        <p14:creationId xmlns:p14="http://schemas.microsoft.com/office/powerpoint/2010/main" val="1901346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84EB30B-6F8A-B743-8EE3-E19BE8E99044}" type="slidenum">
              <a:rPr lang="en-US"/>
              <a:pPr/>
              <a:t>‹#›</a:t>
            </a:fld>
            <a:endParaRPr lang="en-US"/>
          </a:p>
        </p:txBody>
      </p:sp>
    </p:spTree>
    <p:extLst>
      <p:ext uri="{BB962C8B-B14F-4D97-AF65-F5344CB8AC3E}">
        <p14:creationId xmlns:p14="http://schemas.microsoft.com/office/powerpoint/2010/main" val="3071918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BE39D31-ACD1-024B-ABB4-C2367EADDA6B}" type="slidenum">
              <a:rPr lang="en-US"/>
              <a:pPr/>
              <a:t>‹#›</a:t>
            </a:fld>
            <a:endParaRPr lang="en-US"/>
          </a:p>
        </p:txBody>
      </p:sp>
    </p:spTree>
    <p:extLst>
      <p:ext uri="{BB962C8B-B14F-4D97-AF65-F5344CB8AC3E}">
        <p14:creationId xmlns:p14="http://schemas.microsoft.com/office/powerpoint/2010/main" val="789079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0278AE5-542E-6A49-85DB-5365CD3B09EA}" type="slidenum">
              <a:rPr lang="en-US"/>
              <a:pPr/>
              <a:t>‹#›</a:t>
            </a:fld>
            <a:endParaRPr lang="en-US"/>
          </a:p>
        </p:txBody>
      </p:sp>
    </p:spTree>
    <p:extLst>
      <p:ext uri="{BB962C8B-B14F-4D97-AF65-F5344CB8AC3E}">
        <p14:creationId xmlns:p14="http://schemas.microsoft.com/office/powerpoint/2010/main" val="21690865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CC"/>
            </a:gs>
          </a:gsLst>
          <a:lin ang="27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BFA58A1-74B3-F942-A92E-D429BF712DD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95.jpeg"/><Relationship Id="rId4" Type="http://schemas.openxmlformats.org/officeDocument/2006/relationships/image" Target="../media/image196.png"/><Relationship Id="rId5" Type="http://schemas.openxmlformats.org/officeDocument/2006/relationships/image" Target="../media/image197.jpeg"/><Relationship Id="rId6" Type="http://schemas.microsoft.com/office/2007/relationships/hdphoto" Target="../media/hdphoto13.wdp"/><Relationship Id="rId7" Type="http://schemas.openxmlformats.org/officeDocument/2006/relationships/image" Target="../media/image198.png"/><Relationship Id="rId8" Type="http://schemas.openxmlformats.org/officeDocument/2006/relationships/image" Target="../media/image199.jpeg"/><Relationship Id="rId9" Type="http://schemas.microsoft.com/office/2007/relationships/hdphoto" Target="../media/hdphoto14.wdp"/><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01.xml.rels><?xml version="1.0" encoding="UTF-8" standalone="yes"?>
<Relationships xmlns="http://schemas.openxmlformats.org/package/2006/relationships"><Relationship Id="rId3" Type="http://schemas.openxmlformats.org/officeDocument/2006/relationships/image" Target="../media/image200.png"/><Relationship Id="rId4" Type="http://schemas.openxmlformats.org/officeDocument/2006/relationships/image" Target="../media/image196.png"/><Relationship Id="rId5" Type="http://schemas.openxmlformats.org/officeDocument/2006/relationships/image" Target="../media/image201.jpeg"/><Relationship Id="rId6" Type="http://schemas.microsoft.com/office/2007/relationships/hdphoto" Target="../media/hdphoto15.wdp"/><Relationship Id="rId7" Type="http://schemas.openxmlformats.org/officeDocument/2006/relationships/image" Target="../media/image202.jpeg"/><Relationship Id="rId8" Type="http://schemas.microsoft.com/office/2007/relationships/hdphoto" Target="../media/hdphoto16.wdp"/><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96.png"/></Relationships>
</file>

<file path=ppt/slides/_rels/slide103.xml.rels><?xml version="1.0" encoding="UTF-8" standalone="yes"?>
<Relationships xmlns="http://schemas.openxmlformats.org/package/2006/relationships"><Relationship Id="rId3" Type="http://schemas.openxmlformats.org/officeDocument/2006/relationships/image" Target="../media/image203.jpeg"/><Relationship Id="rId4" Type="http://schemas.openxmlformats.org/officeDocument/2006/relationships/image" Target="../media/image204.jpeg"/><Relationship Id="rId5" Type="http://schemas.openxmlformats.org/officeDocument/2006/relationships/image" Target="../media/image205.jpeg"/><Relationship Id="rId6" Type="http://schemas.openxmlformats.org/officeDocument/2006/relationships/image" Target="../media/image206.jpeg"/><Relationship Id="rId7" Type="http://schemas.openxmlformats.org/officeDocument/2006/relationships/image" Target="../media/image207.jpeg"/><Relationship Id="rId8" Type="http://schemas.openxmlformats.org/officeDocument/2006/relationships/image" Target="../media/image208.jpeg"/><Relationship Id="rId9" Type="http://schemas.microsoft.com/office/2007/relationships/hdphoto" Target="../media/hdphoto17.wdp"/><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05.xml.rels><?xml version="1.0" encoding="UTF-8" standalone="yes"?>
<Relationships xmlns="http://schemas.openxmlformats.org/package/2006/relationships"><Relationship Id="rId3" Type="http://schemas.openxmlformats.org/officeDocument/2006/relationships/image" Target="../media/image209.jpeg"/><Relationship Id="rId4" Type="http://schemas.openxmlformats.org/officeDocument/2006/relationships/image" Target="../media/image210.jpeg"/><Relationship Id="rId5" Type="http://schemas.openxmlformats.org/officeDocument/2006/relationships/image" Target="../media/image211.jpeg"/><Relationship Id="rId6" Type="http://schemas.openxmlformats.org/officeDocument/2006/relationships/image" Target="../media/image212.png"/><Relationship Id="rId7" Type="http://schemas.openxmlformats.org/officeDocument/2006/relationships/image" Target="../media/image213.png"/><Relationship Id="rId8" Type="http://schemas.openxmlformats.org/officeDocument/2006/relationships/image" Target="../media/image214.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06.xml.rels><?xml version="1.0" encoding="UTF-8" standalone="yes"?>
<Relationships xmlns="http://schemas.openxmlformats.org/package/2006/relationships"><Relationship Id="rId11" Type="http://schemas.openxmlformats.org/officeDocument/2006/relationships/image" Target="../media/image223.png"/><Relationship Id="rId12" Type="http://schemas.openxmlformats.org/officeDocument/2006/relationships/image" Target="../media/image224.png"/><Relationship Id="rId13" Type="http://schemas.openxmlformats.org/officeDocument/2006/relationships/image" Target="../media/image225.png"/><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215.png"/><Relationship Id="rId4" Type="http://schemas.openxmlformats.org/officeDocument/2006/relationships/image" Target="../media/image216.png"/><Relationship Id="rId5" Type="http://schemas.openxmlformats.org/officeDocument/2006/relationships/image" Target="../media/image217.png"/><Relationship Id="rId6" Type="http://schemas.openxmlformats.org/officeDocument/2006/relationships/image" Target="../media/image218.png"/><Relationship Id="rId7" Type="http://schemas.openxmlformats.org/officeDocument/2006/relationships/image" Target="../media/image219.png"/><Relationship Id="rId8" Type="http://schemas.openxmlformats.org/officeDocument/2006/relationships/image" Target="../media/image220.png"/><Relationship Id="rId9" Type="http://schemas.openxmlformats.org/officeDocument/2006/relationships/image" Target="../media/image221.png"/><Relationship Id="rId10" Type="http://schemas.openxmlformats.org/officeDocument/2006/relationships/image" Target="../media/image222.png"/></Relationships>
</file>

<file path=ppt/slides/_rels/slide107.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227.png"/><Relationship Id="rId1" Type="http://schemas.openxmlformats.org/officeDocument/2006/relationships/slideLayout" Target="../slideLayouts/slideLayout4.xml"/><Relationship Id="rId2" Type="http://schemas.openxmlformats.org/officeDocument/2006/relationships/notesSlide" Target="../notesSlides/notesSlide9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7.xml"/><Relationship Id="rId3" Type="http://schemas.openxmlformats.org/officeDocument/2006/relationships/image" Target="../media/image228.png"/></Relationships>
</file>

<file path=ppt/slides/_rels/slide10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29.png"/><Relationship Id="rId5" Type="http://schemas.openxmlformats.org/officeDocument/2006/relationships/image" Target="../media/image230.png"/><Relationship Id="rId1" Type="http://schemas.openxmlformats.org/officeDocument/2006/relationships/slideLayout" Target="../slideLayouts/slideLayout4.xml"/><Relationship Id="rId2" Type="http://schemas.openxmlformats.org/officeDocument/2006/relationships/notesSlide" Target="../notesSlides/notesSlide9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10.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31.png"/><Relationship Id="rId5" Type="http://schemas.openxmlformats.org/officeDocument/2006/relationships/image" Target="../media/image229.png"/><Relationship Id="rId1" Type="http://schemas.openxmlformats.org/officeDocument/2006/relationships/slideLayout" Target="../slideLayouts/slideLayout4.xml"/><Relationship Id="rId2" Type="http://schemas.openxmlformats.org/officeDocument/2006/relationships/notesSlide" Target="../notesSlides/notesSlide99.xml"/></Relationships>
</file>

<file path=ppt/slides/_rels/slide111.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229.png"/><Relationship Id="rId5" Type="http://schemas.openxmlformats.org/officeDocument/2006/relationships/image" Target="../media/image232.png"/><Relationship Id="rId6" Type="http://schemas.openxmlformats.org/officeDocument/2006/relationships/image" Target="../media/image233.png"/><Relationship Id="rId1" Type="http://schemas.openxmlformats.org/officeDocument/2006/relationships/slideLayout" Target="../slideLayouts/slideLayout4.xml"/><Relationship Id="rId2" Type="http://schemas.openxmlformats.org/officeDocument/2006/relationships/notesSlide" Target="../notesSlides/notesSlide10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14.xml.rels><?xml version="1.0" encoding="UTF-8" standalone="yes"?>
<Relationships xmlns="http://schemas.openxmlformats.org/package/2006/relationships"><Relationship Id="rId3" Type="http://schemas.openxmlformats.org/officeDocument/2006/relationships/image" Target="../media/image234.png"/><Relationship Id="rId4" Type="http://schemas.openxmlformats.org/officeDocument/2006/relationships/image" Target="../media/image235.png"/><Relationship Id="rId5" Type="http://schemas.openxmlformats.org/officeDocument/2006/relationships/image" Target="../media/image236.png"/><Relationship Id="rId6" Type="http://schemas.openxmlformats.org/officeDocument/2006/relationships/image" Target="../media/image237.png"/><Relationship Id="rId7" Type="http://schemas.openxmlformats.org/officeDocument/2006/relationships/image" Target="../media/image238.png"/><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 Id="rId3" Type="http://schemas.openxmlformats.org/officeDocument/2006/relationships/image" Target="../media/image239.png"/></Relationships>
</file>

<file path=ppt/slides/_rels/slide116.xml.rels><?xml version="1.0" encoding="UTF-8" standalone="yes"?>
<Relationships xmlns="http://schemas.openxmlformats.org/package/2006/relationships"><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png"/><Relationship Id="rId6" Type="http://schemas.openxmlformats.org/officeDocument/2006/relationships/image" Target="../media/image243.png"/><Relationship Id="rId7" Type="http://schemas.openxmlformats.org/officeDocument/2006/relationships/image" Target="../media/image244.png"/><Relationship Id="rId8" Type="http://schemas.openxmlformats.org/officeDocument/2006/relationships/image" Target="../media/image245.png"/><Relationship Id="rId9" Type="http://schemas.openxmlformats.org/officeDocument/2006/relationships/image" Target="../media/image246.png"/><Relationship Id="rId10" Type="http://schemas.openxmlformats.org/officeDocument/2006/relationships/image" Target="../media/image247.pn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17.xml.rels><?xml version="1.0" encoding="UTF-8" standalone="yes"?>
<Relationships xmlns="http://schemas.openxmlformats.org/package/2006/relationships"><Relationship Id="rId3" Type="http://schemas.openxmlformats.org/officeDocument/2006/relationships/image" Target="../media/image248.png"/><Relationship Id="rId4" Type="http://schemas.openxmlformats.org/officeDocument/2006/relationships/image" Target="../media/image249.png"/><Relationship Id="rId5" Type="http://schemas.openxmlformats.org/officeDocument/2006/relationships/image" Target="../media/image250.png"/><Relationship Id="rId6" Type="http://schemas.openxmlformats.org/officeDocument/2006/relationships/image" Target="../media/image251.png"/><Relationship Id="rId7" Type="http://schemas.openxmlformats.org/officeDocument/2006/relationships/image" Target="../media/image252.png"/><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3.jpeg"/></Relationships>
</file>

<file path=ppt/slides/_rels/slide119.xml.rels><?xml version="1.0" encoding="UTF-8" standalone="yes"?>
<Relationships xmlns="http://schemas.openxmlformats.org/package/2006/relationships"><Relationship Id="rId3" Type="http://schemas.openxmlformats.org/officeDocument/2006/relationships/image" Target="../media/image248.png"/><Relationship Id="rId4" Type="http://schemas.openxmlformats.org/officeDocument/2006/relationships/image" Target="../media/image249.png"/><Relationship Id="rId5" Type="http://schemas.openxmlformats.org/officeDocument/2006/relationships/image" Target="../media/image254.jpeg"/><Relationship Id="rId6" Type="http://schemas.openxmlformats.org/officeDocument/2006/relationships/image" Target="../media/image255.jpeg"/><Relationship Id="rId7" Type="http://schemas.openxmlformats.org/officeDocument/2006/relationships/image" Target="../media/image256.jpeg"/><Relationship Id="rId8" Type="http://schemas.openxmlformats.org/officeDocument/2006/relationships/image" Target="../media/image257.gif"/><Relationship Id="rId1" Type="http://schemas.openxmlformats.org/officeDocument/2006/relationships/slideLayout" Target="../slideLayouts/slideLayout7.xml"/><Relationship Id="rId2" Type="http://schemas.openxmlformats.org/officeDocument/2006/relationships/notesSlide" Target="../notesSlides/notesSlide10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22.xml.rels><?xml version="1.0" encoding="UTF-8" standalone="yes"?>
<Relationships xmlns="http://schemas.openxmlformats.org/package/2006/relationships"><Relationship Id="rId3" Type="http://schemas.openxmlformats.org/officeDocument/2006/relationships/image" Target="../media/image258.png"/><Relationship Id="rId4" Type="http://schemas.openxmlformats.org/officeDocument/2006/relationships/image" Target="../media/image259.jpeg"/><Relationship Id="rId5" Type="http://schemas.openxmlformats.org/officeDocument/2006/relationships/image" Target="../media/image260.jpeg"/><Relationship Id="rId6" Type="http://schemas.openxmlformats.org/officeDocument/2006/relationships/image" Target="../media/image261.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23.xml.rels><?xml version="1.0" encoding="UTF-8" standalone="yes"?>
<Relationships xmlns="http://schemas.openxmlformats.org/package/2006/relationships"><Relationship Id="rId3" Type="http://schemas.openxmlformats.org/officeDocument/2006/relationships/image" Target="../media/image262.png"/><Relationship Id="rId4" Type="http://schemas.openxmlformats.org/officeDocument/2006/relationships/image" Target="../media/image263.png"/><Relationship Id="rId5" Type="http://schemas.openxmlformats.org/officeDocument/2006/relationships/image" Target="../media/image264.jpeg"/><Relationship Id="rId6" Type="http://schemas.microsoft.com/office/2007/relationships/hdphoto" Target="../media/hdphoto18.wdp"/><Relationship Id="rId7" Type="http://schemas.openxmlformats.org/officeDocument/2006/relationships/image" Target="../media/image265.png"/><Relationship Id="rId1" Type="http://schemas.openxmlformats.org/officeDocument/2006/relationships/slideLayout" Target="../slideLayouts/slideLayout4.xml"/><Relationship Id="rId2" Type="http://schemas.openxmlformats.org/officeDocument/2006/relationships/notesSlide" Target="../notesSlides/notesSlide111.xml"/></Relationships>
</file>

<file path=ppt/slides/_rels/slide124.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image" Target="../media/image267.png"/><Relationship Id="rId1" Type="http://schemas.openxmlformats.org/officeDocument/2006/relationships/slideLayout" Target="../slideLayouts/slideLayout7.xml"/><Relationship Id="rId2" Type="http://schemas.openxmlformats.org/officeDocument/2006/relationships/notesSlide" Target="../notesSlides/notesSlide112.xml"/></Relationships>
</file>

<file path=ppt/slides/_rels/slide125.xml.rels><?xml version="1.0" encoding="UTF-8" standalone="yes"?>
<Relationships xmlns="http://schemas.openxmlformats.org/package/2006/relationships"><Relationship Id="rId3" Type="http://schemas.openxmlformats.org/officeDocument/2006/relationships/image" Target="../media/image266.png"/><Relationship Id="rId4" Type="http://schemas.openxmlformats.org/officeDocument/2006/relationships/image" Target="../media/image268.pn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9.jpeg"/><Relationship Id="rId3" Type="http://schemas.openxmlformats.org/officeDocument/2006/relationships/image" Target="../media/image270.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 Id="rId3" Type="http://schemas.openxmlformats.org/officeDocument/2006/relationships/image" Target="../media/image271.png"/></Relationships>
</file>

<file path=ppt/slides/_rels/slide129.xml.rels><?xml version="1.0" encoding="UTF-8" standalone="yes"?>
<Relationships xmlns="http://schemas.openxmlformats.org/package/2006/relationships"><Relationship Id="rId3" Type="http://schemas.openxmlformats.org/officeDocument/2006/relationships/image" Target="../media/image272.jpeg"/><Relationship Id="rId4" Type="http://schemas.microsoft.com/office/2007/relationships/hdphoto" Target="../media/hdphoto19.wdp"/><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0.xml.rels><?xml version="1.0" encoding="UTF-8" standalone="yes"?>
<Relationships xmlns="http://schemas.openxmlformats.org/package/2006/relationships"><Relationship Id="rId3" Type="http://schemas.openxmlformats.org/officeDocument/2006/relationships/image" Target="../media/image262.png"/><Relationship Id="rId4" Type="http://schemas.openxmlformats.org/officeDocument/2006/relationships/image" Target="../media/image257.gif"/><Relationship Id="rId5" Type="http://schemas.openxmlformats.org/officeDocument/2006/relationships/image" Target="../media/image273.png"/><Relationship Id="rId1" Type="http://schemas.openxmlformats.org/officeDocument/2006/relationships/slideLayout" Target="../slideLayouts/slideLayout4.xml"/><Relationship Id="rId2" Type="http://schemas.openxmlformats.org/officeDocument/2006/relationships/notesSlide" Target="../notesSlides/notesSlide117.xml"/></Relationships>
</file>

<file path=ppt/slides/_rels/slide131.xml.rels><?xml version="1.0" encoding="UTF-8" standalone="yes"?>
<Relationships xmlns="http://schemas.openxmlformats.org/package/2006/relationships"><Relationship Id="rId3" Type="http://schemas.openxmlformats.org/officeDocument/2006/relationships/image" Target="../media/image274.png"/><Relationship Id="rId4" Type="http://schemas.openxmlformats.org/officeDocument/2006/relationships/image" Target="../media/image275.png"/><Relationship Id="rId5" Type="http://schemas.openxmlformats.org/officeDocument/2006/relationships/image" Target="../media/image276.png"/><Relationship Id="rId6" Type="http://schemas.openxmlformats.org/officeDocument/2006/relationships/image" Target="../media/image277.png"/><Relationship Id="rId7" Type="http://schemas.openxmlformats.org/officeDocument/2006/relationships/image" Target="../media/image278.png"/><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32.xml.rels><?xml version="1.0" encoding="UTF-8" standalone="yes"?>
<Relationships xmlns="http://schemas.openxmlformats.org/package/2006/relationships"><Relationship Id="rId3" Type="http://schemas.openxmlformats.org/officeDocument/2006/relationships/image" Target="../media/image280.png"/><Relationship Id="rId4" Type="http://schemas.openxmlformats.org/officeDocument/2006/relationships/image" Target="../media/image281.png"/><Relationship Id="rId5" Type="http://schemas.openxmlformats.org/officeDocument/2006/relationships/image" Target="../media/image282.png"/><Relationship Id="rId1" Type="http://schemas.openxmlformats.org/officeDocument/2006/relationships/slideLayout" Target="../slideLayouts/slideLayout2.xml"/><Relationship Id="rId2" Type="http://schemas.openxmlformats.org/officeDocument/2006/relationships/image" Target="../media/image279.png"/></Relationships>
</file>

<file path=ppt/slides/_rels/slide133.xml.rels><?xml version="1.0" encoding="UTF-8" standalone="yes"?>
<Relationships xmlns="http://schemas.openxmlformats.org/package/2006/relationships"><Relationship Id="rId3" Type="http://schemas.openxmlformats.org/officeDocument/2006/relationships/image" Target="../media/image284.png"/><Relationship Id="rId4" Type="http://schemas.openxmlformats.org/officeDocument/2006/relationships/image" Target="../media/image285.png"/><Relationship Id="rId5" Type="http://schemas.openxmlformats.org/officeDocument/2006/relationships/image" Target="../media/image286.png"/><Relationship Id="rId6" Type="http://schemas.openxmlformats.org/officeDocument/2006/relationships/image" Target="../media/image287.png"/><Relationship Id="rId7" Type="http://schemas.openxmlformats.org/officeDocument/2006/relationships/image" Target="../media/image288.png"/><Relationship Id="rId1" Type="http://schemas.openxmlformats.org/officeDocument/2006/relationships/slideLayout" Target="../slideLayouts/slideLayout2.xml"/><Relationship Id="rId2" Type="http://schemas.openxmlformats.org/officeDocument/2006/relationships/image" Target="../media/image283.png"/></Relationships>
</file>

<file path=ppt/slides/_rels/slide134.xml.rels><?xml version="1.0" encoding="UTF-8" standalone="yes"?>
<Relationships xmlns="http://schemas.openxmlformats.org/package/2006/relationships"><Relationship Id="rId3" Type="http://schemas.openxmlformats.org/officeDocument/2006/relationships/image" Target="../media/image290.png"/><Relationship Id="rId4" Type="http://schemas.openxmlformats.org/officeDocument/2006/relationships/image" Target="../media/image291.png"/><Relationship Id="rId1" Type="http://schemas.openxmlformats.org/officeDocument/2006/relationships/slideLayout" Target="../slideLayouts/slideLayout2.xml"/><Relationship Id="rId2" Type="http://schemas.openxmlformats.org/officeDocument/2006/relationships/image" Target="../media/image289.png"/></Relationships>
</file>

<file path=ppt/slides/_rels/slide135.xml.rels><?xml version="1.0" encoding="UTF-8" standalone="yes"?>
<Relationships xmlns="http://schemas.openxmlformats.org/package/2006/relationships"><Relationship Id="rId3" Type="http://schemas.openxmlformats.org/officeDocument/2006/relationships/image" Target="../media/image293.png"/><Relationship Id="rId4" Type="http://schemas.openxmlformats.org/officeDocument/2006/relationships/image" Target="../media/image294.png"/><Relationship Id="rId1" Type="http://schemas.openxmlformats.org/officeDocument/2006/relationships/slideLayout" Target="../slideLayouts/slideLayout2.xml"/><Relationship Id="rId2" Type="http://schemas.openxmlformats.org/officeDocument/2006/relationships/image" Target="../media/image292.png"/></Relationships>
</file>

<file path=ppt/slides/_rels/slide136.xml.rels><?xml version="1.0" encoding="UTF-8" standalone="yes"?>
<Relationships xmlns="http://schemas.openxmlformats.org/package/2006/relationships"><Relationship Id="rId3" Type="http://schemas.openxmlformats.org/officeDocument/2006/relationships/image" Target="../media/image296.png"/><Relationship Id="rId4" Type="http://schemas.openxmlformats.org/officeDocument/2006/relationships/image" Target="../media/image297.png"/><Relationship Id="rId5" Type="http://schemas.openxmlformats.org/officeDocument/2006/relationships/image" Target="../media/image298.png"/><Relationship Id="rId1" Type="http://schemas.openxmlformats.org/officeDocument/2006/relationships/slideLayout" Target="../slideLayouts/slideLayout2.xml"/><Relationship Id="rId2" Type="http://schemas.openxmlformats.org/officeDocument/2006/relationships/image" Target="../media/image295.png"/></Relationships>
</file>

<file path=ppt/slides/_rels/slide137.xml.rels><?xml version="1.0" encoding="UTF-8" standalone="yes"?>
<Relationships xmlns="http://schemas.openxmlformats.org/package/2006/relationships"><Relationship Id="rId3" Type="http://schemas.openxmlformats.org/officeDocument/2006/relationships/image" Target="../media/image299.jpeg"/><Relationship Id="rId4" Type="http://schemas.openxmlformats.org/officeDocument/2006/relationships/image" Target="../media/image300.png"/><Relationship Id="rId1" Type="http://schemas.openxmlformats.org/officeDocument/2006/relationships/slideLayout" Target="../slideLayouts/slideLayout7.xml"/><Relationship Id="rId2" Type="http://schemas.openxmlformats.org/officeDocument/2006/relationships/notesSlide" Target="../notesSlides/notesSlide11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301.jpeg"/></Relationships>
</file>

<file path=ppt/slides/_rels/slide14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12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02.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123.xml"/></Relationships>
</file>

<file path=ppt/slides/_rels/slide14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4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03.png"/><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4.jpeg"/><Relationship Id="rId3" Type="http://schemas.openxmlformats.org/officeDocument/2006/relationships/image" Target="../media/image30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7.png"/><Relationship Id="rId3" Type="http://schemas.openxmlformats.org/officeDocument/2006/relationships/image" Target="../media/image308.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0.xml.rels><?xml version="1.0" encoding="UTF-8" standalone="yes"?>
<Relationships xmlns="http://schemas.openxmlformats.org/package/2006/relationships"><Relationship Id="rId3" Type="http://schemas.openxmlformats.org/officeDocument/2006/relationships/image" Target="../media/image309.png"/><Relationship Id="rId4" Type="http://schemas.openxmlformats.org/officeDocument/2006/relationships/image" Target="../media/image310.png"/><Relationship Id="rId1" Type="http://schemas.openxmlformats.org/officeDocument/2006/relationships/slideLayout" Target="../slideLayouts/slideLayout7.xml"/><Relationship Id="rId2" Type="http://schemas.openxmlformats.org/officeDocument/2006/relationships/notesSlide" Target="../notesSlides/notesSlide12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311.png"/></Relationships>
</file>

<file path=ppt/slides/_rels/slide152.xml.rels><?xml version="1.0" encoding="UTF-8" standalone="yes"?>
<Relationships xmlns="http://schemas.openxmlformats.org/package/2006/relationships"><Relationship Id="rId3" Type="http://schemas.openxmlformats.org/officeDocument/2006/relationships/image" Target="../media/image312.jpeg"/><Relationship Id="rId4" Type="http://schemas.microsoft.com/office/2007/relationships/hdphoto" Target="../media/hdphoto20.wdp"/><Relationship Id="rId5" Type="http://schemas.openxmlformats.org/officeDocument/2006/relationships/image" Target="../media/image313.png"/><Relationship Id="rId6" Type="http://schemas.openxmlformats.org/officeDocument/2006/relationships/image" Target="../media/image314.png"/><Relationship Id="rId7" Type="http://schemas.openxmlformats.org/officeDocument/2006/relationships/image" Target="../media/image315.jpeg"/><Relationship Id="rId8" Type="http://schemas.microsoft.com/office/2007/relationships/hdphoto" Target="../media/hdphoto21.wdp"/><Relationship Id="rId1" Type="http://schemas.openxmlformats.org/officeDocument/2006/relationships/slideLayout" Target="../slideLayouts/slideLayout13.xml"/><Relationship Id="rId2" Type="http://schemas.openxmlformats.org/officeDocument/2006/relationships/notesSlide" Target="../notesSlides/notesSlide126.xml"/></Relationships>
</file>

<file path=ppt/slides/_rels/slide153.xml.rels><?xml version="1.0" encoding="UTF-8" standalone="yes"?>
<Relationships xmlns="http://schemas.openxmlformats.org/package/2006/relationships"><Relationship Id="rId3" Type="http://schemas.openxmlformats.org/officeDocument/2006/relationships/image" Target="../media/image316.png"/><Relationship Id="rId4" Type="http://schemas.openxmlformats.org/officeDocument/2006/relationships/image" Target="../media/image317.png"/><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318.png"/></Relationships>
</file>

<file path=ppt/slides/_rels/slide155.xml.rels><?xml version="1.0" encoding="UTF-8" standalone="yes"?>
<Relationships xmlns="http://schemas.openxmlformats.org/package/2006/relationships"><Relationship Id="rId3" Type="http://schemas.openxmlformats.org/officeDocument/2006/relationships/image" Target="../media/image319.jpeg"/><Relationship Id="rId4" Type="http://schemas.openxmlformats.org/officeDocument/2006/relationships/image" Target="../media/image320.jpeg"/><Relationship Id="rId5" Type="http://schemas.openxmlformats.org/officeDocument/2006/relationships/image" Target="../media/image321.jpg"/><Relationship Id="rId6" Type="http://schemas.openxmlformats.org/officeDocument/2006/relationships/image" Target="../media/image322.jpeg"/><Relationship Id="rId7" Type="http://schemas.openxmlformats.org/officeDocument/2006/relationships/image" Target="../media/image234.png"/><Relationship Id="rId1" Type="http://schemas.openxmlformats.org/officeDocument/2006/relationships/slideLayout" Target="../slideLayouts/slideLayout7.xml"/><Relationship Id="rId2" Type="http://schemas.openxmlformats.org/officeDocument/2006/relationships/notesSlide" Target="../notesSlides/notesSlide129.xml"/></Relationships>
</file>

<file path=ppt/slides/_rels/slide156.xml.rels><?xml version="1.0" encoding="UTF-8" standalone="yes"?>
<Relationships xmlns="http://schemas.openxmlformats.org/package/2006/relationships"><Relationship Id="rId3" Type="http://schemas.openxmlformats.org/officeDocument/2006/relationships/image" Target="../media/image323.png"/><Relationship Id="rId4" Type="http://schemas.openxmlformats.org/officeDocument/2006/relationships/image" Target="../media/image324.png"/><Relationship Id="rId5" Type="http://schemas.openxmlformats.org/officeDocument/2006/relationships/image" Target="../media/image325.png"/><Relationship Id="rId6" Type="http://schemas.openxmlformats.org/officeDocument/2006/relationships/image" Target="../media/image326.png"/><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57.xml.rels><?xml version="1.0" encoding="UTF-8" standalone="yes"?>
<Relationships xmlns="http://schemas.openxmlformats.org/package/2006/relationships"><Relationship Id="rId3" Type="http://schemas.openxmlformats.org/officeDocument/2006/relationships/image" Target="../media/image327.png"/><Relationship Id="rId4" Type="http://schemas.openxmlformats.org/officeDocument/2006/relationships/image" Target="../media/image328.png"/><Relationship Id="rId5" Type="http://schemas.openxmlformats.org/officeDocument/2006/relationships/image" Target="../media/image329.png"/><Relationship Id="rId6" Type="http://schemas.openxmlformats.org/officeDocument/2006/relationships/image" Target="../media/image330.png"/><Relationship Id="rId7" Type="http://schemas.openxmlformats.org/officeDocument/2006/relationships/image" Target="../media/image331.png"/><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58.xml.rels><?xml version="1.0" encoding="UTF-8" standalone="yes"?>
<Relationships xmlns="http://schemas.openxmlformats.org/package/2006/relationships"><Relationship Id="rId3" Type="http://schemas.openxmlformats.org/officeDocument/2006/relationships/image" Target="../media/image319.jpeg"/><Relationship Id="rId4" Type="http://schemas.openxmlformats.org/officeDocument/2006/relationships/image" Target="../media/image332.jpeg"/><Relationship Id="rId5" Type="http://schemas.openxmlformats.org/officeDocument/2006/relationships/image" Target="../media/image320.jpeg"/><Relationship Id="rId6" Type="http://schemas.openxmlformats.org/officeDocument/2006/relationships/image" Target="../media/image321.jpg"/><Relationship Id="rId7" Type="http://schemas.openxmlformats.org/officeDocument/2006/relationships/image" Target="../media/image333.jpeg"/><Relationship Id="rId8" Type="http://schemas.openxmlformats.org/officeDocument/2006/relationships/image" Target="../media/image322.jpeg"/><Relationship Id="rId9" Type="http://schemas.openxmlformats.org/officeDocument/2006/relationships/image" Target="../media/image334.jpeg"/><Relationship Id="rId10" Type="http://schemas.openxmlformats.org/officeDocument/2006/relationships/image" Target="../media/image335.png"/><Relationship Id="rId1" Type="http://schemas.openxmlformats.org/officeDocument/2006/relationships/slideLayout" Target="../slideLayouts/slideLayout7.xml"/><Relationship Id="rId2" Type="http://schemas.openxmlformats.org/officeDocument/2006/relationships/notesSlide" Target="../notesSlides/notesSlide13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 Id="rId3" Type="http://schemas.openxmlformats.org/officeDocument/2006/relationships/image" Target="../media/image3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0.xml.rels><?xml version="1.0" encoding="UTF-8" standalone="yes"?>
<Relationships xmlns="http://schemas.openxmlformats.org/package/2006/relationships"><Relationship Id="rId3" Type="http://schemas.openxmlformats.org/officeDocument/2006/relationships/image" Target="../media/image319.jpeg"/><Relationship Id="rId4" Type="http://schemas.openxmlformats.org/officeDocument/2006/relationships/image" Target="../media/image332.jpeg"/><Relationship Id="rId5" Type="http://schemas.openxmlformats.org/officeDocument/2006/relationships/image" Target="../media/image320.jpeg"/><Relationship Id="rId6" Type="http://schemas.openxmlformats.org/officeDocument/2006/relationships/image" Target="../media/image321.jpg"/><Relationship Id="rId7" Type="http://schemas.openxmlformats.org/officeDocument/2006/relationships/image" Target="../media/image333.jpeg"/><Relationship Id="rId8" Type="http://schemas.openxmlformats.org/officeDocument/2006/relationships/image" Target="../media/image322.jpeg"/><Relationship Id="rId9" Type="http://schemas.openxmlformats.org/officeDocument/2006/relationships/image" Target="../media/image334.jpeg"/><Relationship Id="rId10" Type="http://schemas.openxmlformats.org/officeDocument/2006/relationships/image" Target="../media/image335.png"/><Relationship Id="rId1" Type="http://schemas.openxmlformats.org/officeDocument/2006/relationships/slideLayout" Target="../slideLayouts/slideLayout7.xml"/><Relationship Id="rId2" Type="http://schemas.openxmlformats.org/officeDocument/2006/relationships/notesSlide" Target="../notesSlides/notesSlide134.xml"/></Relationships>
</file>

<file path=ppt/slides/_rels/slide161.xml.rels><?xml version="1.0" encoding="UTF-8" standalone="yes"?>
<Relationships xmlns="http://schemas.openxmlformats.org/package/2006/relationships"><Relationship Id="rId3" Type="http://schemas.openxmlformats.org/officeDocument/2006/relationships/image" Target="../media/image319.jpeg"/><Relationship Id="rId4" Type="http://schemas.openxmlformats.org/officeDocument/2006/relationships/image" Target="../media/image332.jpeg"/><Relationship Id="rId5" Type="http://schemas.openxmlformats.org/officeDocument/2006/relationships/image" Target="../media/image320.jpeg"/><Relationship Id="rId6" Type="http://schemas.openxmlformats.org/officeDocument/2006/relationships/image" Target="../media/image321.jpg"/><Relationship Id="rId7" Type="http://schemas.openxmlformats.org/officeDocument/2006/relationships/image" Target="../media/image333.jpeg"/><Relationship Id="rId8" Type="http://schemas.openxmlformats.org/officeDocument/2006/relationships/image" Target="../media/image322.jpeg"/><Relationship Id="rId9" Type="http://schemas.openxmlformats.org/officeDocument/2006/relationships/image" Target="../media/image334.jpeg"/><Relationship Id="rId10" Type="http://schemas.openxmlformats.org/officeDocument/2006/relationships/image" Target="../media/image235.png"/><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62.xml.rels><?xml version="1.0" encoding="UTF-8" standalone="yes"?>
<Relationships xmlns="http://schemas.openxmlformats.org/package/2006/relationships"><Relationship Id="rId3" Type="http://schemas.openxmlformats.org/officeDocument/2006/relationships/image" Target="../media/image337.png"/><Relationship Id="rId4" Type="http://schemas.openxmlformats.org/officeDocument/2006/relationships/image" Target="../media/image338.png"/><Relationship Id="rId5" Type="http://schemas.openxmlformats.org/officeDocument/2006/relationships/image" Target="../media/image339.png"/><Relationship Id="rId6" Type="http://schemas.openxmlformats.org/officeDocument/2006/relationships/image" Target="../media/image340.png"/><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63.xml.rels><?xml version="1.0" encoding="UTF-8" standalone="yes"?>
<Relationships xmlns="http://schemas.openxmlformats.org/package/2006/relationships"><Relationship Id="rId3" Type="http://schemas.openxmlformats.org/officeDocument/2006/relationships/image" Target="../media/image319.jpeg"/><Relationship Id="rId4" Type="http://schemas.openxmlformats.org/officeDocument/2006/relationships/image" Target="../media/image332.jpeg"/><Relationship Id="rId5" Type="http://schemas.openxmlformats.org/officeDocument/2006/relationships/image" Target="../media/image320.jpeg"/><Relationship Id="rId6" Type="http://schemas.openxmlformats.org/officeDocument/2006/relationships/image" Target="../media/image321.jpg"/><Relationship Id="rId7" Type="http://schemas.openxmlformats.org/officeDocument/2006/relationships/image" Target="../media/image333.jpeg"/><Relationship Id="rId8" Type="http://schemas.openxmlformats.org/officeDocument/2006/relationships/image" Target="../media/image322.jpeg"/><Relationship Id="rId9" Type="http://schemas.openxmlformats.org/officeDocument/2006/relationships/image" Target="../media/image334.jpeg"/><Relationship Id="rId1" Type="http://schemas.openxmlformats.org/officeDocument/2006/relationships/slideLayout" Target="../slideLayouts/slideLayout7.xml"/><Relationship Id="rId2" Type="http://schemas.openxmlformats.org/officeDocument/2006/relationships/notesSlide" Target="../notesSlides/notesSlide137.xml"/></Relationships>
</file>

<file path=ppt/slides/_rels/slide164.xml.rels><?xml version="1.0" encoding="UTF-8" standalone="yes"?>
<Relationships xmlns="http://schemas.openxmlformats.org/package/2006/relationships"><Relationship Id="rId3" Type="http://schemas.openxmlformats.org/officeDocument/2006/relationships/image" Target="../media/image319.jpeg"/><Relationship Id="rId4" Type="http://schemas.openxmlformats.org/officeDocument/2006/relationships/image" Target="../media/image332.jpeg"/><Relationship Id="rId5" Type="http://schemas.openxmlformats.org/officeDocument/2006/relationships/image" Target="../media/image341.jpeg"/><Relationship Id="rId6" Type="http://schemas.openxmlformats.org/officeDocument/2006/relationships/image" Target="../media/image321.jpg"/><Relationship Id="rId7" Type="http://schemas.openxmlformats.org/officeDocument/2006/relationships/image" Target="../media/image342.png"/><Relationship Id="rId8" Type="http://schemas.openxmlformats.org/officeDocument/2006/relationships/image" Target="../media/image343.jpeg"/><Relationship Id="rId9" Type="http://schemas.openxmlformats.org/officeDocument/2006/relationships/image" Target="../media/image334.jpeg"/><Relationship Id="rId10" Type="http://schemas.openxmlformats.org/officeDocument/2006/relationships/image" Target="../media/image344.jpeg"/><Relationship Id="rId11" Type="http://schemas.openxmlformats.org/officeDocument/2006/relationships/image" Target="../media/image345.png"/><Relationship Id="rId1" Type="http://schemas.openxmlformats.org/officeDocument/2006/relationships/slideLayout" Target="../slideLayouts/slideLayout7.xml"/><Relationship Id="rId2" Type="http://schemas.openxmlformats.org/officeDocument/2006/relationships/notesSlide" Target="../notesSlides/notesSlide138.xml"/></Relationships>
</file>

<file path=ppt/slides/_rels/slide165.xml.rels><?xml version="1.0" encoding="UTF-8" standalone="yes"?>
<Relationships xmlns="http://schemas.openxmlformats.org/package/2006/relationships"><Relationship Id="rId3" Type="http://schemas.openxmlformats.org/officeDocument/2006/relationships/image" Target="../media/image346.png"/><Relationship Id="rId4" Type="http://schemas.microsoft.com/office/2007/relationships/hdphoto" Target="../media/hdphoto22.wdp"/><Relationship Id="rId5" Type="http://schemas.openxmlformats.org/officeDocument/2006/relationships/image" Target="../media/image347.png"/><Relationship Id="rId1" Type="http://schemas.openxmlformats.org/officeDocument/2006/relationships/slideLayout" Target="../slideLayouts/slideLayout7.xml"/><Relationship Id="rId2" Type="http://schemas.openxmlformats.org/officeDocument/2006/relationships/notesSlide" Target="../notesSlides/notesSlide139.xml"/></Relationships>
</file>

<file path=ppt/slides/_rels/slide166.xml.rels><?xml version="1.0" encoding="UTF-8" standalone="yes"?>
<Relationships xmlns="http://schemas.openxmlformats.org/package/2006/relationships"><Relationship Id="rId3" Type="http://schemas.openxmlformats.org/officeDocument/2006/relationships/image" Target="../media/image348.jpeg"/><Relationship Id="rId4" Type="http://schemas.microsoft.com/office/2007/relationships/hdphoto" Target="../media/hdphoto23.wdp"/><Relationship Id="rId5" Type="http://schemas.openxmlformats.org/officeDocument/2006/relationships/image" Target="../media/image349.png"/><Relationship Id="rId6" Type="http://schemas.openxmlformats.org/officeDocument/2006/relationships/image" Target="../media/image350.png"/><Relationship Id="rId7" Type="http://schemas.openxmlformats.org/officeDocument/2006/relationships/image" Target="../media/image351.png"/><Relationship Id="rId1" Type="http://schemas.openxmlformats.org/officeDocument/2006/relationships/slideLayout" Target="../slideLayouts/slideLayout7.xml"/><Relationship Id="rId2" Type="http://schemas.openxmlformats.org/officeDocument/2006/relationships/notesSlide" Target="../notesSlides/notesSlide140.xml"/></Relationships>
</file>

<file path=ppt/slides/_rels/slide167.xml.rels><?xml version="1.0" encoding="UTF-8" standalone="yes"?>
<Relationships xmlns="http://schemas.openxmlformats.org/package/2006/relationships"><Relationship Id="rId3" Type="http://schemas.openxmlformats.org/officeDocument/2006/relationships/image" Target="../media/image321.jpg"/><Relationship Id="rId4" Type="http://schemas.openxmlformats.org/officeDocument/2006/relationships/image" Target="../media/image342.png"/><Relationship Id="rId5" Type="http://schemas.openxmlformats.org/officeDocument/2006/relationships/image" Target="../media/image343.jpeg"/><Relationship Id="rId6" Type="http://schemas.openxmlformats.org/officeDocument/2006/relationships/image" Target="../media/image344.jpeg"/><Relationship Id="rId1" Type="http://schemas.openxmlformats.org/officeDocument/2006/relationships/slideLayout" Target="../slideLayouts/slideLayout7.xml"/><Relationship Id="rId2" Type="http://schemas.openxmlformats.org/officeDocument/2006/relationships/notesSlide" Target="../notesSlides/notesSlide141.xml"/></Relationships>
</file>

<file path=ppt/slides/_rels/slide168.xml.rels><?xml version="1.0" encoding="UTF-8" standalone="yes"?>
<Relationships xmlns="http://schemas.openxmlformats.org/package/2006/relationships"><Relationship Id="rId3" Type="http://schemas.openxmlformats.org/officeDocument/2006/relationships/image" Target="../media/image342.png"/><Relationship Id="rId4" Type="http://schemas.openxmlformats.org/officeDocument/2006/relationships/image" Target="../media/image321.jpg"/><Relationship Id="rId5" Type="http://schemas.openxmlformats.org/officeDocument/2006/relationships/image" Target="../media/image352.png"/><Relationship Id="rId6" Type="http://schemas.openxmlformats.org/officeDocument/2006/relationships/image" Target="../media/image343.jpeg"/><Relationship Id="rId7" Type="http://schemas.openxmlformats.org/officeDocument/2006/relationships/image" Target="../media/image344.jpeg"/><Relationship Id="rId8" Type="http://schemas.openxmlformats.org/officeDocument/2006/relationships/image" Target="../media/image353.jpeg"/><Relationship Id="rId1" Type="http://schemas.openxmlformats.org/officeDocument/2006/relationships/slideLayout" Target="../slideLayouts/slideLayout7.xml"/><Relationship Id="rId2" Type="http://schemas.openxmlformats.org/officeDocument/2006/relationships/notesSlide" Target="../notesSlides/notesSlide142.xml"/></Relationships>
</file>

<file path=ppt/slides/_rels/slide169.xml.rels><?xml version="1.0" encoding="UTF-8" standalone="yes"?>
<Relationships xmlns="http://schemas.openxmlformats.org/package/2006/relationships"><Relationship Id="rId3" Type="http://schemas.openxmlformats.org/officeDocument/2006/relationships/image" Target="../media/image342.png"/><Relationship Id="rId4" Type="http://schemas.openxmlformats.org/officeDocument/2006/relationships/image" Target="../media/image321.jpg"/><Relationship Id="rId5" Type="http://schemas.openxmlformats.org/officeDocument/2006/relationships/image" Target="../media/image343.jpeg"/><Relationship Id="rId6" Type="http://schemas.openxmlformats.org/officeDocument/2006/relationships/image" Target="../media/image344.jpeg"/><Relationship Id="rId7" Type="http://schemas.openxmlformats.org/officeDocument/2006/relationships/image" Target="../media/image353.jpeg"/><Relationship Id="rId8" Type="http://schemas.openxmlformats.org/officeDocument/2006/relationships/image" Target="../media/image354.png"/><Relationship Id="rId9" Type="http://schemas.openxmlformats.org/officeDocument/2006/relationships/image" Target="../media/image355.png"/><Relationship Id="rId1" Type="http://schemas.openxmlformats.org/officeDocument/2006/relationships/slideLayout" Target="../slideLayouts/slideLayout7.xml"/><Relationship Id="rId2" Type="http://schemas.openxmlformats.org/officeDocument/2006/relationships/notesSlide" Target="../notesSlides/notesSlide1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jpeg"/></Relationships>
</file>

<file path=ppt/slides/_rels/slide170.xml.rels><?xml version="1.0" encoding="UTF-8" standalone="yes"?>
<Relationships xmlns="http://schemas.openxmlformats.org/package/2006/relationships"><Relationship Id="rId3" Type="http://schemas.openxmlformats.org/officeDocument/2006/relationships/image" Target="../media/image356.png"/><Relationship Id="rId4" Type="http://schemas.openxmlformats.org/officeDocument/2006/relationships/image" Target="../media/image357.png"/><Relationship Id="rId5" Type="http://schemas.openxmlformats.org/officeDocument/2006/relationships/image" Target="../media/image358.png"/><Relationship Id="rId1" Type="http://schemas.openxmlformats.org/officeDocument/2006/relationships/slideLayout" Target="../slideLayouts/slideLayout7.xml"/><Relationship Id="rId2" Type="http://schemas.openxmlformats.org/officeDocument/2006/relationships/notesSlide" Target="../notesSlides/notesSlide144.xml"/></Relationships>
</file>

<file path=ppt/slides/_rels/slide171.xml.rels><?xml version="1.0" encoding="UTF-8" standalone="yes"?>
<Relationships xmlns="http://schemas.openxmlformats.org/package/2006/relationships"><Relationship Id="rId3" Type="http://schemas.openxmlformats.org/officeDocument/2006/relationships/image" Target="../media/image359.jpeg"/><Relationship Id="rId4" Type="http://schemas.openxmlformats.org/officeDocument/2006/relationships/image" Target="../media/image360.png"/><Relationship Id="rId5" Type="http://schemas.openxmlformats.org/officeDocument/2006/relationships/image" Target="../media/image361.jpeg"/><Relationship Id="rId6" Type="http://schemas.microsoft.com/office/2007/relationships/hdphoto" Target="../media/hdphoto24.wdp"/><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2.png"/></Relationships>
</file>

<file path=ppt/slides/_rels/slide174.xml.rels><?xml version="1.0" encoding="UTF-8" standalone="yes"?>
<Relationships xmlns="http://schemas.openxmlformats.org/package/2006/relationships"><Relationship Id="rId3" Type="http://schemas.openxmlformats.org/officeDocument/2006/relationships/image" Target="../media/image363.jpeg"/><Relationship Id="rId4" Type="http://schemas.microsoft.com/office/2007/relationships/hdphoto" Target="../media/hdphoto25.wdp"/><Relationship Id="rId5" Type="http://schemas.openxmlformats.org/officeDocument/2006/relationships/image" Target="../media/image364.png"/><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75.xml.rels><?xml version="1.0" encoding="UTF-8" standalone="yes"?>
<Relationships xmlns="http://schemas.openxmlformats.org/package/2006/relationships"><Relationship Id="rId3" Type="http://schemas.openxmlformats.org/officeDocument/2006/relationships/image" Target="../media/image365.png"/><Relationship Id="rId4" Type="http://schemas.openxmlformats.org/officeDocument/2006/relationships/image" Target="../media/image366.jpeg"/><Relationship Id="rId5" Type="http://schemas.microsoft.com/office/2007/relationships/hdphoto" Target="../media/hdphoto26.wdp"/><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76.xml.rels><?xml version="1.0" encoding="UTF-8" standalone="yes"?>
<Relationships xmlns="http://schemas.openxmlformats.org/package/2006/relationships"><Relationship Id="rId3" Type="http://schemas.openxmlformats.org/officeDocument/2006/relationships/image" Target="../media/image367.jpg"/><Relationship Id="rId4" Type="http://schemas.openxmlformats.org/officeDocument/2006/relationships/image" Target="../media/image368.jpg"/><Relationship Id="rId5" Type="http://schemas.openxmlformats.org/officeDocument/2006/relationships/image" Target="../media/image369.jpg"/><Relationship Id="rId1" Type="http://schemas.openxmlformats.org/officeDocument/2006/relationships/slideLayout" Target="../slideLayouts/slideLayout7.xml"/><Relationship Id="rId2" Type="http://schemas.openxmlformats.org/officeDocument/2006/relationships/notesSlide" Target="../notesSlides/notesSlide148.xml"/></Relationships>
</file>

<file path=ppt/slides/_rels/slide177.xml.rels><?xml version="1.0" encoding="UTF-8" standalone="yes"?>
<Relationships xmlns="http://schemas.openxmlformats.org/package/2006/relationships"><Relationship Id="rId3" Type="http://schemas.openxmlformats.org/officeDocument/2006/relationships/image" Target="../media/image370.jpg"/><Relationship Id="rId4" Type="http://schemas.openxmlformats.org/officeDocument/2006/relationships/image" Target="../media/image367.jpg"/><Relationship Id="rId5" Type="http://schemas.openxmlformats.org/officeDocument/2006/relationships/image" Target="../media/image368.jpg"/><Relationship Id="rId1" Type="http://schemas.openxmlformats.org/officeDocument/2006/relationships/slideLayout" Target="../slideLayouts/slideLayout7.xml"/><Relationship Id="rId2" Type="http://schemas.openxmlformats.org/officeDocument/2006/relationships/notesSlide" Target="../notesSlides/notesSlide149.xml"/></Relationships>
</file>

<file path=ppt/slides/_rels/slide178.xml.rels><?xml version="1.0" encoding="UTF-8" standalone="yes"?>
<Relationships xmlns="http://schemas.openxmlformats.org/package/2006/relationships"><Relationship Id="rId3" Type="http://schemas.openxmlformats.org/officeDocument/2006/relationships/image" Target="../media/image371.jpg"/><Relationship Id="rId4" Type="http://schemas.openxmlformats.org/officeDocument/2006/relationships/image" Target="../media/image367.jpg"/><Relationship Id="rId5" Type="http://schemas.openxmlformats.org/officeDocument/2006/relationships/image" Target="../media/image368.jpg"/><Relationship Id="rId1" Type="http://schemas.openxmlformats.org/officeDocument/2006/relationships/slideLayout" Target="../slideLayouts/slideLayout7.xml"/><Relationship Id="rId2" Type="http://schemas.openxmlformats.org/officeDocument/2006/relationships/notesSlide" Target="../notesSlides/notesSlide150.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1.xml"/><Relationship Id="rId3" Type="http://schemas.openxmlformats.org/officeDocument/2006/relationships/image" Target="../media/image372.png"/></Relationships>
</file>

<file path=ppt/slides/_rels/slide18.xml.rels><?xml version="1.0" encoding="UTF-8" standalone="yes"?>
<Relationships xmlns="http://schemas.openxmlformats.org/package/2006/relationships"><Relationship Id="rId3" Type="http://schemas.openxmlformats.org/officeDocument/2006/relationships/hyperlink" Target="http://www.taisei.co.jp/cg_e/ancient_world/ur/aur.html" TargetMode="External"/><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0.xml.rels><?xml version="1.0" encoding="UTF-8" standalone="yes"?>
<Relationships xmlns="http://schemas.openxmlformats.org/package/2006/relationships"><Relationship Id="rId3" Type="http://schemas.openxmlformats.org/officeDocument/2006/relationships/audio" Target="../media/audio2.bin"/><Relationship Id="rId4" Type="http://schemas.openxmlformats.org/officeDocument/2006/relationships/image" Target="../media/image373.jpeg"/><Relationship Id="rId5" Type="http://schemas.microsoft.com/office/2007/relationships/hdphoto" Target="../media/hdphoto27.wdp"/><Relationship Id="rId6" Type="http://schemas.openxmlformats.org/officeDocument/2006/relationships/image" Target="../media/image374.png"/><Relationship Id="rId1" Type="http://schemas.openxmlformats.org/officeDocument/2006/relationships/slideLayout" Target="../slideLayouts/slideLayout13.xml"/><Relationship Id="rId2" Type="http://schemas.openxmlformats.org/officeDocument/2006/relationships/notesSlide" Target="../notesSlides/notesSlide15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3.xml"/></Relationships>
</file>

<file path=ppt/slides/_rels/slide182.xml.rels><?xml version="1.0" encoding="UTF-8" standalone="yes"?>
<Relationships xmlns="http://schemas.openxmlformats.org/package/2006/relationships"><Relationship Id="rId3" Type="http://schemas.openxmlformats.org/officeDocument/2006/relationships/image" Target="../media/image375.png"/><Relationship Id="rId4" Type="http://schemas.openxmlformats.org/officeDocument/2006/relationships/image" Target="../media/image376.png"/><Relationship Id="rId5" Type="http://schemas.openxmlformats.org/officeDocument/2006/relationships/image" Target="../media/image377.png"/><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83.xml.rels><?xml version="1.0" encoding="UTF-8" standalone="yes"?>
<Relationships xmlns="http://schemas.openxmlformats.org/package/2006/relationships"><Relationship Id="rId3" Type="http://schemas.openxmlformats.org/officeDocument/2006/relationships/image" Target="../media/image378.jpeg"/><Relationship Id="rId4" Type="http://schemas.microsoft.com/office/2007/relationships/hdphoto" Target="../media/hdphoto28.wdp"/><Relationship Id="rId5" Type="http://schemas.openxmlformats.org/officeDocument/2006/relationships/image" Target="../media/image379.png"/><Relationship Id="rId6" Type="http://schemas.microsoft.com/office/2007/relationships/hdphoto" Target="../media/hdphoto29.wdp"/><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84.xml.rels><?xml version="1.0" encoding="UTF-8" standalone="yes"?>
<Relationships xmlns="http://schemas.openxmlformats.org/package/2006/relationships"><Relationship Id="rId3" Type="http://schemas.openxmlformats.org/officeDocument/2006/relationships/image" Target="../media/image380.jpeg"/><Relationship Id="rId4" Type="http://schemas.microsoft.com/office/2007/relationships/hdphoto" Target="../media/hdphoto30.wdp"/><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7.xml"/></Relationships>
</file>

<file path=ppt/slides/_rels/slide186.xml.rels><?xml version="1.0" encoding="UTF-8" standalone="yes"?>
<Relationships xmlns="http://schemas.openxmlformats.org/package/2006/relationships"><Relationship Id="rId3" Type="http://schemas.openxmlformats.org/officeDocument/2006/relationships/image" Target="../media/image381.png"/><Relationship Id="rId4" Type="http://schemas.openxmlformats.org/officeDocument/2006/relationships/image" Target="../media/image382.png"/><Relationship Id="rId5" Type="http://schemas.openxmlformats.org/officeDocument/2006/relationships/image" Target="../media/image383.png"/><Relationship Id="rId6" Type="http://schemas.openxmlformats.org/officeDocument/2006/relationships/image" Target="../media/image384.jpeg"/><Relationship Id="rId7" Type="http://schemas.microsoft.com/office/2007/relationships/hdphoto" Target="../media/hdphoto31.wdp"/><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87.xml.rels><?xml version="1.0" encoding="UTF-8" standalone="yes"?>
<Relationships xmlns="http://schemas.openxmlformats.org/package/2006/relationships"><Relationship Id="rId3" Type="http://schemas.openxmlformats.org/officeDocument/2006/relationships/image" Target="../media/image385.jpeg"/><Relationship Id="rId4" Type="http://schemas.openxmlformats.org/officeDocument/2006/relationships/image" Target="../media/image386.png"/><Relationship Id="rId5" Type="http://schemas.openxmlformats.org/officeDocument/2006/relationships/image" Target="../media/image387.jpeg"/><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8.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9.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0.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1.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2.xml"/><Relationship Id="rId3" Type="http://schemas.openxmlformats.org/officeDocument/2006/relationships/image" Target="../media/image392.png"/></Relationships>
</file>

<file path=ppt/slides/_rels/slide195.xml.rels><?xml version="1.0" encoding="UTF-8" standalone="yes"?>
<Relationships xmlns="http://schemas.openxmlformats.org/package/2006/relationships"><Relationship Id="rId3" Type="http://schemas.openxmlformats.org/officeDocument/2006/relationships/image" Target="../media/image393.png"/><Relationship Id="rId4" Type="http://schemas.openxmlformats.org/officeDocument/2006/relationships/image" Target="../media/image394.png"/><Relationship Id="rId5" Type="http://schemas.openxmlformats.org/officeDocument/2006/relationships/image" Target="../media/image395.png"/><Relationship Id="rId6" Type="http://schemas.openxmlformats.org/officeDocument/2006/relationships/image" Target="../media/image396.png"/><Relationship Id="rId1" Type="http://schemas.openxmlformats.org/officeDocument/2006/relationships/slideLayout" Target="../slideLayouts/slideLayout7.xml"/><Relationship Id="rId2" Type="http://schemas.openxmlformats.org/officeDocument/2006/relationships/notesSlide" Target="../notesSlides/notesSlide163.xml"/></Relationships>
</file>

<file path=ppt/slides/_rels/slide196.xml.rels><?xml version="1.0" encoding="UTF-8" standalone="yes"?>
<Relationships xmlns="http://schemas.openxmlformats.org/package/2006/relationships"><Relationship Id="rId3" Type="http://schemas.openxmlformats.org/officeDocument/2006/relationships/image" Target="../media/image397.png"/><Relationship Id="rId4" Type="http://schemas.openxmlformats.org/officeDocument/2006/relationships/image" Target="../media/image398.png"/><Relationship Id="rId5" Type="http://schemas.openxmlformats.org/officeDocument/2006/relationships/image" Target="../media/image399.png"/><Relationship Id="rId6" Type="http://schemas.openxmlformats.org/officeDocument/2006/relationships/image" Target="../media/image400.png"/><Relationship Id="rId1" Type="http://schemas.openxmlformats.org/officeDocument/2006/relationships/slideLayout" Target="../slideLayouts/slideLayout7.xml"/><Relationship Id="rId2" Type="http://schemas.openxmlformats.org/officeDocument/2006/relationships/notesSlide" Target="../notesSlides/notesSlide164.xml"/></Relationships>
</file>

<file path=ppt/slides/_rels/slide197.xml.rels><?xml version="1.0" encoding="UTF-8" standalone="yes"?>
<Relationships xmlns="http://schemas.openxmlformats.org/package/2006/relationships"><Relationship Id="rId3" Type="http://schemas.openxmlformats.org/officeDocument/2006/relationships/image" Target="../media/image401.png"/><Relationship Id="rId4" Type="http://schemas.openxmlformats.org/officeDocument/2006/relationships/image" Target="../media/image402.png"/><Relationship Id="rId1" Type="http://schemas.openxmlformats.org/officeDocument/2006/relationships/slideLayout" Target="../slideLayouts/slideLayout6.xml"/><Relationship Id="rId2" Type="http://schemas.openxmlformats.org/officeDocument/2006/relationships/notesSlide" Target="../notesSlides/notesSlide165.xml"/></Relationships>
</file>

<file path=ppt/slides/_rels/slide198.xml.rels><?xml version="1.0" encoding="UTF-8" standalone="yes"?>
<Relationships xmlns="http://schemas.openxmlformats.org/package/2006/relationships"><Relationship Id="rId3" Type="http://schemas.openxmlformats.org/officeDocument/2006/relationships/image" Target="../media/image403.png"/><Relationship Id="rId4" Type="http://schemas.openxmlformats.org/officeDocument/2006/relationships/image" Target="../media/image404.png"/><Relationship Id="rId5" Type="http://schemas.openxmlformats.org/officeDocument/2006/relationships/image" Target="../media/image405.png"/><Relationship Id="rId6" Type="http://schemas.openxmlformats.org/officeDocument/2006/relationships/image" Target="../media/image406.png"/><Relationship Id="rId7" Type="http://schemas.openxmlformats.org/officeDocument/2006/relationships/image" Target="../media/image407.png"/><Relationship Id="rId1" Type="http://schemas.openxmlformats.org/officeDocument/2006/relationships/slideLayout" Target="../slideLayouts/slideLayout6.xml"/><Relationship Id="rId2" Type="http://schemas.openxmlformats.org/officeDocument/2006/relationships/notesSlide" Target="../notesSlides/notesSlide16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 Id="rId3" Type="http://schemas.openxmlformats.org/officeDocument/2006/relationships/image" Target="../media/image41.jpeg"/></Relationships>
</file>

<file path=ppt/slides/_rels/slide200.xml.rels><?xml version="1.0" encoding="UTF-8" standalone="yes"?>
<Relationships xmlns="http://schemas.openxmlformats.org/package/2006/relationships"><Relationship Id="rId3" Type="http://schemas.openxmlformats.org/officeDocument/2006/relationships/image" Target="../media/image408.jpeg"/><Relationship Id="rId4" Type="http://schemas.openxmlformats.org/officeDocument/2006/relationships/image" Target="../media/image409.jpeg"/><Relationship Id="rId5" Type="http://schemas.openxmlformats.org/officeDocument/2006/relationships/image" Target="../media/image410.jpeg"/><Relationship Id="rId6" Type="http://schemas.openxmlformats.org/officeDocument/2006/relationships/image" Target="../media/image411.png"/><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412.png"/><Relationship Id="rId4" Type="http://schemas.openxmlformats.org/officeDocument/2006/relationships/image" Target="../media/image413.png"/><Relationship Id="rId5" Type="http://schemas.openxmlformats.org/officeDocument/2006/relationships/image" Target="../media/image414.png"/><Relationship Id="rId6" Type="http://schemas.openxmlformats.org/officeDocument/2006/relationships/image" Target="../media/image415.png"/><Relationship Id="rId7" Type="http://schemas.openxmlformats.org/officeDocument/2006/relationships/image" Target="../media/image416.png"/><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11" Type="http://schemas.openxmlformats.org/officeDocument/2006/relationships/image" Target="../media/image422.jpeg"/><Relationship Id="rId12" Type="http://schemas.microsoft.com/office/2007/relationships/hdphoto" Target="../media/hdphoto35.wdp"/><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417.jpeg"/><Relationship Id="rId4" Type="http://schemas.microsoft.com/office/2007/relationships/hdphoto" Target="../media/hdphoto32.wdp"/><Relationship Id="rId5" Type="http://schemas.openxmlformats.org/officeDocument/2006/relationships/image" Target="../media/image418.png"/><Relationship Id="rId6" Type="http://schemas.openxmlformats.org/officeDocument/2006/relationships/image" Target="../media/image419.png"/><Relationship Id="rId7" Type="http://schemas.openxmlformats.org/officeDocument/2006/relationships/image" Target="../media/image420.jpeg"/><Relationship Id="rId8" Type="http://schemas.microsoft.com/office/2007/relationships/hdphoto" Target="../media/hdphoto33.wdp"/><Relationship Id="rId9" Type="http://schemas.openxmlformats.org/officeDocument/2006/relationships/image" Target="../media/image421.jpeg"/><Relationship Id="rId10" Type="http://schemas.microsoft.com/office/2007/relationships/hdphoto" Target="../media/hdphoto34.wdp"/></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3" Type="http://schemas.openxmlformats.org/officeDocument/2006/relationships/image" Target="../media/image423.png"/><Relationship Id="rId4" Type="http://schemas.openxmlformats.org/officeDocument/2006/relationships/image" Target="../media/image424.png"/><Relationship Id="rId5" Type="http://schemas.openxmlformats.org/officeDocument/2006/relationships/image" Target="../media/image425.png"/><Relationship Id="rId6" Type="http://schemas.openxmlformats.org/officeDocument/2006/relationships/image" Target="../media/image426.jpeg"/><Relationship Id="rId7" Type="http://schemas.microsoft.com/office/2007/relationships/hdphoto" Target="../media/hdphoto36.wdp"/><Relationship Id="rId1" Type="http://schemas.openxmlformats.org/officeDocument/2006/relationships/slideLayout" Target="../slideLayouts/slideLayout6.xml"/><Relationship Id="rId2" Type="http://schemas.openxmlformats.org/officeDocument/2006/relationships/notesSlide" Target="../notesSlides/notesSlide170.xml"/></Relationships>
</file>

<file path=ppt/slides/_rels/slide207.xml.rels><?xml version="1.0" encoding="UTF-8" standalone="yes"?>
<Relationships xmlns="http://schemas.openxmlformats.org/package/2006/relationships"><Relationship Id="rId3" Type="http://schemas.openxmlformats.org/officeDocument/2006/relationships/image" Target="../media/image427.png"/><Relationship Id="rId4" Type="http://schemas.openxmlformats.org/officeDocument/2006/relationships/image" Target="../media/image428.png"/><Relationship Id="rId1" Type="http://schemas.openxmlformats.org/officeDocument/2006/relationships/slideLayout" Target="../slideLayouts/slideLayout1.xml"/><Relationship Id="rId2" Type="http://schemas.openxmlformats.org/officeDocument/2006/relationships/notesSlide" Target="../notesSlides/notesSlide171.xml"/></Relationships>
</file>

<file path=ppt/slides/_rels/slide208.xml.rels><?xml version="1.0" encoding="UTF-8" standalone="yes"?>
<Relationships xmlns="http://schemas.openxmlformats.org/package/2006/relationships"><Relationship Id="rId3" Type="http://schemas.openxmlformats.org/officeDocument/2006/relationships/image" Target="../media/image429.png"/><Relationship Id="rId4" Type="http://schemas.openxmlformats.org/officeDocument/2006/relationships/image" Target="../media/image430.jpeg"/><Relationship Id="rId5" Type="http://schemas.openxmlformats.org/officeDocument/2006/relationships/image" Target="../media/image431.jpeg"/><Relationship Id="rId1" Type="http://schemas.openxmlformats.org/officeDocument/2006/relationships/slideLayout" Target="../slideLayouts/slideLayout6.xml"/><Relationship Id="rId2" Type="http://schemas.openxmlformats.org/officeDocument/2006/relationships/notesSlide" Target="../notesSlides/notesSlide17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 Id="rId3" Type="http://schemas.openxmlformats.org/officeDocument/2006/relationships/image" Target="../media/image43.jpeg"/></Relationships>
</file>

<file path=ppt/slides/_rels/slide210.xml.rels><?xml version="1.0" encoding="UTF-8" standalone="yes"?>
<Relationships xmlns="http://schemas.openxmlformats.org/package/2006/relationships"><Relationship Id="rId3" Type="http://schemas.openxmlformats.org/officeDocument/2006/relationships/image" Target="../media/image432.png"/><Relationship Id="rId4" Type="http://schemas.openxmlformats.org/officeDocument/2006/relationships/image" Target="../media/image433.jpeg"/><Relationship Id="rId5" Type="http://schemas.openxmlformats.org/officeDocument/2006/relationships/image" Target="../media/image434.jpeg"/><Relationship Id="rId6" Type="http://schemas.openxmlformats.org/officeDocument/2006/relationships/image" Target="../media/image435.jpeg"/><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211.xml.rels><?xml version="1.0" encoding="UTF-8" standalone="yes"?>
<Relationships xmlns="http://schemas.openxmlformats.org/package/2006/relationships"><Relationship Id="rId3" Type="http://schemas.openxmlformats.org/officeDocument/2006/relationships/image" Target="../media/image436.png"/><Relationship Id="rId4" Type="http://schemas.openxmlformats.org/officeDocument/2006/relationships/image" Target="../media/image437.png"/><Relationship Id="rId5" Type="http://schemas.openxmlformats.org/officeDocument/2006/relationships/image" Target="../media/image438.jpeg"/><Relationship Id="rId6" Type="http://schemas.microsoft.com/office/2007/relationships/hdphoto" Target="../media/hdphoto37.wdp"/><Relationship Id="rId7" Type="http://schemas.openxmlformats.org/officeDocument/2006/relationships/image" Target="../media/image439.png"/><Relationship Id="rId1" Type="http://schemas.openxmlformats.org/officeDocument/2006/relationships/slideLayout" Target="../slideLayouts/slideLayout6.xml"/><Relationship Id="rId2" Type="http://schemas.openxmlformats.org/officeDocument/2006/relationships/notesSlide" Target="../notesSlides/notesSlide174.xml"/></Relationships>
</file>

<file path=ppt/slides/_rels/slide212.xml.rels><?xml version="1.0" encoding="UTF-8" standalone="yes"?>
<Relationships xmlns="http://schemas.openxmlformats.org/package/2006/relationships"><Relationship Id="rId3" Type="http://schemas.openxmlformats.org/officeDocument/2006/relationships/image" Target="../media/image440.jpeg"/><Relationship Id="rId4" Type="http://schemas.microsoft.com/office/2007/relationships/hdphoto" Target="../media/hdphoto38.wdp"/><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441.png"/></Relationships>
</file>

<file path=ppt/slides/_rels/slide214.xml.rels><?xml version="1.0" encoding="UTF-8" standalone="yes"?>
<Relationships xmlns="http://schemas.openxmlformats.org/package/2006/relationships"><Relationship Id="rId3" Type="http://schemas.openxmlformats.org/officeDocument/2006/relationships/image" Target="../media/image442.png"/><Relationship Id="rId4" Type="http://schemas.openxmlformats.org/officeDocument/2006/relationships/image" Target="../media/image443.png"/><Relationship Id="rId5" Type="http://schemas.openxmlformats.org/officeDocument/2006/relationships/image" Target="../media/image444.jpeg"/><Relationship Id="rId6" Type="http://schemas.openxmlformats.org/officeDocument/2006/relationships/image" Target="../media/image445.png"/><Relationship Id="rId1" Type="http://schemas.openxmlformats.org/officeDocument/2006/relationships/slideLayout" Target="../slideLayouts/slideLayout7.xml"/><Relationship Id="rId2" Type="http://schemas.openxmlformats.org/officeDocument/2006/relationships/notesSlide" Target="../notesSlides/notesSlide17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8.xml"/><Relationship Id="rId3" Type="http://schemas.openxmlformats.org/officeDocument/2006/relationships/image" Target="../media/image446.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microsoft.com/office/2007/relationships/hdphoto" Target="../media/hdphoto39.wdp"/><Relationship Id="rId4" Type="http://schemas.openxmlformats.org/officeDocument/2006/relationships/image" Target="../media/image448.png"/><Relationship Id="rId5" Type="http://schemas.openxmlformats.org/officeDocument/2006/relationships/image" Target="../media/image449.jpeg"/><Relationship Id="rId6" Type="http://schemas.microsoft.com/office/2007/relationships/hdphoto" Target="../media/hdphoto40.wdp"/><Relationship Id="rId1" Type="http://schemas.openxmlformats.org/officeDocument/2006/relationships/slideLayout" Target="../slideLayouts/slideLayout1.xml"/><Relationship Id="rId2" Type="http://schemas.openxmlformats.org/officeDocument/2006/relationships/image" Target="../media/image447.jpeg"/></Relationships>
</file>

<file path=ppt/slides/_rels/slide218.xml.rels><?xml version="1.0" encoding="UTF-8" standalone="yes"?>
<Relationships xmlns="http://schemas.openxmlformats.org/package/2006/relationships"><Relationship Id="rId3" Type="http://schemas.microsoft.com/office/2007/relationships/hdphoto" Target="../media/hdphoto41.wdp"/><Relationship Id="rId4" Type="http://schemas.openxmlformats.org/officeDocument/2006/relationships/image" Target="../media/image451.jpeg"/><Relationship Id="rId5" Type="http://schemas.microsoft.com/office/2007/relationships/hdphoto" Target="../media/hdphoto42.wdp"/><Relationship Id="rId6" Type="http://schemas.openxmlformats.org/officeDocument/2006/relationships/image" Target="../media/image452.jpeg"/><Relationship Id="rId7" Type="http://schemas.openxmlformats.org/officeDocument/2006/relationships/image" Target="../media/image453.jpeg"/><Relationship Id="rId8" Type="http://schemas.microsoft.com/office/2007/relationships/hdphoto" Target="../media/hdphoto43.wdp"/><Relationship Id="rId1" Type="http://schemas.openxmlformats.org/officeDocument/2006/relationships/slideLayout" Target="../slideLayouts/slideLayout7.xml"/><Relationship Id="rId2" Type="http://schemas.openxmlformats.org/officeDocument/2006/relationships/image" Target="../media/image450.jpe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4.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7" Type="http://schemas.openxmlformats.org/officeDocument/2006/relationships/image" Target="../media/image48.jpeg"/><Relationship Id="rId8"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0.xml.rels><?xml version="1.0" encoding="UTF-8" standalone="yes"?>
<Relationships xmlns="http://schemas.openxmlformats.org/package/2006/relationships"><Relationship Id="rId3" Type="http://schemas.openxmlformats.org/officeDocument/2006/relationships/image" Target="../media/image456.jpeg"/><Relationship Id="rId4" Type="http://schemas.microsoft.com/office/2007/relationships/hdphoto" Target="../media/hdphoto44.wdp"/><Relationship Id="rId1" Type="http://schemas.openxmlformats.org/officeDocument/2006/relationships/slideLayout" Target="../slideLayouts/slideLayout7.xml"/><Relationship Id="rId2" Type="http://schemas.openxmlformats.org/officeDocument/2006/relationships/image" Target="../media/image455.png"/></Relationships>
</file>

<file path=ppt/slides/_rels/slide221.xml.rels><?xml version="1.0" encoding="UTF-8" standalone="yes"?>
<Relationships xmlns="http://schemas.openxmlformats.org/package/2006/relationships"><Relationship Id="rId3" Type="http://schemas.openxmlformats.org/officeDocument/2006/relationships/image" Target="../media/image458.png"/><Relationship Id="rId4" Type="http://schemas.openxmlformats.org/officeDocument/2006/relationships/image" Target="../media/image459.jpeg"/><Relationship Id="rId5" Type="http://schemas.microsoft.com/office/2007/relationships/hdphoto" Target="../media/hdphoto45.wdp"/><Relationship Id="rId6" Type="http://schemas.openxmlformats.org/officeDocument/2006/relationships/image" Target="../media/image460.jpeg"/><Relationship Id="rId1" Type="http://schemas.openxmlformats.org/officeDocument/2006/relationships/slideLayout" Target="../slideLayouts/slideLayout7.xml"/><Relationship Id="rId2" Type="http://schemas.openxmlformats.org/officeDocument/2006/relationships/image" Target="../media/image457.png"/></Relationships>
</file>

<file path=ppt/slides/_rels/slide222.xml.rels><?xml version="1.0" encoding="UTF-8" standalone="yes"?>
<Relationships xmlns="http://schemas.openxmlformats.org/package/2006/relationships"><Relationship Id="rId3" Type="http://schemas.openxmlformats.org/officeDocument/2006/relationships/image" Target="../media/image461.jpeg"/><Relationship Id="rId4" Type="http://schemas.microsoft.com/office/2007/relationships/hdphoto" Target="../media/hdphoto46.wdp"/><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223.xml.rels><?xml version="1.0" encoding="UTF-8" standalone="yes"?>
<Relationships xmlns="http://schemas.openxmlformats.org/package/2006/relationships"><Relationship Id="rId3" Type="http://schemas.openxmlformats.org/officeDocument/2006/relationships/image" Target="../media/image462.png"/><Relationship Id="rId4" Type="http://schemas.openxmlformats.org/officeDocument/2006/relationships/image" Target="../media/image463.png"/><Relationship Id="rId5" Type="http://schemas.openxmlformats.org/officeDocument/2006/relationships/image" Target="../media/image464.png"/><Relationship Id="rId6" Type="http://schemas.openxmlformats.org/officeDocument/2006/relationships/image" Target="../media/image465.png"/><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224.xml.rels><?xml version="1.0" encoding="UTF-8" standalone="yes"?>
<Relationships xmlns="http://schemas.openxmlformats.org/package/2006/relationships"><Relationship Id="rId3" Type="http://schemas.openxmlformats.org/officeDocument/2006/relationships/image" Target="../media/image466.png"/><Relationship Id="rId4" Type="http://schemas.openxmlformats.org/officeDocument/2006/relationships/image" Target="../media/image467.jpeg"/><Relationship Id="rId1" Type="http://schemas.openxmlformats.org/officeDocument/2006/relationships/slideLayout" Target="../slideLayouts/slideLayout13.xml"/><Relationship Id="rId2" Type="http://schemas.openxmlformats.org/officeDocument/2006/relationships/notesSlide" Target="../notesSlides/notesSlide18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2.xml"/><Relationship Id="rId3" Type="http://schemas.openxmlformats.org/officeDocument/2006/relationships/image" Target="../media/image468.png"/></Relationships>
</file>

<file path=ppt/slides/_rels/slide226.xml.rels><?xml version="1.0" encoding="UTF-8" standalone="yes"?>
<Relationships xmlns="http://schemas.openxmlformats.org/package/2006/relationships"><Relationship Id="rId3" Type="http://schemas.openxmlformats.org/officeDocument/2006/relationships/image" Target="../media/image469.jpeg"/><Relationship Id="rId4" Type="http://schemas.openxmlformats.org/officeDocument/2006/relationships/image" Target="../media/image470.png"/><Relationship Id="rId1" Type="http://schemas.openxmlformats.org/officeDocument/2006/relationships/slideLayout" Target="../slideLayouts/slideLayout7.xml"/><Relationship Id="rId2" Type="http://schemas.openxmlformats.org/officeDocument/2006/relationships/notesSlide" Target="../notesSlides/notesSlide183.xml"/></Relationships>
</file>

<file path=ppt/slides/_rels/slide227.xml.rels><?xml version="1.0" encoding="UTF-8" standalone="yes"?>
<Relationships xmlns="http://schemas.openxmlformats.org/package/2006/relationships"><Relationship Id="rId3" Type="http://schemas.openxmlformats.org/officeDocument/2006/relationships/image" Target="../media/image471.png"/><Relationship Id="rId4" Type="http://schemas.openxmlformats.org/officeDocument/2006/relationships/image" Target="../media/image472.png"/><Relationship Id="rId5" Type="http://schemas.openxmlformats.org/officeDocument/2006/relationships/image" Target="../media/image473.jpeg"/><Relationship Id="rId6" Type="http://schemas.openxmlformats.org/officeDocument/2006/relationships/image" Target="../media/image474.jpeg"/><Relationship Id="rId7" Type="http://schemas.openxmlformats.org/officeDocument/2006/relationships/image" Target="../media/image475.jpeg"/><Relationship Id="rId1" Type="http://schemas.openxmlformats.org/officeDocument/2006/relationships/slideLayout" Target="../slideLayouts/slideLayout7.xml"/><Relationship Id="rId2" Type="http://schemas.openxmlformats.org/officeDocument/2006/relationships/notesSlide" Target="../notesSlides/notesSlide184.xml"/></Relationships>
</file>

<file path=ppt/slides/_rels/slide228.xml.rels><?xml version="1.0" encoding="UTF-8" standalone="yes"?>
<Relationships xmlns="http://schemas.openxmlformats.org/package/2006/relationships"><Relationship Id="rId3" Type="http://schemas.openxmlformats.org/officeDocument/2006/relationships/image" Target="../media/image476.png"/><Relationship Id="rId4" Type="http://schemas.openxmlformats.org/officeDocument/2006/relationships/image" Target="../media/image473.jpeg"/><Relationship Id="rId5" Type="http://schemas.openxmlformats.org/officeDocument/2006/relationships/image" Target="../media/image477.jpeg"/><Relationship Id="rId1" Type="http://schemas.openxmlformats.org/officeDocument/2006/relationships/slideLayout" Target="../slideLayouts/slideLayout7.xml"/><Relationship Id="rId2" Type="http://schemas.openxmlformats.org/officeDocument/2006/relationships/notesSlide" Target="../notesSlides/notesSlide185.xml"/></Relationships>
</file>

<file path=ppt/slides/_rels/slide229.xml.rels><?xml version="1.0" encoding="UTF-8" standalone="yes"?>
<Relationships xmlns="http://schemas.openxmlformats.org/package/2006/relationships"><Relationship Id="rId3" Type="http://schemas.openxmlformats.org/officeDocument/2006/relationships/image" Target="../media/image478.png"/><Relationship Id="rId4" Type="http://schemas.openxmlformats.org/officeDocument/2006/relationships/image" Target="../media/image473.jpeg"/><Relationship Id="rId5" Type="http://schemas.openxmlformats.org/officeDocument/2006/relationships/image" Target="../media/image479.jpeg"/><Relationship Id="rId1" Type="http://schemas.openxmlformats.org/officeDocument/2006/relationships/slideLayout" Target="../slideLayouts/slideLayout7.xml"/><Relationship Id="rId2" Type="http://schemas.openxmlformats.org/officeDocument/2006/relationships/notesSlide" Target="../notesSlides/notesSlide18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0.xml.rels><?xml version="1.0" encoding="UTF-8" standalone="yes"?>
<Relationships xmlns="http://schemas.openxmlformats.org/package/2006/relationships"><Relationship Id="rId3" Type="http://schemas.openxmlformats.org/officeDocument/2006/relationships/image" Target="../media/image480.jpeg"/><Relationship Id="rId4" Type="http://schemas.microsoft.com/office/2007/relationships/hdphoto" Target="../media/hdphoto47.wdp"/><Relationship Id="rId1" Type="http://schemas.openxmlformats.org/officeDocument/2006/relationships/slideLayout" Target="../slideLayouts/slideLayout7.xml"/><Relationship Id="rId2" Type="http://schemas.openxmlformats.org/officeDocument/2006/relationships/notesSlide" Target="../notesSlides/notesSlide18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8.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9.xml"/><Relationship Id="rId3" Type="http://schemas.openxmlformats.org/officeDocument/2006/relationships/image" Target="../media/image481.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2.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3.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4.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0.xml"/><Relationship Id="rId3" Type="http://schemas.openxmlformats.org/officeDocument/2006/relationships/image" Target="../media/image485.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1.xml"/><Relationship Id="rId3" Type="http://schemas.openxmlformats.org/officeDocument/2006/relationships/image" Target="../media/image486.png"/></Relationships>
</file>

<file path=ppt/slides/_rels/slide238.xml.rels><?xml version="1.0" encoding="UTF-8" standalone="yes"?>
<Relationships xmlns="http://schemas.openxmlformats.org/package/2006/relationships"><Relationship Id="rId3" Type="http://schemas.openxmlformats.org/officeDocument/2006/relationships/image" Target="../media/image487.jpeg"/><Relationship Id="rId4" Type="http://schemas.microsoft.com/office/2007/relationships/hdphoto" Target="../media/hdphoto48.wdp"/><Relationship Id="rId1" Type="http://schemas.openxmlformats.org/officeDocument/2006/relationships/slideLayout" Target="../slideLayouts/slideLayout7.xml"/><Relationship Id="rId2" Type="http://schemas.openxmlformats.org/officeDocument/2006/relationships/notesSlide" Target="../notesSlides/notesSlide192.xml"/></Relationships>
</file>

<file path=ppt/slides/_rels/slide239.xml.rels><?xml version="1.0" encoding="UTF-8" standalone="yes"?>
<Relationships xmlns="http://schemas.openxmlformats.org/package/2006/relationships"><Relationship Id="rId3" Type="http://schemas.openxmlformats.org/officeDocument/2006/relationships/image" Target="../media/image488.png"/><Relationship Id="rId4" Type="http://schemas.openxmlformats.org/officeDocument/2006/relationships/image" Target="../media/image489.png"/><Relationship Id="rId5" Type="http://schemas.openxmlformats.org/officeDocument/2006/relationships/image" Target="../media/image490.png"/><Relationship Id="rId1" Type="http://schemas.openxmlformats.org/officeDocument/2006/relationships/slideLayout" Target="../slideLayouts/slideLayout7.xml"/><Relationship Id="rId2" Type="http://schemas.openxmlformats.org/officeDocument/2006/relationships/notesSlide" Target="../notesSlides/notesSlide19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image" Target="../media/image53.jpeg"/><Relationship Id="rId7" Type="http://schemas.openxmlformats.org/officeDocument/2006/relationships/image" Target="../media/image54.png"/><Relationship Id="rId8"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491.jpeg"/><Relationship Id="rId4" Type="http://schemas.openxmlformats.org/officeDocument/2006/relationships/image" Target="../media/image492.png"/><Relationship Id="rId1" Type="http://schemas.openxmlformats.org/officeDocument/2006/relationships/slideLayout" Target="../slideLayouts/slideLayout7.xml"/><Relationship Id="rId2" Type="http://schemas.openxmlformats.org/officeDocument/2006/relationships/notesSlide" Target="../notesSlides/notesSlide194.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5.xml"/></Relationships>
</file>

<file path=ppt/slides/_rels/slide243.xml.rels><?xml version="1.0" encoding="UTF-8" standalone="yes"?>
<Relationships xmlns="http://schemas.openxmlformats.org/package/2006/relationships"><Relationship Id="rId3" Type="http://schemas.openxmlformats.org/officeDocument/2006/relationships/image" Target="../media/image493.png"/><Relationship Id="rId4" Type="http://schemas.openxmlformats.org/officeDocument/2006/relationships/image" Target="../media/image494.png"/><Relationship Id="rId5" Type="http://schemas.openxmlformats.org/officeDocument/2006/relationships/image" Target="../media/image495.jpeg"/><Relationship Id="rId6" Type="http://schemas.openxmlformats.org/officeDocument/2006/relationships/hyperlink" Target="http://upload.wikimedia.org/wikipedia/commons/f/fa/Sri_Mariamman_Temple_Singapore.jpg" TargetMode="External"/><Relationship Id="rId7" Type="http://schemas.openxmlformats.org/officeDocument/2006/relationships/image" Target="../media/image496.jpeg"/><Relationship Id="rId1" Type="http://schemas.openxmlformats.org/officeDocument/2006/relationships/slideLayout" Target="../slideLayouts/slideLayout7.xml"/><Relationship Id="rId2" Type="http://schemas.openxmlformats.org/officeDocument/2006/relationships/notesSlide" Target="../notesSlides/notesSlide196.xml"/></Relationships>
</file>

<file path=ppt/slides/_rels/slide24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upload.wikimedia.org/wikipedia/en/1/18/KL-Skyline_Night_HDR.JPG" TargetMode="External"/><Relationship Id="rId5" Type="http://schemas.openxmlformats.org/officeDocument/2006/relationships/image" Target="../media/image20.jpeg"/><Relationship Id="rId6" Type="http://schemas.openxmlformats.org/officeDocument/2006/relationships/hyperlink" Target="http://upload.wikimedia.org/wikipedia/commons/0/00/Old_Market_Square,_Kuala_Lumpur.jpg" TargetMode="External"/><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19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7.jpeg"/></Relationships>
</file>

<file path=ppt/slides/_rels/slide246.xml.rels><?xml version="1.0" encoding="UTF-8" standalone="yes"?>
<Relationships xmlns="http://schemas.openxmlformats.org/package/2006/relationships"><Relationship Id="rId3" Type="http://schemas.openxmlformats.org/officeDocument/2006/relationships/image" Target="../media/image498.jpeg"/><Relationship Id="rId4" Type="http://schemas.openxmlformats.org/officeDocument/2006/relationships/image" Target="../media/image499.png"/><Relationship Id="rId1" Type="http://schemas.openxmlformats.org/officeDocument/2006/relationships/slideLayout" Target="../slideLayouts/slideLayout7.xml"/><Relationship Id="rId2" Type="http://schemas.openxmlformats.org/officeDocument/2006/relationships/notesSlide" Target="../notesSlides/notesSlide198.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9.xml"/></Relationships>
</file>

<file path=ppt/slides/_rels/slide24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500.jpeg"/><Relationship Id="rId1" Type="http://schemas.openxmlformats.org/officeDocument/2006/relationships/slideLayout" Target="../slideLayouts/slideLayout7.xml"/><Relationship Id="rId2" Type="http://schemas.openxmlformats.org/officeDocument/2006/relationships/notesSlide" Target="../notesSlides/notesSlide200.xml"/></Relationships>
</file>

<file path=ppt/slides/_rels/slide249.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50.xml.rels><?xml version="1.0" encoding="UTF-8" standalone="yes"?>
<Relationships xmlns="http://schemas.openxmlformats.org/package/2006/relationships"><Relationship Id="rId3" Type="http://schemas.openxmlformats.org/officeDocument/2006/relationships/image" Target="../media/image501.jpeg"/><Relationship Id="rId4" Type="http://schemas.microsoft.com/office/2007/relationships/hdphoto" Target="../media/hdphoto49.wdp"/><Relationship Id="rId5" Type="http://schemas.openxmlformats.org/officeDocument/2006/relationships/image" Target="../media/image502.jpeg"/><Relationship Id="rId6" Type="http://schemas.microsoft.com/office/2007/relationships/hdphoto" Target="../media/hdphoto50.wdp"/><Relationship Id="rId7" Type="http://schemas.openxmlformats.org/officeDocument/2006/relationships/image" Target="../media/image503.png"/><Relationship Id="rId1" Type="http://schemas.openxmlformats.org/officeDocument/2006/relationships/slideLayout" Target="../slideLayouts/slideLayout7.xml"/><Relationship Id="rId2" Type="http://schemas.openxmlformats.org/officeDocument/2006/relationships/notesSlide" Target="../notesSlides/notesSlide20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504.png"/><Relationship Id="rId4" Type="http://schemas.openxmlformats.org/officeDocument/2006/relationships/image" Target="../media/image505.png"/><Relationship Id="rId1" Type="http://schemas.openxmlformats.org/officeDocument/2006/relationships/slideLayout" Target="../slideLayouts/slideLayout7.xml"/><Relationship Id="rId2" Type="http://schemas.openxmlformats.org/officeDocument/2006/relationships/notesSlide" Target="../notesSlides/notesSlide202.xml"/></Relationships>
</file>

<file path=ppt/slides/_rels/slide254.xml.rels><?xml version="1.0" encoding="UTF-8" standalone="yes"?>
<Relationships xmlns="http://schemas.openxmlformats.org/package/2006/relationships"><Relationship Id="rId3" Type="http://schemas.openxmlformats.org/officeDocument/2006/relationships/image" Target="../media/image504.png"/><Relationship Id="rId4" Type="http://schemas.openxmlformats.org/officeDocument/2006/relationships/image" Target="../media/image506.png"/><Relationship Id="rId1" Type="http://schemas.openxmlformats.org/officeDocument/2006/relationships/slideLayout" Target="../slideLayouts/slideLayout7.xml"/><Relationship Id="rId2" Type="http://schemas.openxmlformats.org/officeDocument/2006/relationships/notesSlide" Target="../notesSlides/notesSlide203.xml"/></Relationships>
</file>

<file path=ppt/slides/_rels/slide255.xml.rels><?xml version="1.0" encoding="UTF-8" standalone="yes"?>
<Relationships xmlns="http://schemas.openxmlformats.org/package/2006/relationships"><Relationship Id="rId3" Type="http://schemas.openxmlformats.org/officeDocument/2006/relationships/image" Target="../media/image504.png"/><Relationship Id="rId4" Type="http://schemas.openxmlformats.org/officeDocument/2006/relationships/image" Target="../media/image507.png"/><Relationship Id="rId1" Type="http://schemas.openxmlformats.org/officeDocument/2006/relationships/slideLayout" Target="../slideLayouts/slideLayout7.xml"/><Relationship Id="rId2" Type="http://schemas.openxmlformats.org/officeDocument/2006/relationships/notesSlide" Target="../notesSlides/notesSlide204.xml"/></Relationships>
</file>

<file path=ppt/slides/_rels/slide256.xml.rels><?xml version="1.0" encoding="UTF-8" standalone="yes"?>
<Relationships xmlns="http://schemas.openxmlformats.org/package/2006/relationships"><Relationship Id="rId3" Type="http://schemas.openxmlformats.org/officeDocument/2006/relationships/image" Target="../media/image508.jpeg"/><Relationship Id="rId4" Type="http://schemas.microsoft.com/office/2007/relationships/hdphoto" Target="../media/hdphoto51.wdp"/><Relationship Id="rId5" Type="http://schemas.openxmlformats.org/officeDocument/2006/relationships/image" Target="../media/image509.png"/><Relationship Id="rId6" Type="http://schemas.openxmlformats.org/officeDocument/2006/relationships/image" Target="../media/image510.png"/><Relationship Id="rId7" Type="http://schemas.openxmlformats.org/officeDocument/2006/relationships/image" Target="../media/image511.png"/><Relationship Id="rId1" Type="http://schemas.openxmlformats.org/officeDocument/2006/relationships/slideLayout" Target="../slideLayouts/slideLayout7.xml"/><Relationship Id="rId2" Type="http://schemas.openxmlformats.org/officeDocument/2006/relationships/notesSlide" Target="../notesSlides/notesSlide205.xml"/></Relationships>
</file>

<file path=ppt/slides/_rels/slide257.xml.rels><?xml version="1.0" encoding="UTF-8" standalone="yes"?>
<Relationships xmlns="http://schemas.openxmlformats.org/package/2006/relationships"><Relationship Id="rId3" Type="http://schemas.openxmlformats.org/officeDocument/2006/relationships/audio" Target="../media/audio3.bin"/><Relationship Id="rId4" Type="http://schemas.openxmlformats.org/officeDocument/2006/relationships/image" Target="../media/image512.jpeg"/><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jpeg"/><Relationship Id="rId5" Type="http://schemas.openxmlformats.org/officeDocument/2006/relationships/image" Target="../media/image76.jpeg"/><Relationship Id="rId6" Type="http://schemas.microsoft.com/office/2007/relationships/hdphoto" Target="../media/hdphoto3.wdp"/><Relationship Id="rId7"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hyperlink" Target="http://upload.wikimedia.org/wikipedia/en/1/18/KL-Skyline_Night_HDR.JPG" TargetMode="External"/><Relationship Id="rId8"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3.png"/></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4.xml"/><Relationship Id="rId2"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jpeg"/><Relationship Id="rId6" Type="http://schemas.openxmlformats.org/officeDocument/2006/relationships/image" Target="../media/image92.jpeg"/><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101.png"/></Relationships>
</file>

<file path=ppt/slides/_rels/slide5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1.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119.png"/><Relationship Id="rId4" Type="http://schemas.openxmlformats.org/officeDocument/2006/relationships/image" Target="../media/image120.png"/><Relationship Id="rId5" Type="http://schemas.openxmlformats.org/officeDocument/2006/relationships/image" Target="../media/image121.png"/><Relationship Id="rId6" Type="http://schemas.openxmlformats.org/officeDocument/2006/relationships/image" Target="../media/image122.png"/><Relationship Id="rId7" Type="http://schemas.openxmlformats.org/officeDocument/2006/relationships/image" Target="../media/image123.png"/><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file://localhost/http/::people.hofstra.edu:geotrans:eng:ch6en:conc6en:img:burgess.gif" TargetMode="External"/><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125.jpeg"/><Relationship Id="rId1" Type="http://schemas.openxmlformats.org/officeDocument/2006/relationships/slideLayout" Target="../slideLayouts/slideLayout12.xml"/><Relationship Id="rId2" Type="http://schemas.openxmlformats.org/officeDocument/2006/relationships/notesSlide" Target="../notesSlides/notesSlide57.xml"/></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microsoft.com/office/2007/relationships/hdphoto" Target="../media/hdphoto4.wdp"/><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6.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127.png"/><Relationship Id="rId5" Type="http://schemas.openxmlformats.org/officeDocument/2006/relationships/image" Target="../media/image130.png"/><Relationship Id="rId6" Type="http://schemas.openxmlformats.org/officeDocument/2006/relationships/image" Target="../media/image131.png"/><Relationship Id="rId7" Type="http://schemas.openxmlformats.org/officeDocument/2006/relationships/image" Target="../media/image132.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83.png"/></Relationships>
</file>

<file path=ppt/slides/_rels/slide68.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33.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jpe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image" Target="../media/image139.jpeg"/><Relationship Id="rId9" Type="http://schemas.microsoft.com/office/2007/relationships/hdphoto" Target="../media/hdphoto5.wdp"/><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hyperlink" Target="http://upload.wikimedia.org/wikipedia/en/1/18/KL-Skyline_Night_HDR.JPG" TargetMode="External"/><Relationship Id="rId5" Type="http://schemas.openxmlformats.org/officeDocument/2006/relationships/image" Target="../media/image20.jpeg"/><Relationship Id="rId6" Type="http://schemas.openxmlformats.org/officeDocument/2006/relationships/hyperlink" Target="http://upload.wikimedia.org/wikipedia/commons/0/00/Old_Market_Square,_Kuala_Lumpur.jpg" TargetMode="External"/><Relationship Id="rId7"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41.png"/></Relationships>
</file>

<file path=ppt/slides/_rels/slide73.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3" Type="http://schemas.openxmlformats.org/officeDocument/2006/relationships/image" Target="../media/image146.jpeg"/><Relationship Id="rId4" Type="http://schemas.microsoft.com/office/2007/relationships/hdphoto" Target="../media/hdphoto6.wdp"/><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png"/><Relationship Id="rId5" Type="http://schemas.openxmlformats.org/officeDocument/2006/relationships/image" Target="../media/image152.jpeg"/><Relationship Id="rId6" Type="http://schemas.microsoft.com/office/2007/relationships/hdphoto" Target="../media/hdphoto7.wdp"/><Relationship Id="rId7" Type="http://schemas.openxmlformats.org/officeDocument/2006/relationships/image" Target="../media/image153.jpeg"/><Relationship Id="rId8" Type="http://schemas.microsoft.com/office/2007/relationships/hdphoto" Target="../media/hdphoto8.wdp"/><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4.jpeg"/></Relationships>
</file>

<file path=ppt/slides/_rels/slide78.xml.rels><?xml version="1.0" encoding="UTF-8" standalone="yes"?>
<Relationships xmlns="http://schemas.openxmlformats.org/package/2006/relationships"><Relationship Id="rId3" Type="http://schemas.openxmlformats.org/officeDocument/2006/relationships/image" Target="../media/image155.jpeg"/><Relationship Id="rId4" Type="http://schemas.microsoft.com/office/2007/relationships/hdphoto" Target="../media/hdphoto9.wdp"/><Relationship Id="rId5" Type="http://schemas.openxmlformats.org/officeDocument/2006/relationships/image" Target="../media/image156.jpeg"/><Relationship Id="rId6" Type="http://schemas.microsoft.com/office/2007/relationships/hdphoto" Target="../media/hdphoto10.wdp"/><Relationship Id="rId7" Type="http://schemas.openxmlformats.org/officeDocument/2006/relationships/image" Target="../media/image157.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eg"/><Relationship Id="rId7"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jpeg"/><Relationship Id="rId5" Type="http://schemas.microsoft.com/office/2007/relationships/hdphoto" Target="../media/hdphoto11.wdp"/><Relationship Id="rId6" Type="http://schemas.openxmlformats.org/officeDocument/2006/relationships/image" Target="../media/image160.png"/><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1.jpeg"/><Relationship Id="rId3" Type="http://schemas.openxmlformats.org/officeDocument/2006/relationships/image" Target="../media/image162.jpeg"/></Relationships>
</file>

<file path=ppt/slides/_rels/slide83.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5.xml.rels><?xml version="1.0" encoding="UTF-8" standalone="yes"?>
<Relationships xmlns="http://schemas.openxmlformats.org/package/2006/relationships"><Relationship Id="rId3" Type="http://schemas.openxmlformats.org/officeDocument/2006/relationships/image" Target="../media/image166.png"/><Relationship Id="rId4" Type="http://schemas.openxmlformats.org/officeDocument/2006/relationships/image" Target="../media/image167.png"/><Relationship Id="rId5" Type="http://schemas.openxmlformats.org/officeDocument/2006/relationships/image" Target="../media/image168.jpeg"/><Relationship Id="rId6" Type="http://schemas.openxmlformats.org/officeDocument/2006/relationships/image" Target="../media/image169.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17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8.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5" Type="http://schemas.openxmlformats.org/officeDocument/2006/relationships/image" Target="../media/image173.png"/><Relationship Id="rId6" Type="http://schemas.openxmlformats.org/officeDocument/2006/relationships/image" Target="../media/image174.png"/><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 Id="rId6" Type="http://schemas.openxmlformats.org/officeDocument/2006/relationships/image" Target="../media/image178.jpeg"/><Relationship Id="rId7" Type="http://schemas.microsoft.com/office/2007/relationships/hdphoto" Target="../media/hdphoto12.wdp"/><Relationship Id="rId8"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7.jpeg"/></Relationships>
</file>

<file path=ppt/slides/_rels/slide90.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9.png"/><Relationship Id="rId5" Type="http://schemas.openxmlformats.org/officeDocument/2006/relationships/image" Target="../media/image180.png"/><Relationship Id="rId6" Type="http://schemas.openxmlformats.org/officeDocument/2006/relationships/image" Target="../media/image181.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2.jpeg"/><Relationship Id="rId4" Type="http://schemas.openxmlformats.org/officeDocument/2006/relationships/hyperlink" Target="http://upload.wikimedia.org/wikipedia/commons/6/60/2009-0727-CA-CenturyCity.jpg" TargetMode="External"/><Relationship Id="rId5" Type="http://schemas.openxmlformats.org/officeDocument/2006/relationships/image" Target="../media/image183.jpe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18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85.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88.png"/><Relationship Id="rId6"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8.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png"/><Relationship Id="rId5" Type="http://schemas.openxmlformats.org/officeDocument/2006/relationships/image" Target="../media/image192.png"/><Relationship Id="rId6" Type="http://schemas.openxmlformats.org/officeDocument/2006/relationships/image" Target="../media/image193.png"/><Relationship Id="rId7" Type="http://schemas.openxmlformats.org/officeDocument/2006/relationships/image" Target="../media/image194.png"/><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152400"/>
            <a:ext cx="43053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152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152400" y="3563938"/>
            <a:ext cx="434340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5"/>
          <p:cNvPicPr>
            <a:picLocks noChangeAspect="1" noChangeArrowheads="1"/>
          </p:cNvPicPr>
          <p:nvPr/>
        </p:nvPicPr>
        <p:blipFill>
          <a:blip r:embed="rId6" cstate="email">
            <a:lum contrast="20000"/>
            <a:extLst>
              <a:ext uri="{28A0092B-C50C-407E-A947-70E740481C1C}">
                <a14:useLocalDpi xmlns:a14="http://schemas.microsoft.com/office/drawing/2010/main"/>
              </a:ext>
            </a:extLst>
          </a:blip>
          <a:srcRect/>
          <a:stretch>
            <a:fillRect/>
          </a:stretch>
        </p:blipFill>
        <p:spPr bwMode="auto">
          <a:xfrm>
            <a:off x="4618038" y="3581400"/>
            <a:ext cx="43735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51000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0" y="0"/>
            <a:ext cx="9144000" cy="6858000"/>
          </a:xfrm>
        </p:spPr>
        <p:txBody>
          <a:bodyPr/>
          <a:lstStyle/>
          <a:p>
            <a:pPr marL="0" indent="0" eaLnBrk="1" hangingPunct="1">
              <a:spcBef>
                <a:spcPts val="0"/>
              </a:spcBef>
              <a:buNone/>
            </a:pPr>
            <a:r>
              <a:rPr lang="en-US" b="1" dirty="0" smtClean="0">
                <a:solidFill>
                  <a:srgbClr val="800000"/>
                </a:solidFill>
                <a:latin typeface="Arial" charset="0"/>
              </a:rPr>
              <a:t>Unit Breakdown</a:t>
            </a:r>
          </a:p>
          <a:p>
            <a:pPr marL="0" indent="0" eaLnBrk="1" hangingPunct="1">
              <a:spcBef>
                <a:spcPts val="0"/>
              </a:spcBef>
              <a:buNone/>
            </a:pPr>
            <a:endParaRPr lang="en-US" b="1" dirty="0" smtClean="0">
              <a:solidFill>
                <a:srgbClr val="800000"/>
              </a:solidFill>
              <a:latin typeface="Arial" charset="0"/>
            </a:endParaRPr>
          </a:p>
          <a:p>
            <a:pPr marL="344488" indent="-344488" eaLnBrk="1" hangingPunct="1">
              <a:spcBef>
                <a:spcPts val="0"/>
              </a:spcBef>
            </a:pPr>
            <a:r>
              <a:rPr lang="en-US" b="1" dirty="0" smtClean="0">
                <a:solidFill>
                  <a:srgbClr val="800000"/>
                </a:solidFill>
                <a:latin typeface="Arial" charset="0"/>
              </a:rPr>
              <a:t>Development of cities over time</a:t>
            </a:r>
          </a:p>
          <a:p>
            <a:pPr marL="344488" indent="-344488" eaLnBrk="1" hangingPunct="1">
              <a:spcBef>
                <a:spcPts val="0"/>
              </a:spcBef>
            </a:pPr>
            <a:r>
              <a:rPr lang="en-US" sz="3000" b="1" dirty="0" smtClean="0">
                <a:solidFill>
                  <a:srgbClr val="800000"/>
                </a:solidFill>
                <a:latin typeface="Arial" charset="0"/>
              </a:rPr>
              <a:t>Urban models (internal structure; mostly in US)</a:t>
            </a:r>
          </a:p>
          <a:p>
            <a:pPr marL="344488" indent="-344488" eaLnBrk="1" hangingPunct="1">
              <a:spcBef>
                <a:spcPts val="0"/>
              </a:spcBef>
            </a:pPr>
            <a:r>
              <a:rPr lang="en-US" sz="3000" b="1" dirty="0" smtClean="0">
                <a:solidFill>
                  <a:srgbClr val="800000"/>
                </a:solidFill>
                <a:latin typeface="Arial" charset="0"/>
              </a:rPr>
              <a:t>Urban Hierarchies (where and why they are located where they are)</a:t>
            </a:r>
          </a:p>
          <a:p>
            <a:pPr marL="344488" indent="-344488" eaLnBrk="1" hangingPunct="1">
              <a:spcBef>
                <a:spcPts val="0"/>
              </a:spcBef>
            </a:pPr>
            <a:r>
              <a:rPr lang="en-US" sz="3000" b="1" dirty="0" smtClean="0">
                <a:solidFill>
                  <a:srgbClr val="800000"/>
                </a:solidFill>
                <a:latin typeface="Arial" charset="0"/>
              </a:rPr>
              <a:t>Urban trends in the US and global core</a:t>
            </a:r>
          </a:p>
          <a:p>
            <a:pPr marL="344488" indent="-344488" eaLnBrk="1" hangingPunct="1">
              <a:spcBef>
                <a:spcPts val="0"/>
              </a:spcBef>
            </a:pPr>
            <a:r>
              <a:rPr lang="en-US" sz="3000" b="1" dirty="0" smtClean="0">
                <a:solidFill>
                  <a:srgbClr val="800000"/>
                </a:solidFill>
                <a:latin typeface="Arial" charset="0"/>
              </a:rPr>
              <a:t>Urban development in the periphery</a:t>
            </a:r>
            <a:endParaRPr lang="en-US" sz="3000" b="1" dirty="0">
              <a:solidFill>
                <a:srgbClr val="800000"/>
              </a:solidFill>
              <a:latin typeface="Arial" charset="0"/>
            </a:endParaRPr>
          </a:p>
        </p:txBody>
      </p:sp>
    </p:spTree>
    <p:extLst>
      <p:ext uri="{BB962C8B-B14F-4D97-AF65-F5344CB8AC3E}">
        <p14:creationId xmlns:p14="http://schemas.microsoft.com/office/powerpoint/2010/main" val="20486996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deblij_ch03_fig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62400" y="1957711"/>
            <a:ext cx="5027613" cy="482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524774"/>
            <a:ext cx="9144000" cy="18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31775" indent="-231775" eaLnBrk="1" hangingPunct="1">
              <a:spcBef>
                <a:spcPct val="5000"/>
              </a:spcBef>
              <a:buFont typeface="Arial" charset="0"/>
              <a:buChar char="•"/>
            </a:pPr>
            <a:r>
              <a:rPr lang="en-US" sz="2800" b="1" dirty="0" smtClean="0">
                <a:solidFill>
                  <a:srgbClr val="5F0101"/>
                </a:solidFill>
                <a:latin typeface="+mj-lt"/>
              </a:rPr>
              <a:t>Waldo </a:t>
            </a:r>
            <a:r>
              <a:rPr lang="en-US" sz="2800" b="1" dirty="0" err="1">
                <a:solidFill>
                  <a:srgbClr val="5F0101"/>
                </a:solidFill>
                <a:latin typeface="+mj-lt"/>
              </a:rPr>
              <a:t>Tobler</a:t>
            </a:r>
            <a:r>
              <a:rPr lang="ja-JP" altLang="en-US" sz="2800" b="1" dirty="0">
                <a:solidFill>
                  <a:srgbClr val="5F0101"/>
                </a:solidFill>
                <a:latin typeface="+mj-lt"/>
              </a:rPr>
              <a:t>’</a:t>
            </a:r>
            <a:r>
              <a:rPr lang="en-US" altLang="ja-JP" sz="2800" b="1" dirty="0">
                <a:solidFill>
                  <a:srgbClr val="5F0101"/>
                </a:solidFill>
                <a:latin typeface="+mj-lt"/>
              </a:rPr>
              <a:t>s First Law of </a:t>
            </a:r>
            <a:r>
              <a:rPr lang="en-US" altLang="ja-JP" sz="2800" b="1" dirty="0" smtClean="0">
                <a:solidFill>
                  <a:srgbClr val="5F0101"/>
                </a:solidFill>
                <a:latin typeface="+mj-lt"/>
              </a:rPr>
              <a:t>Geography -  </a:t>
            </a:r>
            <a:r>
              <a:rPr lang="en-US" altLang="ja-JP" sz="2800" b="1" dirty="0">
                <a:solidFill>
                  <a:srgbClr val="5F0101"/>
                </a:solidFill>
                <a:latin typeface="+mj-lt"/>
              </a:rPr>
              <a:t/>
            </a:r>
            <a:br>
              <a:rPr lang="en-US" altLang="ja-JP" sz="2800" b="1" dirty="0">
                <a:solidFill>
                  <a:srgbClr val="5F0101"/>
                </a:solidFill>
                <a:latin typeface="+mj-lt"/>
              </a:rPr>
            </a:br>
            <a:r>
              <a:rPr lang="en-US" altLang="ja-JP" sz="2800" b="1" dirty="0" smtClean="0">
                <a:solidFill>
                  <a:srgbClr val="5F0101"/>
                </a:solidFill>
                <a:latin typeface="+mj-lt"/>
              </a:rPr>
              <a:t>“Everything </a:t>
            </a:r>
            <a:r>
              <a:rPr lang="en-US" altLang="ja-JP" sz="2800" b="1" dirty="0">
                <a:solidFill>
                  <a:srgbClr val="5F0101"/>
                </a:solidFill>
                <a:latin typeface="+mj-lt"/>
              </a:rPr>
              <a:t>is related to everything else, but near things are more related than distant things</a:t>
            </a:r>
            <a:r>
              <a:rPr lang="en-US" altLang="ja-JP" sz="2800" b="1" dirty="0" smtClean="0">
                <a:solidFill>
                  <a:srgbClr val="5F0101"/>
                </a:solidFill>
                <a:latin typeface="+mj-lt"/>
              </a:rPr>
              <a:t>.</a:t>
            </a:r>
            <a:r>
              <a:rPr lang="ja-JP" altLang="en-US" sz="2800" b="1" dirty="0" smtClean="0">
                <a:solidFill>
                  <a:srgbClr val="5F0101"/>
                </a:solidFill>
                <a:latin typeface="+mj-lt"/>
              </a:rPr>
              <a:t>”</a:t>
            </a:r>
            <a:endParaRPr lang="en-US" sz="2800" b="1" dirty="0">
              <a:solidFill>
                <a:srgbClr val="5F0101"/>
              </a:solidFill>
              <a:latin typeface="+mj-lt"/>
            </a:endParaRPr>
          </a:p>
          <a:p>
            <a:pPr eaLnBrk="1" hangingPunct="1">
              <a:spcBef>
                <a:spcPct val="5000"/>
              </a:spcBef>
            </a:pPr>
            <a:r>
              <a:rPr lang="en-US" sz="2800" b="1" dirty="0">
                <a:solidFill>
                  <a:srgbClr val="5F0101"/>
                </a:solidFill>
                <a:latin typeface="+mj-lt"/>
              </a:rPr>
              <a:t>* Distance separates</a:t>
            </a:r>
          </a:p>
        </p:txBody>
      </p:sp>
      <p:pic>
        <p:nvPicPr>
          <p:cNvPr id="6" name="Picture 4" descr="Gravity Mod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150" y="2438400"/>
            <a:ext cx="3625850" cy="990600"/>
          </a:xfrm>
          <a:prstGeom prst="rect">
            <a:avLst/>
          </a:prstGeom>
          <a:noFill/>
          <a:ln w="9525">
            <a:solidFill>
              <a:srgbClr val="5F010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a:stretch/>
        </p:blipFill>
        <p:spPr>
          <a:xfrm>
            <a:off x="152213" y="5214346"/>
            <a:ext cx="1752787" cy="1491254"/>
          </a:xfrm>
          <a:prstGeom prst="rect">
            <a:avLst/>
          </a:prstGeom>
        </p:spPr>
      </p:pic>
      <p:pic>
        <p:nvPicPr>
          <p:cNvPr id="4" name="Pictur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2400" y="3622034"/>
            <a:ext cx="1689131" cy="1483366"/>
          </a:xfrm>
          <a:prstGeom prst="rect">
            <a:avLst/>
          </a:prstGeom>
        </p:spPr>
      </p:pic>
      <p:pic>
        <p:nvPicPr>
          <p:cNvPr id="7" name="Picture 6" descr="Screen Shot 2013-01-11 at 10.21.07 AM.png"/>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981200" y="3581400"/>
            <a:ext cx="1861038" cy="1524000"/>
          </a:xfrm>
          <a:prstGeom prst="rect">
            <a:avLst/>
          </a:prstGeom>
        </p:spPr>
      </p:pic>
      <p:sp>
        <p:nvSpPr>
          <p:cNvPr id="9" name="Text Box 7"/>
          <p:cNvSpPr txBox="1">
            <a:spLocks noChangeArrowheads="1"/>
          </p:cNvSpPr>
          <p:nvPr/>
        </p:nvSpPr>
        <p:spPr bwMode="auto">
          <a:xfrm>
            <a:off x="152400" y="4705290"/>
            <a:ext cx="1371600" cy="400110"/>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dirty="0" smtClean="0">
                <a:solidFill>
                  <a:srgbClr val="FFFFFF"/>
                </a:solidFill>
                <a:effectLst>
                  <a:outerShdw blurRad="38100" dist="38100" dir="2700000" algn="tl">
                    <a:srgbClr val="000000">
                      <a:alpha val="43137"/>
                    </a:srgbClr>
                  </a:outerShdw>
                </a:effectLst>
              </a:rPr>
              <a:t>Ft. Laud.</a:t>
            </a:r>
            <a:endParaRPr lang="en-US" sz="2000" b="1" dirty="0">
              <a:solidFill>
                <a:srgbClr val="FFFFFF"/>
              </a:solidFill>
              <a:effectLst>
                <a:outerShdw blurRad="38100" dist="38100" dir="2700000" algn="tl">
                  <a:srgbClr val="000000">
                    <a:alpha val="43137"/>
                  </a:srgbClr>
                </a:outerShdw>
              </a:effectLst>
            </a:endParaRPr>
          </a:p>
        </p:txBody>
      </p:sp>
      <p:sp>
        <p:nvSpPr>
          <p:cNvPr id="10" name="Text Box 7"/>
          <p:cNvSpPr txBox="1">
            <a:spLocks noChangeArrowheads="1"/>
          </p:cNvSpPr>
          <p:nvPr/>
        </p:nvSpPr>
        <p:spPr bwMode="auto">
          <a:xfrm>
            <a:off x="1981200" y="4705290"/>
            <a:ext cx="914400" cy="400110"/>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dirty="0" smtClean="0">
                <a:solidFill>
                  <a:srgbClr val="FFFFFF"/>
                </a:solidFill>
                <a:effectLst>
                  <a:outerShdw blurRad="38100" dist="38100" dir="2700000" algn="tl">
                    <a:srgbClr val="000000">
                      <a:alpha val="43137"/>
                    </a:srgbClr>
                  </a:outerShdw>
                </a:effectLst>
              </a:rPr>
              <a:t>Miami</a:t>
            </a:r>
            <a:endParaRPr lang="en-US" sz="2000" b="1" dirty="0">
              <a:solidFill>
                <a:srgbClr val="FFFFFF"/>
              </a:solidFill>
              <a:effectLst>
                <a:outerShdw blurRad="38100" dist="38100" dir="2700000" algn="tl">
                  <a:srgbClr val="000000">
                    <a:alpha val="43137"/>
                  </a:srgbClr>
                </a:outerShdw>
              </a:effectLst>
            </a:endParaRPr>
          </a:p>
        </p:txBody>
      </p:sp>
      <p:sp>
        <p:nvSpPr>
          <p:cNvPr id="11" name="Text Box 7"/>
          <p:cNvSpPr txBox="1">
            <a:spLocks noChangeArrowheads="1"/>
          </p:cNvSpPr>
          <p:nvPr/>
        </p:nvSpPr>
        <p:spPr bwMode="auto">
          <a:xfrm>
            <a:off x="152400" y="6324600"/>
            <a:ext cx="762000" cy="400110"/>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dirty="0" smtClean="0">
                <a:solidFill>
                  <a:srgbClr val="FFFFFF"/>
                </a:solidFill>
                <a:effectLst>
                  <a:outerShdw blurRad="38100" dist="38100" dir="2700000" algn="tl">
                    <a:srgbClr val="000000">
                      <a:alpha val="43137"/>
                    </a:srgbClr>
                  </a:outerShdw>
                </a:effectLst>
              </a:rPr>
              <a:t>NYC</a:t>
            </a:r>
            <a:endParaRPr lang="en-US" sz="2000" b="1" dirty="0">
              <a:solidFill>
                <a:srgbClr val="FFFFFF"/>
              </a:solidFill>
              <a:effectLst>
                <a:outerShdw blurRad="38100" dist="38100" dir="2700000" algn="tl">
                  <a:srgbClr val="000000">
                    <a:alpha val="43137"/>
                  </a:srgbClr>
                </a:outerShdw>
              </a:effectLst>
            </a:endParaRPr>
          </a:p>
        </p:txBody>
      </p:sp>
      <p:sp>
        <p:nvSpPr>
          <p:cNvPr id="12" name="Rectangle 2"/>
          <p:cNvSpPr txBox="1">
            <a:spLocks noChangeArrowheads="1"/>
          </p:cNvSpPr>
          <p:nvPr/>
        </p:nvSpPr>
        <p:spPr bwMode="auto">
          <a:xfrm>
            <a:off x="1981200" y="5410200"/>
            <a:ext cx="2209800" cy="381000"/>
          </a:xfrm>
          <a:prstGeom prst="rect">
            <a:avLst/>
          </a:prstGeom>
          <a:noFill/>
          <a:ln w="9525">
            <a:noFill/>
            <a:miter lim="800000"/>
            <a:headEnd/>
            <a:tailEnd/>
          </a:ln>
        </p:spPr>
        <p:txBody>
          <a:bodyPr/>
          <a:lstStyle/>
          <a:p>
            <a:pPr marL="609600" indent="-609600">
              <a:lnSpc>
                <a:spcPct val="80000"/>
              </a:lnSpc>
              <a:spcBef>
                <a:spcPct val="20000"/>
              </a:spcBef>
              <a:defRPr/>
            </a:pPr>
            <a:r>
              <a:rPr lang="en-US" sz="2400" kern="0" dirty="0" smtClean="0">
                <a:solidFill>
                  <a:srgbClr val="5F0101"/>
                </a:solidFill>
                <a:latin typeface="Franklin Gothic Medium" pitchFamily="34" charset="0"/>
                <a:ea typeface="+mn-ea"/>
                <a:cs typeface="+mn-cs"/>
              </a:rPr>
              <a:t>FTL  =   160 K </a:t>
            </a:r>
            <a:endParaRPr lang="en-US" sz="2400" kern="0" dirty="0">
              <a:solidFill>
                <a:srgbClr val="5F0101"/>
              </a:solidFill>
              <a:latin typeface="Franklin Gothic Medium" pitchFamily="34" charset="0"/>
              <a:ea typeface="+mn-ea"/>
              <a:cs typeface="+mn-cs"/>
            </a:endParaRPr>
          </a:p>
        </p:txBody>
      </p:sp>
      <p:sp>
        <p:nvSpPr>
          <p:cNvPr id="13" name="Rectangle 12"/>
          <p:cNvSpPr>
            <a:spLocks noChangeArrowheads="1"/>
          </p:cNvSpPr>
          <p:nvPr/>
        </p:nvSpPr>
        <p:spPr bwMode="auto">
          <a:xfrm>
            <a:off x="0" y="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
              </a:spcBef>
            </a:pPr>
            <a:r>
              <a:rPr lang="en-US" sz="3200" b="1" dirty="0" smtClean="0">
                <a:solidFill>
                  <a:srgbClr val="5F0101"/>
                </a:solidFill>
                <a:latin typeface="+mj-lt"/>
              </a:rPr>
              <a:t>Gravity Model </a:t>
            </a:r>
          </a:p>
        </p:txBody>
      </p:sp>
      <p:sp>
        <p:nvSpPr>
          <p:cNvPr id="14" name="Rectangle 2"/>
          <p:cNvSpPr txBox="1">
            <a:spLocks noChangeArrowheads="1"/>
          </p:cNvSpPr>
          <p:nvPr/>
        </p:nvSpPr>
        <p:spPr bwMode="auto">
          <a:xfrm>
            <a:off x="1981200" y="5791200"/>
            <a:ext cx="2209800" cy="381000"/>
          </a:xfrm>
          <a:prstGeom prst="rect">
            <a:avLst/>
          </a:prstGeom>
          <a:noFill/>
          <a:ln w="9525">
            <a:noFill/>
            <a:miter lim="800000"/>
            <a:headEnd/>
            <a:tailEnd/>
          </a:ln>
        </p:spPr>
        <p:txBody>
          <a:bodyPr/>
          <a:lstStyle/>
          <a:p>
            <a:pPr marL="609600" indent="-609600">
              <a:lnSpc>
                <a:spcPct val="80000"/>
              </a:lnSpc>
              <a:spcBef>
                <a:spcPct val="20000"/>
              </a:spcBef>
              <a:defRPr/>
            </a:pPr>
            <a:r>
              <a:rPr lang="en-US" sz="2400" kern="0" dirty="0" smtClean="0">
                <a:solidFill>
                  <a:srgbClr val="5F0101"/>
                </a:solidFill>
                <a:latin typeface="Franklin Gothic Medium" pitchFamily="34" charset="0"/>
                <a:ea typeface="+mn-ea"/>
                <a:cs typeface="+mn-cs"/>
              </a:rPr>
              <a:t>MIA =   370 K</a:t>
            </a:r>
            <a:endParaRPr lang="en-US" sz="2400" kern="0" dirty="0">
              <a:solidFill>
                <a:srgbClr val="5F0101"/>
              </a:solidFill>
              <a:latin typeface="Franklin Gothic Medium" pitchFamily="34" charset="0"/>
              <a:ea typeface="+mn-ea"/>
              <a:cs typeface="+mn-cs"/>
            </a:endParaRPr>
          </a:p>
        </p:txBody>
      </p:sp>
      <p:sp>
        <p:nvSpPr>
          <p:cNvPr id="15" name="Rectangle 2"/>
          <p:cNvSpPr txBox="1">
            <a:spLocks noChangeArrowheads="1"/>
          </p:cNvSpPr>
          <p:nvPr/>
        </p:nvSpPr>
        <p:spPr bwMode="auto">
          <a:xfrm>
            <a:off x="1981200" y="6172200"/>
            <a:ext cx="2209800" cy="457200"/>
          </a:xfrm>
          <a:prstGeom prst="rect">
            <a:avLst/>
          </a:prstGeom>
          <a:noFill/>
          <a:ln w="9525">
            <a:noFill/>
            <a:miter lim="800000"/>
            <a:headEnd/>
            <a:tailEnd/>
          </a:ln>
        </p:spPr>
        <p:txBody>
          <a:bodyPr/>
          <a:lstStyle/>
          <a:p>
            <a:pPr marL="609600" indent="-609600">
              <a:lnSpc>
                <a:spcPct val="80000"/>
              </a:lnSpc>
              <a:spcBef>
                <a:spcPct val="20000"/>
              </a:spcBef>
              <a:defRPr/>
            </a:pPr>
            <a:r>
              <a:rPr lang="en-US" sz="2400" kern="0" dirty="0" smtClean="0">
                <a:solidFill>
                  <a:srgbClr val="5F0101"/>
                </a:solidFill>
                <a:latin typeface="Franklin Gothic Medium" pitchFamily="34" charset="0"/>
                <a:ea typeface="+mn-ea"/>
                <a:cs typeface="+mn-cs"/>
              </a:rPr>
              <a:t>NYC =   8.0  M</a:t>
            </a:r>
            <a:endParaRPr lang="en-US" sz="2400" kern="0" dirty="0">
              <a:solidFill>
                <a:srgbClr val="5F0101"/>
              </a:solidFill>
              <a:latin typeface="Franklin Gothic Medium" pitchFamily="34" charset="0"/>
              <a:ea typeface="+mn-ea"/>
              <a:cs typeface="+mn-cs"/>
            </a:endParaRPr>
          </a:p>
        </p:txBody>
      </p:sp>
      <p:cxnSp>
        <p:nvCxnSpPr>
          <p:cNvPr id="16" name="Straight Connector 15"/>
          <p:cNvCxnSpPr/>
          <p:nvPr/>
        </p:nvCxnSpPr>
        <p:spPr>
          <a:xfrm>
            <a:off x="4724400" y="1981200"/>
            <a:ext cx="4267200" cy="41910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153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0962"/>
                                        </p:tgtEl>
                                        <p:attrNameLst>
                                          <p:attrName>style.visibility</p:attrName>
                                        </p:attrNameLst>
                                      </p:cBhvr>
                                      <p:to>
                                        <p:strVal val="visible"/>
                                      </p:to>
                                    </p:set>
                                    <p:animEffect transition="in" filter="dissolve">
                                      <p:cBhvr>
                                        <p:cTn id="22" dur="500"/>
                                        <p:tgtEl>
                                          <p:spTgt spid="4096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nodeType="clickEffect">
                                  <p:stCondLst>
                                    <p:cond delay="0"/>
                                  </p:stCondLst>
                                  <p:childTnLst>
                                    <p:animEffect transition="out" filter="wipe(down)">
                                      <p:cBhvr>
                                        <p:cTn id="31" dur="1000"/>
                                        <p:tgtEl>
                                          <p:spTgt spid="16"/>
                                        </p:tgtEl>
                                      </p:cBhvr>
                                    </p:animEffect>
                                    <p:set>
                                      <p:cBhvr>
                                        <p:cTn id="32" dur="1" fill="hold">
                                          <p:stCondLst>
                                            <p:cond delay="9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500"/>
                                        <p:tgtEl>
                                          <p:spTgt spid="4"/>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dissolv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dissolv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dissolve">
                                      <p:cBhvr>
                                        <p:cTn id="50" dur="500"/>
                                        <p:tgtEl>
                                          <p:spTgt spid="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dissolv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dissolv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dissolve">
                                      <p:cBhvr>
                                        <p:cTn id="7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P spid="10" grpId="0"/>
      <p:bldP spid="11" grpId="0"/>
      <p:bldP spid="12" grpId="0"/>
      <p:bldP spid="14" grpId="0"/>
      <p:bldP spid="1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2186" y="1447801"/>
            <a:ext cx="4103614" cy="2820170"/>
          </a:xfrm>
          <a:prstGeom prst="rect">
            <a:avLst/>
          </a:prstGeom>
        </p:spPr>
      </p:pic>
      <p:pic>
        <p:nvPicPr>
          <p:cNvPr id="6" name="Picture 4" descr="Gravity Mod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43400" y="152400"/>
            <a:ext cx="3625850" cy="990600"/>
          </a:xfrm>
          <a:prstGeom prst="rect">
            <a:avLst/>
          </a:prstGeom>
          <a:noFill/>
          <a:ln w="9525">
            <a:solidFill>
              <a:srgbClr val="5F010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l="-174" t="-2"/>
          <a:stretch/>
        </p:blipFill>
        <p:spPr>
          <a:xfrm>
            <a:off x="291123" y="4495800"/>
            <a:ext cx="4219024" cy="2087164"/>
          </a:xfrm>
          <a:prstGeom prst="rect">
            <a:avLst/>
          </a:prstGeom>
        </p:spPr>
      </p:pic>
      <p:pic>
        <p:nvPicPr>
          <p:cNvPr id="7" name="Picture 6" descr="Screen Shot 2013-01-11 at 10.21.07 AM.png"/>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p:blipFill>
        <p:spPr>
          <a:xfrm>
            <a:off x="4876800" y="1466110"/>
            <a:ext cx="3886200" cy="2801090"/>
          </a:xfrm>
          <a:prstGeom prst="rect">
            <a:avLst/>
          </a:prstGeom>
        </p:spPr>
      </p:pic>
      <p:sp>
        <p:nvSpPr>
          <p:cNvPr id="9" name="Text Box 7"/>
          <p:cNvSpPr txBox="1">
            <a:spLocks noChangeArrowheads="1"/>
          </p:cNvSpPr>
          <p:nvPr/>
        </p:nvSpPr>
        <p:spPr bwMode="auto">
          <a:xfrm>
            <a:off x="381000" y="1447800"/>
            <a:ext cx="16764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effectLst>
                  <a:outerShdw blurRad="38100" dist="38100" dir="2700000" algn="tl">
                    <a:srgbClr val="000000">
                      <a:alpha val="43137"/>
                    </a:srgbClr>
                  </a:outerShdw>
                </a:effectLst>
              </a:rPr>
              <a:t>Ft. Laud.</a:t>
            </a:r>
            <a:endParaRPr lang="en-US" sz="2400" b="1" dirty="0">
              <a:solidFill>
                <a:srgbClr val="FFFFFF"/>
              </a:solidFill>
              <a:effectLst>
                <a:outerShdw blurRad="38100" dist="38100" dir="2700000" algn="tl">
                  <a:srgbClr val="000000">
                    <a:alpha val="43137"/>
                  </a:srgbClr>
                </a:outerShdw>
              </a:effectLst>
            </a:endParaRPr>
          </a:p>
        </p:txBody>
      </p:sp>
      <p:sp>
        <p:nvSpPr>
          <p:cNvPr id="10" name="Text Box 7"/>
          <p:cNvSpPr txBox="1">
            <a:spLocks noChangeArrowheads="1"/>
          </p:cNvSpPr>
          <p:nvPr/>
        </p:nvSpPr>
        <p:spPr bwMode="auto">
          <a:xfrm>
            <a:off x="4876800" y="1447800"/>
            <a:ext cx="12192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effectLst>
                  <a:outerShdw blurRad="38100" dist="38100" dir="2700000" algn="tl">
                    <a:srgbClr val="000000">
                      <a:alpha val="43137"/>
                    </a:srgbClr>
                  </a:outerShdw>
                </a:effectLst>
              </a:rPr>
              <a:t>Miami</a:t>
            </a:r>
            <a:endParaRPr lang="en-US" sz="2400" b="1" dirty="0">
              <a:solidFill>
                <a:srgbClr val="FFFFFF"/>
              </a:solidFill>
              <a:effectLst>
                <a:outerShdw blurRad="38100" dist="38100" dir="2700000" algn="tl">
                  <a:srgbClr val="000000">
                    <a:alpha val="43137"/>
                  </a:srgbClr>
                </a:outerShdw>
              </a:effectLst>
            </a:endParaRPr>
          </a:p>
        </p:txBody>
      </p:sp>
      <p:sp>
        <p:nvSpPr>
          <p:cNvPr id="11" name="Text Box 7"/>
          <p:cNvSpPr txBox="1">
            <a:spLocks noChangeArrowheads="1"/>
          </p:cNvSpPr>
          <p:nvPr/>
        </p:nvSpPr>
        <p:spPr bwMode="auto">
          <a:xfrm>
            <a:off x="304800" y="4495800"/>
            <a:ext cx="10160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FFFFFF"/>
                </a:solidFill>
                <a:effectLst>
                  <a:outerShdw blurRad="38100" dist="38100" dir="2700000" algn="tl">
                    <a:srgbClr val="000000">
                      <a:alpha val="43137"/>
                    </a:srgbClr>
                  </a:outerShdw>
                </a:effectLst>
              </a:rPr>
              <a:t>NYC</a:t>
            </a:r>
            <a:endParaRPr lang="en-US" sz="2400" b="1" dirty="0">
              <a:solidFill>
                <a:srgbClr val="FFFFFF"/>
              </a:solidFill>
              <a:effectLst>
                <a:outerShdw blurRad="38100" dist="38100" dir="2700000" algn="tl">
                  <a:srgbClr val="000000">
                    <a:alpha val="43137"/>
                  </a:srgbClr>
                </a:outerShdw>
              </a:effectLst>
            </a:endParaRPr>
          </a:p>
        </p:txBody>
      </p:sp>
      <p:sp>
        <p:nvSpPr>
          <p:cNvPr id="12" name="Rectangle 2"/>
          <p:cNvSpPr txBox="1">
            <a:spLocks noChangeArrowheads="1"/>
          </p:cNvSpPr>
          <p:nvPr/>
        </p:nvSpPr>
        <p:spPr bwMode="auto">
          <a:xfrm>
            <a:off x="4648200" y="4572000"/>
            <a:ext cx="4412544" cy="457200"/>
          </a:xfrm>
          <a:prstGeom prst="rect">
            <a:avLst/>
          </a:prstGeom>
          <a:noFill/>
          <a:ln w="9525">
            <a:noFill/>
            <a:miter lim="800000"/>
            <a:headEnd/>
            <a:tailEnd/>
          </a:ln>
        </p:spPr>
        <p:txBody>
          <a:bodyPr/>
          <a:lstStyle/>
          <a:p>
            <a:pPr marL="609600" indent="-609600">
              <a:lnSpc>
                <a:spcPct val="80000"/>
              </a:lnSpc>
              <a:spcBef>
                <a:spcPct val="20000"/>
              </a:spcBef>
              <a:defRPr/>
            </a:pPr>
            <a:r>
              <a:rPr lang="en-US" sz="2400" kern="0" dirty="0" smtClean="0">
                <a:solidFill>
                  <a:srgbClr val="5F0101"/>
                </a:solidFill>
                <a:latin typeface="Franklin Gothic Medium" pitchFamily="34" charset="0"/>
                <a:ea typeface="+mn-ea"/>
                <a:cs typeface="+mn-cs"/>
              </a:rPr>
              <a:t>FTL – MIA = 26 mi. (I ≈ 88M)</a:t>
            </a:r>
            <a:endParaRPr lang="en-US" sz="2400" kern="0" dirty="0">
              <a:solidFill>
                <a:srgbClr val="5F0101"/>
              </a:solidFill>
              <a:latin typeface="Franklin Gothic Medium" pitchFamily="34" charset="0"/>
              <a:ea typeface="+mn-ea"/>
              <a:cs typeface="+mn-cs"/>
            </a:endParaRPr>
          </a:p>
        </p:txBody>
      </p:sp>
      <p:sp>
        <p:nvSpPr>
          <p:cNvPr id="13" name="Rectangle 12"/>
          <p:cNvSpPr>
            <a:spLocks noChangeArrowheads="1"/>
          </p:cNvSpPr>
          <p:nvPr/>
        </p:nvSpPr>
        <p:spPr bwMode="auto">
          <a:xfrm>
            <a:off x="0" y="0"/>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
              </a:spcBef>
            </a:pPr>
            <a:r>
              <a:rPr lang="en-US" sz="3200" b="1" dirty="0" smtClean="0">
                <a:solidFill>
                  <a:srgbClr val="5F0101"/>
                </a:solidFill>
                <a:latin typeface="+mj-lt"/>
              </a:rPr>
              <a:t>Gravity Model </a:t>
            </a:r>
          </a:p>
        </p:txBody>
      </p:sp>
      <p:sp>
        <p:nvSpPr>
          <p:cNvPr id="14" name="Rectangle 2"/>
          <p:cNvSpPr txBox="1">
            <a:spLocks noChangeArrowheads="1"/>
          </p:cNvSpPr>
          <p:nvPr/>
        </p:nvSpPr>
        <p:spPr bwMode="auto">
          <a:xfrm>
            <a:off x="4648200" y="5029200"/>
            <a:ext cx="4495800" cy="457200"/>
          </a:xfrm>
          <a:prstGeom prst="rect">
            <a:avLst/>
          </a:prstGeom>
          <a:noFill/>
          <a:ln w="9525">
            <a:noFill/>
            <a:miter lim="800000"/>
            <a:headEnd/>
            <a:tailEnd/>
          </a:ln>
        </p:spPr>
        <p:txBody>
          <a:bodyPr/>
          <a:lstStyle/>
          <a:p>
            <a:pPr marL="609600" indent="-609600">
              <a:lnSpc>
                <a:spcPct val="80000"/>
              </a:lnSpc>
              <a:spcBef>
                <a:spcPct val="20000"/>
              </a:spcBef>
              <a:defRPr/>
            </a:pPr>
            <a:r>
              <a:rPr lang="en-US" sz="2400" kern="0" dirty="0" smtClean="0">
                <a:solidFill>
                  <a:srgbClr val="5F0101"/>
                </a:solidFill>
                <a:latin typeface="Franklin Gothic Medium" pitchFamily="34" charset="0"/>
                <a:ea typeface="+mn-ea"/>
                <a:cs typeface="+mn-cs"/>
              </a:rPr>
              <a:t>FTL – NYC = 1,063 mi. (I ≈ 1.2M) </a:t>
            </a:r>
            <a:endParaRPr lang="en-US" sz="2400" kern="0" dirty="0">
              <a:solidFill>
                <a:srgbClr val="5F0101"/>
              </a:solidFill>
              <a:latin typeface="Franklin Gothic Medium" pitchFamily="34" charset="0"/>
              <a:ea typeface="+mn-ea"/>
              <a:cs typeface="+mn-cs"/>
            </a:endParaRPr>
          </a:p>
        </p:txBody>
      </p:sp>
      <p:sp>
        <p:nvSpPr>
          <p:cNvPr id="15" name="Rectangle 2"/>
          <p:cNvSpPr txBox="1">
            <a:spLocks noChangeArrowheads="1"/>
          </p:cNvSpPr>
          <p:nvPr/>
        </p:nvSpPr>
        <p:spPr bwMode="auto">
          <a:xfrm>
            <a:off x="4648200" y="5486400"/>
            <a:ext cx="3657600" cy="457200"/>
          </a:xfrm>
          <a:prstGeom prst="rect">
            <a:avLst/>
          </a:prstGeom>
          <a:noFill/>
          <a:ln w="9525">
            <a:noFill/>
            <a:miter lim="800000"/>
            <a:headEnd/>
            <a:tailEnd/>
          </a:ln>
        </p:spPr>
        <p:txBody>
          <a:bodyPr/>
          <a:lstStyle/>
          <a:p>
            <a:pPr marL="609600" indent="-609600">
              <a:lnSpc>
                <a:spcPct val="80000"/>
              </a:lnSpc>
              <a:spcBef>
                <a:spcPct val="20000"/>
              </a:spcBef>
              <a:defRPr/>
            </a:pPr>
            <a:r>
              <a:rPr lang="en-US" sz="2400" kern="0" dirty="0" smtClean="0">
                <a:solidFill>
                  <a:srgbClr val="5F0101"/>
                </a:solidFill>
                <a:latin typeface="Franklin Gothic Medium" pitchFamily="34" charset="0"/>
                <a:ea typeface="+mn-ea"/>
                <a:cs typeface="+mn-cs"/>
              </a:rPr>
              <a:t>Interaction = 73X greater</a:t>
            </a:r>
            <a:endParaRPr lang="en-US" sz="2400" kern="0" dirty="0">
              <a:solidFill>
                <a:srgbClr val="5F0101"/>
              </a:solidFill>
              <a:latin typeface="Franklin Gothic Medium" pitchFamily="34" charset="0"/>
              <a:ea typeface="+mn-ea"/>
              <a:cs typeface="+mn-cs"/>
            </a:endParaRPr>
          </a:p>
        </p:txBody>
      </p:sp>
      <p:sp>
        <p:nvSpPr>
          <p:cNvPr id="17" name="Text Box 7"/>
          <p:cNvSpPr txBox="1">
            <a:spLocks noChangeArrowheads="1"/>
          </p:cNvSpPr>
          <p:nvPr/>
        </p:nvSpPr>
        <p:spPr bwMode="auto">
          <a:xfrm>
            <a:off x="3429000" y="3810000"/>
            <a:ext cx="1066800" cy="461665"/>
          </a:xfrm>
          <a:prstGeom prst="rect">
            <a:avLst/>
          </a:prstGeom>
          <a:solidFill>
            <a:schemeClr val="tx1">
              <a:alpha val="50000"/>
            </a:scheme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b="1" dirty="0" smtClean="0">
                <a:solidFill>
                  <a:srgbClr val="FFFFFF"/>
                </a:solidFill>
                <a:effectLst>
                  <a:outerShdw blurRad="38100" dist="38100" dir="2700000" algn="tl">
                    <a:srgbClr val="000000">
                      <a:alpha val="43137"/>
                    </a:srgbClr>
                  </a:outerShdw>
                </a:effectLst>
              </a:rPr>
              <a:t>160 K</a:t>
            </a:r>
            <a:endParaRPr lang="en-US" sz="2400" b="1" dirty="0">
              <a:solidFill>
                <a:srgbClr val="FFFFFF"/>
              </a:solidFill>
              <a:effectLst>
                <a:outerShdw blurRad="38100" dist="38100" dir="2700000" algn="tl">
                  <a:srgbClr val="000000">
                    <a:alpha val="43137"/>
                  </a:srgbClr>
                </a:outerShdw>
              </a:effectLst>
            </a:endParaRPr>
          </a:p>
        </p:txBody>
      </p:sp>
      <p:sp>
        <p:nvSpPr>
          <p:cNvPr id="18" name="Text Box 7"/>
          <p:cNvSpPr txBox="1">
            <a:spLocks noChangeArrowheads="1"/>
          </p:cNvSpPr>
          <p:nvPr/>
        </p:nvSpPr>
        <p:spPr bwMode="auto">
          <a:xfrm>
            <a:off x="7696200" y="3805535"/>
            <a:ext cx="1066800" cy="461665"/>
          </a:xfrm>
          <a:prstGeom prst="rect">
            <a:avLst/>
          </a:prstGeom>
          <a:solidFill>
            <a:schemeClr val="tx1">
              <a:alpha val="50000"/>
            </a:scheme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b="1" dirty="0" smtClean="0">
                <a:solidFill>
                  <a:srgbClr val="FFFFFF"/>
                </a:solidFill>
                <a:effectLst>
                  <a:outerShdw blurRad="38100" dist="38100" dir="2700000" algn="tl">
                    <a:srgbClr val="000000">
                      <a:alpha val="43137"/>
                    </a:srgbClr>
                  </a:outerShdw>
                </a:effectLst>
              </a:rPr>
              <a:t>370 K</a:t>
            </a:r>
            <a:endParaRPr lang="en-US" sz="2400" b="1" dirty="0">
              <a:solidFill>
                <a:srgbClr val="FFFFFF"/>
              </a:solidFill>
              <a:effectLst>
                <a:outerShdw blurRad="38100" dist="38100" dir="2700000" algn="tl">
                  <a:srgbClr val="000000">
                    <a:alpha val="43137"/>
                  </a:srgbClr>
                </a:outerShdw>
              </a:effectLst>
            </a:endParaRPr>
          </a:p>
        </p:txBody>
      </p:sp>
      <p:sp>
        <p:nvSpPr>
          <p:cNvPr id="19" name="Text Box 7"/>
          <p:cNvSpPr txBox="1">
            <a:spLocks noChangeArrowheads="1"/>
          </p:cNvSpPr>
          <p:nvPr/>
        </p:nvSpPr>
        <p:spPr bwMode="auto">
          <a:xfrm>
            <a:off x="3505200" y="6096000"/>
            <a:ext cx="990600" cy="461665"/>
          </a:xfrm>
          <a:prstGeom prst="rect">
            <a:avLst/>
          </a:prstGeom>
          <a:solidFill>
            <a:schemeClr val="tx1">
              <a:alpha val="50000"/>
            </a:scheme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b="1" dirty="0" smtClean="0">
                <a:solidFill>
                  <a:srgbClr val="FFFFFF"/>
                </a:solidFill>
                <a:effectLst>
                  <a:outerShdw blurRad="38100" dist="38100" dir="2700000" algn="tl">
                    <a:srgbClr val="000000">
                      <a:alpha val="43137"/>
                    </a:srgbClr>
                  </a:outerShdw>
                </a:effectLst>
              </a:rPr>
              <a:t>8.0 M</a:t>
            </a:r>
            <a:endParaRPr lang="en-US" sz="2400" b="1" dirty="0">
              <a:solidFill>
                <a:srgbClr val="FFFFFF"/>
              </a:solidFill>
              <a:effectLst>
                <a:outerShdw blurRad="38100" dist="38100" dir="2700000" algn="tl">
                  <a:srgbClr val="000000">
                    <a:alpha val="43137"/>
                  </a:srgbClr>
                </a:outerShdw>
              </a:effectLst>
            </a:endParaRPr>
          </a:p>
        </p:txBody>
      </p:sp>
      <p:sp>
        <p:nvSpPr>
          <p:cNvPr id="8" name="Rectangle 7"/>
          <p:cNvSpPr/>
          <p:nvPr/>
        </p:nvSpPr>
        <p:spPr>
          <a:xfrm>
            <a:off x="5000152" y="6019800"/>
            <a:ext cx="3458048" cy="523220"/>
          </a:xfrm>
          <a:prstGeom prst="rect">
            <a:avLst/>
          </a:prstGeom>
        </p:spPr>
        <p:txBody>
          <a:bodyPr wrap="none">
            <a:spAutoFit/>
          </a:bodyPr>
          <a:lstStyle/>
          <a:p>
            <a:r>
              <a:rPr lang="en-US" sz="2800" b="1" dirty="0">
                <a:solidFill>
                  <a:srgbClr val="5F0101"/>
                </a:solidFill>
              </a:rPr>
              <a:t>Distance separates</a:t>
            </a:r>
            <a:endParaRPr lang="en-US" sz="2800" dirty="0"/>
          </a:p>
        </p:txBody>
      </p:sp>
    </p:spTree>
    <p:extLst>
      <p:ext uri="{BB962C8B-B14F-4D97-AF65-F5344CB8AC3E}">
        <p14:creationId xmlns:p14="http://schemas.microsoft.com/office/powerpoint/2010/main" val="119722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8" grpId="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3733800"/>
            <a:ext cx="9144000" cy="2514600"/>
          </a:xfrm>
          <a:prstGeom prst="rect">
            <a:avLst/>
          </a:prstGeom>
          <a:noFill/>
          <a:ln w="9525">
            <a:noFill/>
            <a:miter lim="800000"/>
            <a:headEnd/>
            <a:tailEnd/>
          </a:ln>
        </p:spPr>
        <p:txBody>
          <a:bodyPr/>
          <a:lstStyle/>
          <a:p>
            <a:pPr marL="609600" indent="-609600">
              <a:lnSpc>
                <a:spcPct val="80000"/>
              </a:lnSpc>
              <a:spcBef>
                <a:spcPct val="20000"/>
              </a:spcBef>
              <a:defRPr/>
            </a:pPr>
            <a:r>
              <a:rPr lang="en-US" sz="2400" b="1" kern="0" dirty="0">
                <a:solidFill>
                  <a:srgbClr val="5F0101"/>
                </a:solidFill>
                <a:latin typeface="+mj-lt"/>
                <a:ea typeface="+mn-ea"/>
              </a:rPr>
              <a:t>Ft. Lauderdale pop. = 160,000 </a:t>
            </a:r>
          </a:p>
          <a:p>
            <a:pPr marL="609600" indent="-609600">
              <a:lnSpc>
                <a:spcPct val="80000"/>
              </a:lnSpc>
              <a:spcBef>
                <a:spcPct val="20000"/>
              </a:spcBef>
              <a:defRPr/>
            </a:pPr>
            <a:r>
              <a:rPr lang="en-US" sz="2400" b="1" kern="0" dirty="0">
                <a:solidFill>
                  <a:srgbClr val="5F0101"/>
                </a:solidFill>
                <a:latin typeface="+mj-lt"/>
                <a:ea typeface="+mn-ea"/>
              </a:rPr>
              <a:t>Miami pop. = 370,000</a:t>
            </a:r>
          </a:p>
          <a:p>
            <a:pPr marL="609600" indent="-609600">
              <a:lnSpc>
                <a:spcPct val="80000"/>
              </a:lnSpc>
              <a:spcBef>
                <a:spcPct val="20000"/>
              </a:spcBef>
              <a:defRPr/>
            </a:pPr>
            <a:r>
              <a:rPr lang="en-US" sz="2400" b="1" kern="0" dirty="0">
                <a:solidFill>
                  <a:srgbClr val="5F0101"/>
                </a:solidFill>
                <a:latin typeface="+mj-lt"/>
                <a:ea typeface="+mn-ea"/>
              </a:rPr>
              <a:t>NYC pop. = </a:t>
            </a:r>
            <a:r>
              <a:rPr lang="en-US" sz="2400" b="1" kern="0" dirty="0" smtClean="0">
                <a:solidFill>
                  <a:srgbClr val="5F0101"/>
                </a:solidFill>
                <a:latin typeface="+mj-lt"/>
                <a:ea typeface="+mn-ea"/>
              </a:rPr>
              <a:t>8,000,000</a:t>
            </a:r>
            <a:endParaRPr lang="en-US" sz="2400" b="1" kern="0" dirty="0">
              <a:solidFill>
                <a:srgbClr val="5F0101"/>
              </a:solidFill>
              <a:latin typeface="+mj-lt"/>
              <a:ea typeface="+mn-ea"/>
            </a:endParaRPr>
          </a:p>
          <a:p>
            <a:pPr marL="609600" indent="-609600">
              <a:lnSpc>
                <a:spcPct val="80000"/>
              </a:lnSpc>
              <a:spcBef>
                <a:spcPct val="20000"/>
              </a:spcBef>
              <a:defRPr/>
            </a:pPr>
            <a:r>
              <a:rPr lang="en-US" sz="2400" b="1" kern="0" dirty="0">
                <a:solidFill>
                  <a:srgbClr val="5F0101"/>
                </a:solidFill>
                <a:latin typeface="+mj-lt"/>
                <a:ea typeface="+mn-ea"/>
              </a:rPr>
              <a:t>Ft. Lauderdale to Miami = 26 mi. apart (I = 87,573,964)</a:t>
            </a:r>
          </a:p>
          <a:p>
            <a:pPr marL="609600" indent="-609600">
              <a:lnSpc>
                <a:spcPct val="80000"/>
              </a:lnSpc>
              <a:spcBef>
                <a:spcPct val="20000"/>
              </a:spcBef>
              <a:defRPr/>
            </a:pPr>
            <a:r>
              <a:rPr lang="en-US" sz="2400" b="1" kern="0" dirty="0">
                <a:solidFill>
                  <a:srgbClr val="5F0101"/>
                </a:solidFill>
                <a:latin typeface="+mj-lt"/>
                <a:ea typeface="+mn-ea"/>
              </a:rPr>
              <a:t>Ft. Lauderdale to NYC = 1,063 mi. apart (I = </a:t>
            </a:r>
            <a:r>
              <a:rPr lang="en-US" sz="2400" b="1" kern="0" dirty="0" smtClean="0">
                <a:solidFill>
                  <a:srgbClr val="5F0101"/>
                </a:solidFill>
                <a:latin typeface="+mj-lt"/>
                <a:ea typeface="+mn-ea"/>
              </a:rPr>
              <a:t>1,204,139)</a:t>
            </a:r>
            <a:endParaRPr lang="en-US" sz="2400" b="1" kern="0" dirty="0">
              <a:solidFill>
                <a:srgbClr val="5F0101"/>
              </a:solidFill>
              <a:latin typeface="+mj-lt"/>
              <a:ea typeface="+mn-ea"/>
            </a:endParaRPr>
          </a:p>
          <a:p>
            <a:pPr marL="339725" indent="-339725">
              <a:lnSpc>
                <a:spcPct val="80000"/>
              </a:lnSpc>
              <a:spcBef>
                <a:spcPct val="20000"/>
              </a:spcBef>
              <a:buFontTx/>
              <a:buChar char="•"/>
              <a:defRPr/>
            </a:pPr>
            <a:r>
              <a:rPr lang="en-US" sz="2400" b="1" kern="0" dirty="0" smtClean="0">
                <a:solidFill>
                  <a:srgbClr val="5F0101"/>
                </a:solidFill>
                <a:latin typeface="+mj-lt"/>
                <a:ea typeface="+mn-ea"/>
              </a:rPr>
              <a:t>Relative </a:t>
            </a:r>
            <a:r>
              <a:rPr lang="en-US" sz="2400" b="1" kern="0" dirty="0">
                <a:solidFill>
                  <a:srgbClr val="5F0101"/>
                </a:solidFill>
                <a:latin typeface="+mj-lt"/>
                <a:ea typeface="+mn-ea"/>
              </a:rPr>
              <a:t>force of interaction is </a:t>
            </a:r>
            <a:r>
              <a:rPr lang="en-US" sz="2400" b="1" kern="0" dirty="0" smtClean="0">
                <a:solidFill>
                  <a:srgbClr val="5F0101"/>
                </a:solidFill>
                <a:latin typeface="+mj-lt"/>
                <a:ea typeface="+mn-ea"/>
              </a:rPr>
              <a:t>73 </a:t>
            </a:r>
            <a:r>
              <a:rPr lang="en-US" sz="2400" b="1" kern="0" dirty="0">
                <a:solidFill>
                  <a:srgbClr val="5F0101"/>
                </a:solidFill>
                <a:latin typeface="+mj-lt"/>
                <a:ea typeface="+mn-ea"/>
              </a:rPr>
              <a:t>times greater b/w FTL &amp; MIA than FTL and </a:t>
            </a:r>
            <a:r>
              <a:rPr lang="en-US" sz="2400" b="1" kern="0" dirty="0" smtClean="0">
                <a:solidFill>
                  <a:srgbClr val="5F0101"/>
                </a:solidFill>
                <a:latin typeface="+mj-lt"/>
                <a:ea typeface="+mn-ea"/>
              </a:rPr>
              <a:t>NYC</a:t>
            </a:r>
          </a:p>
          <a:p>
            <a:pPr marL="339725" indent="-339725">
              <a:lnSpc>
                <a:spcPct val="80000"/>
              </a:lnSpc>
              <a:spcBef>
                <a:spcPct val="20000"/>
              </a:spcBef>
              <a:buFontTx/>
              <a:buChar char="•"/>
              <a:defRPr/>
            </a:pPr>
            <a:r>
              <a:rPr lang="en-US" sz="2400" b="1" kern="0" dirty="0" smtClean="0">
                <a:solidFill>
                  <a:srgbClr val="5F0101"/>
                </a:solidFill>
                <a:latin typeface="+mj-lt"/>
                <a:ea typeface="+mn-ea"/>
              </a:rPr>
              <a:t>So the reality is that some places have more pull than others, and this can be clearly seen with primate cities …</a:t>
            </a:r>
            <a:endParaRPr lang="en-US" sz="2400" b="1" kern="0" dirty="0">
              <a:solidFill>
                <a:srgbClr val="5F0101"/>
              </a:solidFill>
              <a:latin typeface="+mj-lt"/>
              <a:ea typeface="+mn-ea"/>
            </a:endParaRPr>
          </a:p>
        </p:txBody>
      </p:sp>
      <p:sp>
        <p:nvSpPr>
          <p:cNvPr id="204802" name="Rectangle 2"/>
          <p:cNvSpPr>
            <a:spLocks noGrp="1" noChangeArrowheads="1"/>
          </p:cNvSpPr>
          <p:nvPr>
            <p:ph type="body" idx="1"/>
          </p:nvPr>
        </p:nvSpPr>
        <p:spPr>
          <a:xfrm>
            <a:off x="0" y="0"/>
            <a:ext cx="9144000" cy="4267200"/>
          </a:xfrm>
        </p:spPr>
        <p:txBody>
          <a:bodyPr/>
          <a:lstStyle/>
          <a:p>
            <a:pPr marL="0" indent="0">
              <a:lnSpc>
                <a:spcPct val="80000"/>
              </a:lnSpc>
              <a:buNone/>
            </a:pPr>
            <a:r>
              <a:rPr lang="en-US" sz="2800" b="1" dirty="0">
                <a:solidFill>
                  <a:srgbClr val="5F0101"/>
                </a:solidFill>
                <a:latin typeface="+mj-lt"/>
              </a:rPr>
              <a:t>Gravity Model </a:t>
            </a:r>
            <a:r>
              <a:rPr lang="en-US" sz="2400" b="1" dirty="0">
                <a:solidFill>
                  <a:srgbClr val="5F0101"/>
                </a:solidFill>
                <a:latin typeface="+mj-lt"/>
              </a:rPr>
              <a:t>– mathematical prediction of the interaction between places</a:t>
            </a:r>
          </a:p>
          <a:p>
            <a:pPr marL="339725" lvl="1" indent="-339725">
              <a:lnSpc>
                <a:spcPct val="80000"/>
              </a:lnSpc>
            </a:pPr>
            <a:r>
              <a:rPr lang="en-US" sz="2400" b="1" dirty="0">
                <a:solidFill>
                  <a:srgbClr val="5F0101"/>
                </a:solidFill>
                <a:latin typeface="+mj-lt"/>
              </a:rPr>
              <a:t>Waldo </a:t>
            </a:r>
            <a:r>
              <a:rPr lang="en-US" sz="2400" b="1" dirty="0" err="1">
                <a:solidFill>
                  <a:srgbClr val="5F0101"/>
                </a:solidFill>
                <a:latin typeface="+mj-lt"/>
              </a:rPr>
              <a:t>Tobler</a:t>
            </a:r>
            <a:r>
              <a:rPr lang="ja-JP" altLang="en-US" sz="2400" b="1" dirty="0">
                <a:solidFill>
                  <a:srgbClr val="5F0101"/>
                </a:solidFill>
                <a:latin typeface="+mj-lt"/>
              </a:rPr>
              <a:t>’</a:t>
            </a:r>
            <a:r>
              <a:rPr lang="en-US" altLang="ja-JP" sz="2400" b="1" dirty="0">
                <a:solidFill>
                  <a:srgbClr val="5F0101"/>
                </a:solidFill>
                <a:latin typeface="+mj-lt"/>
              </a:rPr>
              <a:t>s First Law of Geography -  </a:t>
            </a:r>
            <a:br>
              <a:rPr lang="en-US" altLang="ja-JP" sz="2400" b="1" dirty="0">
                <a:solidFill>
                  <a:srgbClr val="5F0101"/>
                </a:solidFill>
                <a:latin typeface="+mj-lt"/>
              </a:rPr>
            </a:br>
            <a:r>
              <a:rPr lang="en-US" altLang="ja-JP" sz="2400" b="1" dirty="0">
                <a:solidFill>
                  <a:srgbClr val="5F0101"/>
                </a:solidFill>
                <a:latin typeface="+mj-lt"/>
              </a:rPr>
              <a:t>“Everything is related to everything else, but near things are more related than distant things.</a:t>
            </a:r>
            <a:r>
              <a:rPr lang="ja-JP" altLang="en-US" sz="2400" b="1" dirty="0" smtClean="0">
                <a:solidFill>
                  <a:srgbClr val="5F0101"/>
                </a:solidFill>
                <a:latin typeface="+mj-lt"/>
              </a:rPr>
              <a:t>”</a:t>
            </a:r>
            <a:endParaRPr lang="en-US" sz="2400" b="1" dirty="0" smtClean="0">
              <a:solidFill>
                <a:srgbClr val="5F0101"/>
              </a:solidFill>
              <a:latin typeface="+mj-lt"/>
            </a:endParaRPr>
          </a:p>
          <a:p>
            <a:pPr marL="339725" lvl="1" indent="-339725">
              <a:lnSpc>
                <a:spcPct val="80000"/>
              </a:lnSpc>
            </a:pPr>
            <a:r>
              <a:rPr lang="en-US" sz="2400" b="1" dirty="0" smtClean="0">
                <a:solidFill>
                  <a:srgbClr val="5F0101"/>
                </a:solidFill>
                <a:latin typeface="+mj-lt"/>
              </a:rPr>
              <a:t>In </a:t>
            </a:r>
            <a:r>
              <a:rPr lang="en-US" sz="2400" b="1" dirty="0">
                <a:solidFill>
                  <a:srgbClr val="5F0101"/>
                </a:solidFill>
                <a:latin typeface="+mj-lt"/>
              </a:rPr>
              <a:t>mathematical terms:  Interaction is proportional to the multiplication of the two populations divided by the distance between them </a:t>
            </a:r>
            <a:r>
              <a:rPr lang="en-US" sz="2400" b="1" dirty="0" smtClean="0">
                <a:solidFill>
                  <a:srgbClr val="5F0101"/>
                </a:solidFill>
                <a:latin typeface="+mj-lt"/>
              </a:rPr>
              <a:t>squared</a:t>
            </a:r>
          </a:p>
          <a:p>
            <a:pPr marL="339725" lvl="1" indent="-339725">
              <a:lnSpc>
                <a:spcPct val="80000"/>
              </a:lnSpc>
            </a:pPr>
            <a:r>
              <a:rPr lang="en-US" sz="2400" b="1" dirty="0">
                <a:solidFill>
                  <a:srgbClr val="5F0101"/>
                </a:solidFill>
              </a:rPr>
              <a:t>Spatial interaction (such as migration, traffic, phone calls, etc.) is directly related to the populations and inversely related to the distance between </a:t>
            </a:r>
            <a:r>
              <a:rPr lang="en-US" sz="2400" b="1" dirty="0" smtClean="0">
                <a:solidFill>
                  <a:srgbClr val="5F0101"/>
                </a:solidFill>
              </a:rPr>
              <a:t>them</a:t>
            </a:r>
            <a:endParaRPr lang="en-US" sz="2400" b="1" dirty="0">
              <a:solidFill>
                <a:srgbClr val="5F0101"/>
              </a:solidFill>
            </a:endParaRPr>
          </a:p>
        </p:txBody>
      </p:sp>
      <p:pic>
        <p:nvPicPr>
          <p:cNvPr id="80900" name="Picture 4" descr="Gravity Mod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3733800"/>
            <a:ext cx="36258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399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xEl>
                                              <p:pRg st="0" end="0"/>
                                            </p:txEl>
                                          </p:spTgt>
                                        </p:tgtEl>
                                        <p:attrNameLst>
                                          <p:attrName>style.visibility</p:attrName>
                                        </p:attrNameLst>
                                      </p:cBhvr>
                                      <p:to>
                                        <p:strVal val="visible"/>
                                      </p:to>
                                    </p:set>
                                    <p:animEffect transition="in" filter="dissolve">
                                      <p:cBhvr>
                                        <p:cTn id="7" dur="500"/>
                                        <p:tgtEl>
                                          <p:spTgt spid="2048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04802">
                                            <p:txEl>
                                              <p:pRg st="1" end="1"/>
                                            </p:txEl>
                                          </p:spTgt>
                                        </p:tgtEl>
                                        <p:attrNameLst>
                                          <p:attrName>style.visibility</p:attrName>
                                        </p:attrNameLst>
                                      </p:cBhvr>
                                      <p:to>
                                        <p:strVal val="visible"/>
                                      </p:to>
                                    </p:set>
                                    <p:animEffect transition="in" filter="dissolve">
                                      <p:cBhvr>
                                        <p:cTn id="12" dur="500"/>
                                        <p:tgtEl>
                                          <p:spTgt spid="2048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4802">
                                            <p:txEl>
                                              <p:pRg st="2" end="2"/>
                                            </p:txEl>
                                          </p:spTgt>
                                        </p:tgtEl>
                                        <p:attrNameLst>
                                          <p:attrName>style.visibility</p:attrName>
                                        </p:attrNameLst>
                                      </p:cBhvr>
                                      <p:to>
                                        <p:strVal val="visible"/>
                                      </p:to>
                                    </p:set>
                                    <p:animEffect transition="in" filter="dissolve">
                                      <p:cBhvr>
                                        <p:cTn id="17" dur="500"/>
                                        <p:tgtEl>
                                          <p:spTgt spid="2048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04802">
                                            <p:txEl>
                                              <p:pRg st="3" end="3"/>
                                            </p:txEl>
                                          </p:spTgt>
                                        </p:tgtEl>
                                        <p:attrNameLst>
                                          <p:attrName>style.visibility</p:attrName>
                                        </p:attrNameLst>
                                      </p:cBhvr>
                                      <p:to>
                                        <p:strVal val="visible"/>
                                      </p:to>
                                    </p:set>
                                    <p:animEffect transition="in" filter="dissolve">
                                      <p:cBhvr>
                                        <p:cTn id="22" dur="500"/>
                                        <p:tgtEl>
                                          <p:spTgt spid="2048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0900"/>
                                        </p:tgtEl>
                                        <p:attrNameLst>
                                          <p:attrName>style.visibility</p:attrName>
                                        </p:attrNameLst>
                                      </p:cBhvr>
                                      <p:to>
                                        <p:strVal val="visible"/>
                                      </p:to>
                                    </p:set>
                                    <p:animEffect transition="in" filter="fade">
                                      <p:cBhvr>
                                        <p:cTn id="27" dur="2000"/>
                                        <p:tgtEl>
                                          <p:spTgt spid="809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dissolve">
                                      <p:cBhvr>
                                        <p:cTn id="32" dur="500"/>
                                        <p:tgtEl>
                                          <p:spTgt spid="6">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dissolve">
                                      <p:cBhvr>
                                        <p:cTn id="37" dur="500"/>
                                        <p:tgtEl>
                                          <p:spTgt spid="6">
                                            <p:txEl>
                                              <p:pRg st="1" end="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dissolve">
                                      <p:cBhvr>
                                        <p:cTn id="42" dur="500"/>
                                        <p:tgtEl>
                                          <p:spTgt spid="6">
                                            <p:txEl>
                                              <p:pRg st="2" end="2"/>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dissolve">
                                      <p:cBhvr>
                                        <p:cTn id="47" dur="500"/>
                                        <p:tgtEl>
                                          <p:spTgt spid="6">
                                            <p:txEl>
                                              <p:pRg st="3" end="3"/>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6">
                                            <p:txEl>
                                              <p:pRg st="4" end="4"/>
                                            </p:txEl>
                                          </p:spTgt>
                                        </p:tgtEl>
                                        <p:attrNameLst>
                                          <p:attrName>style.visibility</p:attrName>
                                        </p:attrNameLst>
                                      </p:cBhvr>
                                      <p:to>
                                        <p:strVal val="visible"/>
                                      </p:to>
                                    </p:set>
                                    <p:animEffect transition="in" filter="dissolve">
                                      <p:cBhvr>
                                        <p:cTn id="52" dur="500"/>
                                        <p:tgtEl>
                                          <p:spTgt spid="6">
                                            <p:txEl>
                                              <p:pRg st="4" end="4"/>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dissolve">
                                      <p:cBhvr>
                                        <p:cTn id="57" dur="500"/>
                                        <p:tgtEl>
                                          <p:spTgt spid="6">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
                                            <p:txEl>
                                              <p:pRg st="6" end="6"/>
                                            </p:txEl>
                                          </p:spTgt>
                                        </p:tgtEl>
                                        <p:attrNameLst>
                                          <p:attrName>style.visibility</p:attrName>
                                        </p:attrNameLst>
                                      </p:cBhvr>
                                      <p:to>
                                        <p:strVal val="visible"/>
                                      </p:to>
                                    </p:set>
                                    <p:animEffect transition="in" filter="dissolve">
                                      <p:cBhvr>
                                        <p:cTn id="6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autoUpdateAnimBg="0"/>
      <p:bldP spid="204802" grpId="0" build="p" bldLvl="2"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0" y="0"/>
            <a:ext cx="9144000" cy="1524000"/>
          </a:xfrm>
        </p:spPr>
        <p:txBody>
          <a:bodyPr/>
          <a:lstStyle/>
          <a:p>
            <a:pPr marL="0" indent="0" eaLnBrk="1" hangingPunct="1">
              <a:spcBef>
                <a:spcPts val="0"/>
              </a:spcBef>
              <a:buNone/>
            </a:pPr>
            <a:r>
              <a:rPr lang="en-US" b="1" dirty="0" smtClean="0">
                <a:solidFill>
                  <a:srgbClr val="800000"/>
                </a:solidFill>
                <a:latin typeface="Arial" charset="0"/>
              </a:rPr>
              <a:t>Primate City</a:t>
            </a:r>
            <a:endParaRPr lang="en-US" b="1" dirty="0">
              <a:solidFill>
                <a:srgbClr val="800000"/>
              </a:solidFill>
              <a:latin typeface="Arial" charset="0"/>
            </a:endParaRPr>
          </a:p>
          <a:p>
            <a:pPr marL="339725" indent="-282575" eaLnBrk="1" hangingPunct="1">
              <a:spcBef>
                <a:spcPts val="0"/>
              </a:spcBef>
            </a:pPr>
            <a:r>
              <a:rPr lang="en-US" sz="2800" b="1" dirty="0">
                <a:solidFill>
                  <a:srgbClr val="800000"/>
                </a:solidFill>
                <a:latin typeface="Arial" charset="0"/>
              </a:rPr>
              <a:t>C</a:t>
            </a:r>
            <a:r>
              <a:rPr lang="en-US" sz="2800" b="1" dirty="0" smtClean="0">
                <a:solidFill>
                  <a:srgbClr val="800000"/>
                </a:solidFill>
                <a:latin typeface="Arial" charset="0"/>
              </a:rPr>
              <a:t>ountry</a:t>
            </a:r>
            <a:r>
              <a:rPr lang="ja-JP" altLang="en-US" sz="2800" b="1" dirty="0" smtClean="0">
                <a:solidFill>
                  <a:srgbClr val="800000"/>
                </a:solidFill>
                <a:latin typeface="Arial" charset="0"/>
              </a:rPr>
              <a:t>’</a:t>
            </a:r>
            <a:r>
              <a:rPr lang="en-US" sz="2800" b="1" dirty="0" smtClean="0">
                <a:solidFill>
                  <a:srgbClr val="800000"/>
                </a:solidFill>
                <a:latin typeface="Arial" charset="0"/>
              </a:rPr>
              <a:t>s </a:t>
            </a:r>
            <a:r>
              <a:rPr lang="en-US" sz="2800" b="1" dirty="0">
                <a:solidFill>
                  <a:srgbClr val="800000"/>
                </a:solidFill>
                <a:latin typeface="Arial" charset="0"/>
              </a:rPr>
              <a:t>largest </a:t>
            </a:r>
            <a:r>
              <a:rPr lang="en-US" sz="2800" b="1" dirty="0" smtClean="0">
                <a:solidFill>
                  <a:srgbClr val="800000"/>
                </a:solidFill>
                <a:latin typeface="Arial" charset="0"/>
              </a:rPr>
              <a:t>city &amp; </a:t>
            </a:r>
            <a:r>
              <a:rPr lang="en-US" sz="2800" b="1" dirty="0">
                <a:solidFill>
                  <a:srgbClr val="800000"/>
                </a:solidFill>
                <a:latin typeface="Arial" charset="0"/>
              </a:rPr>
              <a:t>most expressive of national culture (may be the </a:t>
            </a:r>
            <a:r>
              <a:rPr lang="en-US" sz="2800" b="1" dirty="0" smtClean="0">
                <a:solidFill>
                  <a:srgbClr val="800000"/>
                </a:solidFill>
                <a:latin typeface="Arial" charset="0"/>
              </a:rPr>
              <a:t>capital)</a:t>
            </a:r>
            <a:endParaRPr lang="en-US" sz="2800" b="1" dirty="0">
              <a:solidFill>
                <a:srgbClr val="800000"/>
              </a:solidFill>
              <a:latin typeface="Arial" charset="0"/>
            </a:endParaRPr>
          </a:p>
        </p:txBody>
      </p:sp>
      <p:pic>
        <p:nvPicPr>
          <p:cNvPr id="3" name="Picture 2" descr="http://www.southafrica.to/transport/Airlines/cheap-flights-from-South-Africa/flights-to-London/London.jpg"/>
          <p:cNvPicPr>
            <a:picLocks noChangeAspect="1" noChangeArrowheads="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152400" y="1595438"/>
            <a:ext cx="1828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152400" y="40338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800000"/>
                </a:solidFill>
              </a:rPr>
              <a:t>London</a:t>
            </a:r>
          </a:p>
        </p:txBody>
      </p:sp>
      <p:pic>
        <p:nvPicPr>
          <p:cNvPr id="5" name="Picture 4" descr="http://www.vslee.com/Images/Paris.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3600" y="1595438"/>
            <a:ext cx="259080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438400" y="40338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800000"/>
                </a:solidFill>
              </a:rPr>
              <a:t>Paris</a:t>
            </a:r>
          </a:p>
        </p:txBody>
      </p:sp>
      <p:pic>
        <p:nvPicPr>
          <p:cNvPr id="7" name="Picture 6" descr="http://www.latinspanishschools.com.ar/buenos-aires_index.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800" y="1595438"/>
            <a:ext cx="198120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4800600" y="4033838"/>
            <a:ext cx="2133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800000"/>
                </a:solidFill>
              </a:rPr>
              <a:t>Buenos Aires</a:t>
            </a:r>
          </a:p>
        </p:txBody>
      </p:sp>
      <p:pic>
        <p:nvPicPr>
          <p:cNvPr id="9" name="Picture 8" descr="http://image03.webshots.com/3/3/55/71/1735571TbgAXjwIyP_ph.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10400" y="1595438"/>
            <a:ext cx="19621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7086600" y="4033838"/>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800000"/>
                </a:solidFill>
              </a:rPr>
              <a:t>Cairo</a:t>
            </a:r>
          </a:p>
        </p:txBody>
      </p:sp>
      <p:pic>
        <p:nvPicPr>
          <p:cNvPr id="11" name="Picture 10" descr="http://alexandermitchel.tripod.com/sitebuildercontent/sitebuilderpictures/mexico-city-from-plane.jp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52400" y="4572000"/>
            <a:ext cx="3952712"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a:spLocks noChangeArrowheads="1"/>
          </p:cNvSpPr>
          <p:nvPr/>
        </p:nvSpPr>
        <p:spPr bwMode="auto">
          <a:xfrm>
            <a:off x="2291217" y="6311900"/>
            <a:ext cx="1828800" cy="461962"/>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800000"/>
                </a:solidFill>
              </a:rPr>
              <a:t>Mexico City</a:t>
            </a:r>
          </a:p>
        </p:txBody>
      </p:sp>
      <p:sp>
        <p:nvSpPr>
          <p:cNvPr id="13" name="Rectangle 10"/>
          <p:cNvSpPr>
            <a:spLocks noChangeArrowheads="1"/>
          </p:cNvSpPr>
          <p:nvPr/>
        </p:nvSpPr>
        <p:spPr bwMode="auto">
          <a:xfrm>
            <a:off x="6248400" y="47244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b="1" dirty="0">
                <a:solidFill>
                  <a:srgbClr val="800000"/>
                </a:solidFill>
              </a:rPr>
              <a:t>* More than twice [the pop. of] the next largest city</a:t>
            </a:r>
          </a:p>
        </p:txBody>
      </p:sp>
      <p:pic>
        <p:nvPicPr>
          <p:cNvPr id="2" name="Picture 1"/>
          <p:cNvPicPr>
            <a:picLocks noChangeAspect="1"/>
          </p:cNvPicPr>
          <p:nvPr/>
        </p:nvPicPr>
        <p:blipFill rotWithShape="1">
          <a:blip r:embed="rId8" cstate="email">
            <a:duotone>
              <a:prstClr val="black"/>
              <a:srgbClr val="D9C3A5">
                <a:tint val="50000"/>
                <a:satMod val="180000"/>
              </a:srgbClr>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a:ext>
            </a:extLst>
          </a:blip>
          <a:srcRect b="21111"/>
          <a:stretch/>
        </p:blipFill>
        <p:spPr>
          <a:xfrm>
            <a:off x="4267200" y="4572000"/>
            <a:ext cx="1905000" cy="2154072"/>
          </a:xfrm>
          <a:prstGeom prst="rect">
            <a:avLst/>
          </a:prstGeom>
        </p:spPr>
      </p:pic>
      <p:sp>
        <p:nvSpPr>
          <p:cNvPr id="15" name="TextBox 14"/>
          <p:cNvSpPr txBox="1">
            <a:spLocks noChangeArrowheads="1"/>
          </p:cNvSpPr>
          <p:nvPr/>
        </p:nvSpPr>
        <p:spPr bwMode="auto">
          <a:xfrm>
            <a:off x="4267200" y="6248400"/>
            <a:ext cx="19050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Jefferson</a:t>
            </a:r>
            <a:endParaRPr lang="en-US" sz="24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78162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8066">
                                            <p:txEl>
                                              <p:pRg st="0" end="0"/>
                                            </p:txEl>
                                          </p:spTgt>
                                        </p:tgtEl>
                                        <p:attrNameLst>
                                          <p:attrName>style.visibility</p:attrName>
                                        </p:attrNameLst>
                                      </p:cBhvr>
                                      <p:to>
                                        <p:strVal val="visible"/>
                                      </p:to>
                                    </p:set>
                                    <p:animEffect transition="in" filter="blinds(horizontal)">
                                      <p:cBhvr>
                                        <p:cTn id="7" dur="500"/>
                                        <p:tgtEl>
                                          <p:spTgt spid="880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8066">
                                            <p:txEl>
                                              <p:pRg st="1" end="1"/>
                                            </p:txEl>
                                          </p:spTgt>
                                        </p:tgtEl>
                                        <p:attrNameLst>
                                          <p:attrName>style.visibility</p:attrName>
                                        </p:attrNameLst>
                                      </p:cBhvr>
                                      <p:to>
                                        <p:strVal val="visible"/>
                                      </p:to>
                                    </p:set>
                                    <p:animEffect transition="in" filter="blinds(horizontal)">
                                      <p:cBhvr>
                                        <p:cTn id="12" dur="500"/>
                                        <p:tgtEl>
                                          <p:spTgt spid="880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tgtEl>
                                          <p:spTgt spid="11"/>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dissolve">
                                      <p:cBhvr>
                                        <p:cTn id="52" dur="500"/>
                                        <p:tgtEl>
                                          <p:spTgt spid="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dissolve">
                                      <p:cBhvr>
                                        <p:cTn id="57" dur="500"/>
                                        <p:tgtEl>
                                          <p:spTgt spid="2"/>
                                        </p:tgtEl>
                                      </p:cBhvr>
                                    </p:animEffect>
                                  </p:childTnLst>
                                </p:cTn>
                              </p:par>
                              <p:par>
                                <p:cTn id="58" presetID="9" presetClass="entr" presetSubtype="0" fill="hold" grpId="1"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dissolve">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dissolve">
                                      <p:cBhvr>
                                        <p:cTn id="6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bldLvl="2"/>
      <p:bldP spid="4" grpId="0"/>
      <p:bldP spid="6" grpId="0"/>
      <p:bldP spid="8" grpId="0"/>
      <p:bldP spid="10" grpId="0"/>
      <p:bldP spid="12" grpId="0" animBg="1"/>
      <p:bldP spid="13" grpId="0"/>
      <p:bldP spid="15" grpId="1"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0" y="0"/>
            <a:ext cx="9144000" cy="6858000"/>
          </a:xfrm>
        </p:spPr>
        <p:txBody>
          <a:bodyPr/>
          <a:lstStyle/>
          <a:p>
            <a:pPr marL="0" indent="0" eaLnBrk="1" hangingPunct="1">
              <a:spcBef>
                <a:spcPts val="0"/>
              </a:spcBef>
              <a:buNone/>
            </a:pPr>
            <a:r>
              <a:rPr lang="en-US" sz="2800" b="1" dirty="0" smtClean="0">
                <a:solidFill>
                  <a:srgbClr val="5F0101"/>
                </a:solidFill>
                <a:latin typeface="+mj-lt"/>
              </a:rPr>
              <a:t>Primate City</a:t>
            </a:r>
          </a:p>
          <a:p>
            <a:pPr marL="285750" indent="-285750" eaLnBrk="1" hangingPunct="1">
              <a:spcBef>
                <a:spcPts val="0"/>
              </a:spcBef>
            </a:pPr>
            <a:r>
              <a:rPr lang="en-US" sz="2800" dirty="0">
                <a:solidFill>
                  <a:srgbClr val="5F0101"/>
                </a:solidFill>
                <a:latin typeface="+mj-lt"/>
              </a:rPr>
              <a:t>T</a:t>
            </a:r>
            <a:r>
              <a:rPr lang="en-US" sz="2800" dirty="0" smtClean="0">
                <a:solidFill>
                  <a:srgbClr val="5F0101"/>
                </a:solidFill>
                <a:latin typeface="+mj-lt"/>
              </a:rPr>
              <a:t>he </a:t>
            </a:r>
            <a:r>
              <a:rPr lang="en-US" sz="2800" dirty="0">
                <a:solidFill>
                  <a:srgbClr val="5F0101"/>
                </a:solidFill>
                <a:latin typeface="+mj-lt"/>
              </a:rPr>
              <a:t>leading city in its country or region, disproportionately larger than any others in the urban </a:t>
            </a:r>
            <a:r>
              <a:rPr lang="en-US" sz="2800" dirty="0" smtClean="0">
                <a:solidFill>
                  <a:srgbClr val="5F0101"/>
                </a:solidFill>
                <a:latin typeface="+mj-lt"/>
              </a:rPr>
              <a:t>hierarchy.</a:t>
            </a:r>
          </a:p>
          <a:p>
            <a:pPr marL="285750" indent="-285750" eaLnBrk="1" hangingPunct="1">
              <a:spcBef>
                <a:spcPts val="0"/>
              </a:spcBef>
            </a:pPr>
            <a:r>
              <a:rPr lang="en-US" sz="2800" dirty="0" smtClean="0">
                <a:solidFill>
                  <a:srgbClr val="5F0101"/>
                </a:solidFill>
                <a:latin typeface="+mj-lt"/>
              </a:rPr>
              <a:t>The </a:t>
            </a:r>
            <a:r>
              <a:rPr lang="en-US" sz="2800" dirty="0">
                <a:solidFill>
                  <a:srgbClr val="5F0101"/>
                </a:solidFill>
                <a:latin typeface="+mj-lt"/>
              </a:rPr>
              <a:t>'law of the primate city' was first proposed by </a:t>
            </a:r>
            <a:r>
              <a:rPr lang="en-US" sz="2800" dirty="0" smtClean="0">
                <a:solidFill>
                  <a:srgbClr val="5F0101"/>
                </a:solidFill>
                <a:latin typeface="+mj-lt"/>
              </a:rPr>
              <a:t>Mark </a:t>
            </a:r>
            <a:r>
              <a:rPr lang="en-US" sz="2800" dirty="0">
                <a:solidFill>
                  <a:srgbClr val="5F0101"/>
                </a:solidFill>
                <a:latin typeface="+mj-lt"/>
              </a:rPr>
              <a:t>Jefferson in 1939</a:t>
            </a:r>
            <a:r>
              <a:rPr lang="en-US" sz="2800" dirty="0" smtClean="0">
                <a:solidFill>
                  <a:srgbClr val="5F0101"/>
                </a:solidFill>
                <a:latin typeface="+mj-lt"/>
              </a:rPr>
              <a:t>. </a:t>
            </a:r>
            <a:r>
              <a:rPr lang="en-US" sz="2800" dirty="0">
                <a:solidFill>
                  <a:srgbClr val="5F0101"/>
                </a:solidFill>
                <a:latin typeface="+mj-lt"/>
              </a:rPr>
              <a:t>He </a:t>
            </a:r>
            <a:r>
              <a:rPr lang="en-US" sz="2800" dirty="0" smtClean="0">
                <a:solidFill>
                  <a:srgbClr val="5F0101"/>
                </a:solidFill>
                <a:latin typeface="+mj-lt"/>
              </a:rPr>
              <a:t>defined </a:t>
            </a:r>
            <a:r>
              <a:rPr lang="en-US" sz="2800" dirty="0">
                <a:solidFill>
                  <a:srgbClr val="5F0101"/>
                </a:solidFill>
                <a:latin typeface="+mj-lt"/>
              </a:rPr>
              <a:t>a primate city as being "at least twice as large as the next largest city and more than twice as significant</a:t>
            </a:r>
            <a:r>
              <a:rPr lang="en-US" sz="2800" dirty="0" smtClean="0">
                <a:solidFill>
                  <a:srgbClr val="5F0101"/>
                </a:solidFill>
                <a:latin typeface="+mj-lt"/>
              </a:rPr>
              <a:t>.”</a:t>
            </a:r>
          </a:p>
          <a:p>
            <a:pPr marL="285750" indent="-285750" eaLnBrk="1" hangingPunct="1">
              <a:spcBef>
                <a:spcPts val="0"/>
              </a:spcBef>
            </a:pPr>
            <a:r>
              <a:rPr lang="en-US" sz="2800" dirty="0" smtClean="0">
                <a:solidFill>
                  <a:srgbClr val="5F0101"/>
                </a:solidFill>
                <a:latin typeface="+mj-lt"/>
              </a:rPr>
              <a:t>A </a:t>
            </a:r>
            <a:r>
              <a:rPr lang="en-US" sz="2800" dirty="0">
                <a:solidFill>
                  <a:srgbClr val="5F0101"/>
                </a:solidFill>
                <a:latin typeface="+mj-lt"/>
              </a:rPr>
              <a:t>primate city is number one in its country in most aspects, like politics, </a:t>
            </a:r>
            <a:r>
              <a:rPr lang="en-US" sz="2800" dirty="0" smtClean="0">
                <a:solidFill>
                  <a:srgbClr val="5F0101"/>
                </a:solidFill>
                <a:latin typeface="+mj-lt"/>
              </a:rPr>
              <a:t>economy, culture, education, etc.</a:t>
            </a:r>
            <a:endParaRPr lang="en-US" sz="2800" dirty="0">
              <a:solidFill>
                <a:srgbClr val="5F0101"/>
              </a:solidFill>
              <a:latin typeface="+mj-lt"/>
            </a:endParaRPr>
          </a:p>
          <a:p>
            <a:pPr marL="285750" indent="-285750" eaLnBrk="1" hangingPunct="1">
              <a:spcBef>
                <a:spcPts val="0"/>
              </a:spcBef>
            </a:pPr>
            <a:r>
              <a:rPr lang="en-US" sz="2800" dirty="0" smtClean="0">
                <a:solidFill>
                  <a:srgbClr val="5F0101"/>
                </a:solidFill>
                <a:latin typeface="+mj-lt"/>
              </a:rPr>
              <a:t>Many states lack primate cities … mostly developed countries such as the United States, Germany, Canada, and Australia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dissolve">
                                      <p:cBhvr>
                                        <p:cTn id="7" dur="500"/>
                                        <p:tgtEl>
                                          <p:spTgt spid="378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0">
                                            <p:txEl>
                                              <p:pRg st="1" end="1"/>
                                            </p:txEl>
                                          </p:spTgt>
                                        </p:tgtEl>
                                        <p:attrNameLst>
                                          <p:attrName>style.visibility</p:attrName>
                                        </p:attrNameLst>
                                      </p:cBhvr>
                                      <p:to>
                                        <p:strVal val="visible"/>
                                      </p:to>
                                    </p:set>
                                    <p:animEffect transition="in" filter="dissolve">
                                      <p:cBhvr>
                                        <p:cTn id="12" dur="500"/>
                                        <p:tgtEl>
                                          <p:spTgt spid="378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0">
                                            <p:txEl>
                                              <p:pRg st="2" end="2"/>
                                            </p:txEl>
                                          </p:spTgt>
                                        </p:tgtEl>
                                        <p:attrNameLst>
                                          <p:attrName>style.visibility</p:attrName>
                                        </p:attrNameLst>
                                      </p:cBhvr>
                                      <p:to>
                                        <p:strVal val="visible"/>
                                      </p:to>
                                    </p:set>
                                    <p:animEffect transition="in" filter="dissolve">
                                      <p:cBhvr>
                                        <p:cTn id="17" dur="500"/>
                                        <p:tgtEl>
                                          <p:spTgt spid="378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0">
                                            <p:txEl>
                                              <p:pRg st="3" end="3"/>
                                            </p:txEl>
                                          </p:spTgt>
                                        </p:tgtEl>
                                        <p:attrNameLst>
                                          <p:attrName>style.visibility</p:attrName>
                                        </p:attrNameLst>
                                      </p:cBhvr>
                                      <p:to>
                                        <p:strVal val="visible"/>
                                      </p:to>
                                    </p:set>
                                    <p:animEffect transition="in" filter="dissolve">
                                      <p:cBhvr>
                                        <p:cTn id="22" dur="500"/>
                                        <p:tgtEl>
                                          <p:spTgt spid="378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890">
                                            <p:txEl>
                                              <p:pRg st="4" end="4"/>
                                            </p:txEl>
                                          </p:spTgt>
                                        </p:tgtEl>
                                        <p:attrNameLst>
                                          <p:attrName>style.visibility</p:attrName>
                                        </p:attrNameLst>
                                      </p:cBhvr>
                                      <p:to>
                                        <p:strVal val="visible"/>
                                      </p:to>
                                    </p:set>
                                    <p:animEffect transition="in" filter="dissolve">
                                      <p:cBhvr>
                                        <p:cTn id="27" dur="500"/>
                                        <p:tgtEl>
                                          <p:spTgt spid="378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bldLvl="2"/>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0" y="15553"/>
            <a:ext cx="9144000" cy="670247"/>
          </a:xfrm>
        </p:spPr>
        <p:txBody>
          <a:bodyPr/>
          <a:lstStyle/>
          <a:p>
            <a:pPr marL="0" indent="0" eaLnBrk="1" hangingPunct="1">
              <a:spcBef>
                <a:spcPts val="0"/>
              </a:spcBef>
              <a:buNone/>
            </a:pPr>
            <a:r>
              <a:rPr lang="en-US" b="1" dirty="0">
                <a:solidFill>
                  <a:srgbClr val="800000"/>
                </a:solidFill>
                <a:latin typeface="Arial" charset="0"/>
              </a:rPr>
              <a:t>Rank-Size </a:t>
            </a:r>
            <a:r>
              <a:rPr lang="en-US" b="1" dirty="0" smtClean="0">
                <a:solidFill>
                  <a:srgbClr val="800000"/>
                </a:solidFill>
                <a:latin typeface="Arial" charset="0"/>
              </a:rPr>
              <a:t>Rule</a:t>
            </a:r>
            <a:endParaRPr lang="en-US" b="1" dirty="0">
              <a:solidFill>
                <a:srgbClr val="800000"/>
              </a:solidFill>
              <a:latin typeface="Arial" charset="0"/>
            </a:endParaRPr>
          </a:p>
        </p:txBody>
      </p:sp>
      <p:pic>
        <p:nvPicPr>
          <p:cNvPr id="37892" name="Picture 4" descr="http://farm1.static.flickr.com/140/359335040_893d6bf987.jpg"/>
          <p:cNvPicPr>
            <a:picLocks noChangeAspect="1" noChangeArrowheads="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4267200" y="990600"/>
            <a:ext cx="2249488"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http://2.bp.blogspot.com/_En5vG2QGHL8/SgnP_lYEyJI/AAAAAAAAAfw/FIzBgxf0ALk/s400/2561778790105101600S600x600Q8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32588" y="992188"/>
            <a:ext cx="2259012"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p:cNvSpPr txBox="1">
            <a:spLocks noChangeArrowheads="1"/>
          </p:cNvSpPr>
          <p:nvPr/>
        </p:nvSpPr>
        <p:spPr bwMode="auto">
          <a:xfrm>
            <a:off x="4267200" y="258763"/>
            <a:ext cx="46482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dirty="0">
                <a:solidFill>
                  <a:srgbClr val="800000"/>
                </a:solidFill>
              </a:rPr>
              <a:t>Fibonacci Sequence</a:t>
            </a:r>
          </a:p>
        </p:txBody>
      </p:sp>
      <p:pic>
        <p:nvPicPr>
          <p:cNvPr id="11" name="Picture 6" descr="http://inlinethumb14.webshots.com/42573/2291805260103611142S600x600Q85.jpg"/>
          <p:cNvPicPr>
            <a:picLocks noChangeAspect="1" noChangeArrowheads="1"/>
          </p:cNvPicPr>
          <p:nvPr/>
        </p:nvPicPr>
        <p:blipFill>
          <a:blip r:embed="rId5" cstate="email">
            <a:lum bright="10000" contrast="20000"/>
            <a:extLst>
              <a:ext uri="{28A0092B-C50C-407E-A947-70E740481C1C}">
                <a14:useLocalDpi xmlns:a14="http://schemas.microsoft.com/office/drawing/2010/main"/>
              </a:ext>
            </a:extLst>
          </a:blip>
          <a:srcRect/>
          <a:stretch>
            <a:fillRect/>
          </a:stretch>
        </p:blipFill>
        <p:spPr bwMode="auto">
          <a:xfrm>
            <a:off x="152400" y="685800"/>
            <a:ext cx="391044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 y="3649014"/>
            <a:ext cx="3886200" cy="3073858"/>
          </a:xfrm>
          <a:prstGeom prst="rect">
            <a:avLst/>
          </a:prstGeom>
        </p:spPr>
      </p:pic>
      <p:sp>
        <p:nvSpPr>
          <p:cNvPr id="15" name="Text Box 7"/>
          <p:cNvSpPr txBox="1">
            <a:spLocks noChangeArrowheads="1"/>
          </p:cNvSpPr>
          <p:nvPr/>
        </p:nvSpPr>
        <p:spPr bwMode="auto">
          <a:xfrm>
            <a:off x="4343400" y="2819400"/>
            <a:ext cx="47244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smtClean="0">
                <a:solidFill>
                  <a:srgbClr val="800000"/>
                </a:solidFill>
              </a:rPr>
              <a:t>0, 1, 1, 2, 3, 5, 8, 13, 21, 34, …</a:t>
            </a:r>
            <a:endParaRPr lang="en-US" sz="2400" b="1" dirty="0">
              <a:solidFill>
                <a:srgbClr val="800000"/>
              </a:solidFill>
            </a:endParaRPr>
          </a:p>
        </p:txBody>
      </p:sp>
      <p:pic>
        <p:nvPicPr>
          <p:cNvPr id="16" name="Picture 6" descr="File:Fibonacci spiral 34.sv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800" y="990600"/>
            <a:ext cx="3200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67200" y="2812732"/>
            <a:ext cx="4715724" cy="3911917"/>
          </a:xfrm>
          <a:prstGeom prst="rect">
            <a:avLst/>
          </a:prstGeom>
        </p:spPr>
      </p:pic>
      <p:sp>
        <p:nvSpPr>
          <p:cNvPr id="17" name="Text Box 7"/>
          <p:cNvSpPr txBox="1">
            <a:spLocks noChangeArrowheads="1"/>
          </p:cNvSpPr>
          <p:nvPr/>
        </p:nvSpPr>
        <p:spPr bwMode="auto">
          <a:xfrm>
            <a:off x="4343400" y="2819400"/>
            <a:ext cx="47244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smtClean="0">
                <a:solidFill>
                  <a:schemeClr val="bg1"/>
                </a:solidFill>
                <a:effectLst>
                  <a:outerShdw blurRad="38100" dist="38100" dir="2700000" algn="tl">
                    <a:srgbClr val="000000">
                      <a:alpha val="43137"/>
                    </a:srgbClr>
                  </a:outerShdw>
                </a:effectLst>
              </a:rPr>
              <a:t>0, 1, 1, 2, 3, 5, 8, 13, 21, 34, …</a:t>
            </a:r>
            <a:endParaRPr lang="en-US" sz="24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37892"/>
                                        </p:tgtEl>
                                        <p:attrNameLst>
                                          <p:attrName>style.visibility</p:attrName>
                                        </p:attrNameLst>
                                      </p:cBhvr>
                                      <p:to>
                                        <p:strVal val="visible"/>
                                      </p:to>
                                    </p:set>
                                    <p:animEffect transition="in" filter="dissolve">
                                      <p:cBhvr>
                                        <p:cTn id="10" dur="500"/>
                                        <p:tgtEl>
                                          <p:spTgt spid="37892"/>
                                        </p:tgtEl>
                                      </p:cBhvr>
                                    </p:animEffect>
                                  </p:childTnLst>
                                </p:cTn>
                              </p:par>
                              <p:par>
                                <p:cTn id="11" presetID="9" presetClass="entr" presetSubtype="0" fill="hold" nodeType="withEffect">
                                  <p:stCondLst>
                                    <p:cond delay="0"/>
                                  </p:stCondLst>
                                  <p:childTnLst>
                                    <p:set>
                                      <p:cBhvr>
                                        <p:cTn id="12" dur="1" fill="hold">
                                          <p:stCondLst>
                                            <p:cond delay="0"/>
                                          </p:stCondLst>
                                        </p:cTn>
                                        <p:tgtEl>
                                          <p:spTgt spid="37896"/>
                                        </p:tgtEl>
                                        <p:attrNameLst>
                                          <p:attrName>style.visibility</p:attrName>
                                        </p:attrNameLst>
                                      </p:cBhvr>
                                      <p:to>
                                        <p:strVal val="visible"/>
                                      </p:to>
                                    </p:set>
                                    <p:animEffect transition="in" filter="dissolve">
                                      <p:cBhvr>
                                        <p:cTn id="13" dur="500"/>
                                        <p:tgtEl>
                                          <p:spTgt spid="37896"/>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cTn>
                              </p:par>
                            </p:childTnLst>
                          </p:cTn>
                        </p:par>
                        <p:par>
                          <p:cTn id="28" fill="hold">
                            <p:stCondLst>
                              <p:cond delay="500"/>
                            </p:stCondLst>
                            <p:childTnLst>
                              <p:par>
                                <p:cTn id="29" presetID="9" presetClass="exit" presetSubtype="0" fill="hold" nodeType="afterEffect">
                                  <p:stCondLst>
                                    <p:cond delay="0"/>
                                  </p:stCondLst>
                                  <p:childTnLst>
                                    <p:animEffect transition="out" filter="dissolve">
                                      <p:cBhvr>
                                        <p:cTn id="30" dur="1000"/>
                                        <p:tgtEl>
                                          <p:spTgt spid="16"/>
                                        </p:tgtEl>
                                      </p:cBhvr>
                                    </p:animEffect>
                                    <p:set>
                                      <p:cBhvr>
                                        <p:cTn id="31" dur="1" fill="hold">
                                          <p:stCondLst>
                                            <p:cond delay="999"/>
                                          </p:stCondLst>
                                        </p:cTn>
                                        <p:tgtEl>
                                          <p:spTgt spid="16"/>
                                        </p:tgtEl>
                                        <p:attrNameLst>
                                          <p:attrName>style.visibility</p:attrName>
                                        </p:attrNameLst>
                                      </p:cBhvr>
                                      <p:to>
                                        <p:strVal val="hidden"/>
                                      </p:to>
                                    </p:set>
                                  </p:childTnLst>
                                </p:cTn>
                              </p:par>
                            </p:childTnLst>
                          </p:cTn>
                        </p:par>
                        <p:par>
                          <p:cTn id="32" fill="hold">
                            <p:stCondLst>
                              <p:cond delay="1500"/>
                            </p:stCondLst>
                            <p:childTnLst>
                              <p:par>
                                <p:cTn id="33" presetID="9"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dissolve">
                                      <p:cBhvr>
                                        <p:cTn id="35" dur="500"/>
                                        <p:tgtEl>
                                          <p:spTgt spid="4"/>
                                        </p:tgtEl>
                                      </p:cBhvr>
                                    </p:animEffect>
                                  </p:childTnLst>
                                </p:cTn>
                              </p:par>
                            </p:childTnLst>
                          </p:cTn>
                        </p:par>
                        <p:par>
                          <p:cTn id="36" fill="hold">
                            <p:stCondLst>
                              <p:cond delay="2000"/>
                            </p:stCondLst>
                            <p:childTnLst>
                              <p:par>
                                <p:cTn id="37" presetID="9" presetClass="entr" presetSubtype="0" fill="hold" nodeType="afterEffect">
                                  <p:stCondLst>
                                    <p:cond delay="50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par>
                                <p:cTn id="40" presetID="9" presetClass="entr" presetSubtype="0" fill="hold" grpId="0" nodeType="withEffect">
                                  <p:stCondLst>
                                    <p:cond delay="50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s citie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19600" y="84137"/>
            <a:ext cx="4650938" cy="3200187"/>
          </a:xfrm>
          <a:prstGeom prst="rect">
            <a:avLst/>
          </a:prstGeom>
        </p:spPr>
      </p:pic>
      <p:grpSp>
        <p:nvGrpSpPr>
          <p:cNvPr id="80899" name="Group 12"/>
          <p:cNvGrpSpPr>
            <a:grpSpLocks/>
          </p:cNvGrpSpPr>
          <p:nvPr/>
        </p:nvGrpSpPr>
        <p:grpSpPr bwMode="auto">
          <a:xfrm>
            <a:off x="419100" y="3048000"/>
            <a:ext cx="3543300" cy="304800"/>
            <a:chOff x="609600" y="3657600"/>
            <a:chExt cx="3543300" cy="304800"/>
          </a:xfrm>
        </p:grpSpPr>
        <p:pic>
          <p:nvPicPr>
            <p:cNvPr id="80905" name="Picture 8" descr="0,\;1,\;1,\;2,\;3,\;5,\;8,\;13,\;21,\;34,\;55,\;89,\;144,\; \ldots."/>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l="4379" t="-33334" r="35767"/>
            <a:stretch>
              <a:fillRect/>
            </a:stretch>
          </p:blipFill>
          <p:spPr bwMode="auto">
            <a:xfrm>
              <a:off x="609600" y="3657600"/>
              <a:ext cx="312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8" descr="0,\;1,\;1,\;2,\;3,\;5,\;8,\;13,\;21,\;34,\;55,\;89,\;144,\; \ldots."/>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33800" y="3733800"/>
              <a:ext cx="419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0902" name="Picture 6" descr="File:Fibonacci spiral 34.sv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1000" y="533400"/>
            <a:ext cx="37353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p:cNvSpPr txBox="1">
            <a:spLocks noChangeArrowheads="1"/>
          </p:cNvSpPr>
          <p:nvPr/>
        </p:nvSpPr>
        <p:spPr bwMode="auto">
          <a:xfrm>
            <a:off x="7315200" y="2522537"/>
            <a:ext cx="1600200" cy="83026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b="1" dirty="0">
                <a:solidFill>
                  <a:srgbClr val="800000"/>
                </a:solidFill>
              </a:rPr>
              <a:t>US Cities (1970)</a:t>
            </a:r>
          </a:p>
        </p:txBody>
      </p:sp>
      <p:sp>
        <p:nvSpPr>
          <p:cNvPr id="12" name="Rectangle 2"/>
          <p:cNvSpPr txBox="1">
            <a:spLocks noChangeArrowheads="1"/>
          </p:cNvSpPr>
          <p:nvPr/>
        </p:nvSpPr>
        <p:spPr bwMode="auto">
          <a:xfrm>
            <a:off x="0" y="15553"/>
            <a:ext cx="9144000" cy="6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spcBef>
                <a:spcPts val="0"/>
              </a:spcBef>
              <a:buFontTx/>
              <a:buNone/>
            </a:pPr>
            <a:r>
              <a:rPr lang="en-US" b="1" smtClean="0">
                <a:solidFill>
                  <a:srgbClr val="800000"/>
                </a:solidFill>
                <a:latin typeface="Arial" charset="0"/>
              </a:rPr>
              <a:t>Rank-Size Rule</a:t>
            </a:r>
            <a:endParaRPr lang="en-US" b="1" dirty="0">
              <a:solidFill>
                <a:srgbClr val="800000"/>
              </a:solidFill>
              <a:latin typeface="Arial" charset="0"/>
            </a:endParaRPr>
          </a:p>
        </p:txBody>
      </p:sp>
      <p:pic>
        <p:nvPicPr>
          <p:cNvPr id="3" name="Picture 2"/>
          <p:cNvPicPr>
            <a:picLocks noChangeAspect="1"/>
          </p:cNvPicPr>
          <p:nvPr/>
        </p:nvPicPr>
        <p:blipFill>
          <a:blip r:embed="rId7"/>
          <a:stretch>
            <a:fillRect/>
          </a:stretch>
        </p:blipFill>
        <p:spPr>
          <a:xfrm>
            <a:off x="152400" y="3505200"/>
            <a:ext cx="2325291" cy="3200400"/>
          </a:xfrm>
          <a:prstGeom prst="rect">
            <a:avLst/>
          </a:prstGeom>
        </p:spPr>
      </p:pic>
      <p:sp>
        <p:nvSpPr>
          <p:cNvPr id="14" name="TextBox 13"/>
          <p:cNvSpPr txBox="1">
            <a:spLocks noChangeArrowheads="1"/>
          </p:cNvSpPr>
          <p:nvPr/>
        </p:nvSpPr>
        <p:spPr bwMode="auto">
          <a:xfrm>
            <a:off x="152400" y="6248400"/>
            <a:ext cx="22860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George </a:t>
            </a:r>
            <a:r>
              <a:rPr lang="en-US" sz="2400" dirty="0" err="1" smtClean="0">
                <a:solidFill>
                  <a:srgbClr val="FFFFCC"/>
                </a:solidFill>
                <a:effectLst>
                  <a:outerShdw blurRad="38100" dist="38100" dir="2700000" algn="tl">
                    <a:srgbClr val="000000">
                      <a:alpha val="43137"/>
                    </a:srgbClr>
                  </a:outerShdw>
                </a:effectLst>
              </a:rPr>
              <a:t>Zipf</a:t>
            </a:r>
            <a:endParaRPr lang="en-US" sz="2400" dirty="0">
              <a:solidFill>
                <a:srgbClr val="FFFFCC"/>
              </a:solidFill>
              <a:effectLst>
                <a:outerShdw blurRad="38100" dist="38100" dir="2700000" algn="tl">
                  <a:srgbClr val="000000">
                    <a:alpha val="43137"/>
                  </a:srgbClr>
                </a:outerShdw>
              </a:effectLst>
            </a:endParaRPr>
          </a:p>
        </p:txBody>
      </p:sp>
      <p:sp>
        <p:nvSpPr>
          <p:cNvPr id="4" name="Rectangle 3"/>
          <p:cNvSpPr/>
          <p:nvPr/>
        </p:nvSpPr>
        <p:spPr>
          <a:xfrm>
            <a:off x="2362200" y="3657600"/>
            <a:ext cx="6705600" cy="420628"/>
          </a:xfrm>
          <a:prstGeom prst="rect">
            <a:avLst/>
          </a:prstGeom>
          <a:solidFill>
            <a:srgbClr val="FEFFE5"/>
          </a:solidFill>
          <a:ln>
            <a:solidFill>
              <a:srgbClr val="5F0101"/>
            </a:solidFill>
          </a:ln>
        </p:spPr>
        <p:txBody>
          <a:bodyPr wrap="square">
            <a:spAutoFit/>
          </a:bodyPr>
          <a:lstStyle/>
          <a:p>
            <a:pPr marL="0" lvl="1" eaLnBrk="1" hangingPunct="1">
              <a:lnSpc>
                <a:spcPts val="2400"/>
              </a:lnSpc>
              <a:spcBef>
                <a:spcPts val="0"/>
              </a:spcBef>
            </a:pPr>
            <a:r>
              <a:rPr lang="en-US" sz="2800" i="1" dirty="0">
                <a:solidFill>
                  <a:srgbClr val="5F0101"/>
                </a:solidFill>
              </a:rPr>
              <a:t>Nth </a:t>
            </a:r>
            <a:r>
              <a:rPr lang="en-US" sz="2800" dirty="0" smtClean="0">
                <a:solidFill>
                  <a:srgbClr val="5F0101"/>
                </a:solidFill>
              </a:rPr>
              <a:t>city = </a:t>
            </a:r>
            <a:r>
              <a:rPr lang="en-US" sz="2800" dirty="0">
                <a:solidFill>
                  <a:srgbClr val="5F0101"/>
                </a:solidFill>
              </a:rPr>
              <a:t>1</a:t>
            </a:r>
            <a:r>
              <a:rPr lang="en-US" sz="2800" dirty="0" smtClean="0">
                <a:solidFill>
                  <a:srgbClr val="5F0101"/>
                </a:solidFill>
              </a:rPr>
              <a:t>/n smaller than </a:t>
            </a:r>
            <a:r>
              <a:rPr lang="en-US" sz="2800" dirty="0">
                <a:solidFill>
                  <a:srgbClr val="5F0101"/>
                </a:solidFill>
              </a:rPr>
              <a:t>the largest city</a:t>
            </a:r>
          </a:p>
        </p:txBody>
      </p:sp>
      <p:pic>
        <p:nvPicPr>
          <p:cNvPr id="5" name="Picture 4"/>
          <p:cNvPicPr>
            <a:picLocks noChangeAspect="1"/>
          </p:cNvPicPr>
          <p:nvPr/>
        </p:nvPicPr>
        <p:blipFill rotWithShape="1">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590800" y="4114800"/>
            <a:ext cx="3276600" cy="1326878"/>
          </a:xfrm>
          <a:prstGeom prst="rect">
            <a:avLst/>
          </a:prstGeom>
        </p:spPr>
      </p:pic>
      <p:pic>
        <p:nvPicPr>
          <p:cNvPr id="19" name="Picture 18"/>
          <p:cNvPicPr>
            <a:picLocks noChangeAspect="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096000" y="4114800"/>
            <a:ext cx="2851445" cy="1326878"/>
          </a:xfrm>
          <a:prstGeom prst="rect">
            <a:avLst/>
          </a:prstGeom>
        </p:spPr>
      </p:pic>
      <p:sp>
        <p:nvSpPr>
          <p:cNvPr id="20" name="Text Box 7"/>
          <p:cNvSpPr txBox="1">
            <a:spLocks noChangeArrowheads="1"/>
          </p:cNvSpPr>
          <p:nvPr/>
        </p:nvSpPr>
        <p:spPr bwMode="auto">
          <a:xfrm>
            <a:off x="2590800" y="4191000"/>
            <a:ext cx="9144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12M</a:t>
            </a:r>
            <a:endParaRPr lang="en-US" sz="2400" b="1" dirty="0">
              <a:solidFill>
                <a:srgbClr val="5F0101"/>
              </a:solidFill>
            </a:endParaRPr>
          </a:p>
        </p:txBody>
      </p:sp>
      <p:sp>
        <p:nvSpPr>
          <p:cNvPr id="21" name="Text Box 7"/>
          <p:cNvSpPr txBox="1">
            <a:spLocks noChangeArrowheads="1"/>
          </p:cNvSpPr>
          <p:nvPr/>
        </p:nvSpPr>
        <p:spPr bwMode="auto">
          <a:xfrm>
            <a:off x="6172200" y="4191000"/>
            <a:ext cx="685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6M</a:t>
            </a:r>
            <a:endParaRPr lang="en-US" sz="2400" b="1" dirty="0">
              <a:solidFill>
                <a:srgbClr val="5F0101"/>
              </a:solidFill>
            </a:endParaRPr>
          </a:p>
        </p:txBody>
      </p:sp>
      <p:pic>
        <p:nvPicPr>
          <p:cNvPr id="22" name="Picture 21"/>
          <p:cNvPicPr>
            <a:picLocks noChangeAspect="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l="-1"/>
          <a:stretch/>
        </p:blipFill>
        <p:spPr>
          <a:xfrm>
            <a:off x="2590800" y="5410200"/>
            <a:ext cx="2184648" cy="1326878"/>
          </a:xfrm>
          <a:prstGeom prst="rect">
            <a:avLst/>
          </a:prstGeom>
        </p:spPr>
      </p:pic>
      <p:sp>
        <p:nvSpPr>
          <p:cNvPr id="23" name="Text Box 7"/>
          <p:cNvSpPr txBox="1">
            <a:spLocks noChangeArrowheads="1"/>
          </p:cNvSpPr>
          <p:nvPr/>
        </p:nvSpPr>
        <p:spPr bwMode="auto">
          <a:xfrm>
            <a:off x="2666999" y="5486400"/>
            <a:ext cx="685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srgbClr val="5F0101"/>
                </a:solidFill>
              </a:rPr>
              <a:t>4</a:t>
            </a:r>
            <a:r>
              <a:rPr lang="en-US" sz="2400" b="1" dirty="0" smtClean="0">
                <a:solidFill>
                  <a:srgbClr val="5F0101"/>
                </a:solidFill>
              </a:rPr>
              <a:t>M</a:t>
            </a:r>
            <a:endParaRPr lang="en-US" sz="2400" b="1" dirty="0">
              <a:solidFill>
                <a:srgbClr val="5F0101"/>
              </a:solidFill>
            </a:endParaRPr>
          </a:p>
        </p:txBody>
      </p:sp>
      <p:pic>
        <p:nvPicPr>
          <p:cNvPr id="24" name="Picture 23"/>
          <p:cNvPicPr>
            <a:picLocks noChangeAspect="1"/>
          </p:cNvPicPr>
          <p:nvPr/>
        </p:nvPicPr>
        <p:blipFill rotWithShape="1">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l="-4"/>
          <a:stretch/>
        </p:blipFill>
        <p:spPr>
          <a:xfrm>
            <a:off x="4904933" y="5410200"/>
            <a:ext cx="1495866" cy="1326878"/>
          </a:xfrm>
          <a:prstGeom prst="rect">
            <a:avLst/>
          </a:prstGeom>
        </p:spPr>
      </p:pic>
      <p:sp>
        <p:nvSpPr>
          <p:cNvPr id="25" name="Text Box 7"/>
          <p:cNvSpPr txBox="1">
            <a:spLocks noChangeArrowheads="1"/>
          </p:cNvSpPr>
          <p:nvPr/>
        </p:nvSpPr>
        <p:spPr bwMode="auto">
          <a:xfrm>
            <a:off x="4960079" y="5486400"/>
            <a:ext cx="685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3M</a:t>
            </a:r>
            <a:endParaRPr lang="en-US" sz="2400" b="1" dirty="0">
              <a:solidFill>
                <a:srgbClr val="5F0101"/>
              </a:solidFill>
            </a:endParaRPr>
          </a:p>
        </p:txBody>
      </p:sp>
      <p:pic>
        <p:nvPicPr>
          <p:cNvPr id="26" name="Picture 25"/>
          <p:cNvPicPr>
            <a:picLocks noChangeAspect="1"/>
          </p:cNvPicPr>
          <p:nvPr/>
        </p:nvPicPr>
        <p:blipFill rotWithShape="1">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l="-4"/>
          <a:stretch/>
        </p:blipFill>
        <p:spPr>
          <a:xfrm>
            <a:off x="6553199" y="5410200"/>
            <a:ext cx="1467362" cy="1326878"/>
          </a:xfrm>
          <a:prstGeom prst="rect">
            <a:avLst/>
          </a:prstGeom>
        </p:spPr>
      </p:pic>
      <p:sp>
        <p:nvSpPr>
          <p:cNvPr id="27" name="Text Box 7"/>
          <p:cNvSpPr txBox="1">
            <a:spLocks noChangeArrowheads="1"/>
          </p:cNvSpPr>
          <p:nvPr/>
        </p:nvSpPr>
        <p:spPr bwMode="auto">
          <a:xfrm>
            <a:off x="6572761" y="5486400"/>
            <a:ext cx="1066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2.4M</a:t>
            </a:r>
            <a:endParaRPr lang="en-US" sz="2400" b="1" dirty="0">
              <a:solidFill>
                <a:srgbClr val="5F0101"/>
              </a:solidFill>
            </a:endParaRPr>
          </a:p>
        </p:txBody>
      </p:sp>
      <p:pic>
        <p:nvPicPr>
          <p:cNvPr id="28" name="Picture 27"/>
          <p:cNvPicPr>
            <a:picLocks noChangeAspect="1"/>
          </p:cNvPicPr>
          <p:nvPr/>
        </p:nvPicPr>
        <p:blipFill rotWithShape="1">
          <a:blip r:embed="rId13" cstate="email">
            <a:clrChange>
              <a:clrFrom>
                <a:srgbClr val="FFFFFF"/>
              </a:clrFrom>
              <a:clrTo>
                <a:srgbClr val="FFFFFF">
                  <a:alpha val="0"/>
                </a:srgbClr>
              </a:clrTo>
            </a:clrChange>
            <a:extLst>
              <a:ext uri="{28A0092B-C50C-407E-A947-70E740481C1C}">
                <a14:useLocalDpi xmlns:a14="http://schemas.microsoft.com/office/drawing/2010/main"/>
              </a:ext>
            </a:extLst>
          </a:blip>
          <a:srcRect l="-8"/>
          <a:stretch/>
        </p:blipFill>
        <p:spPr>
          <a:xfrm>
            <a:off x="8153399" y="5410200"/>
            <a:ext cx="825159" cy="1326878"/>
          </a:xfrm>
          <a:prstGeom prst="rect">
            <a:avLst/>
          </a:prstGeom>
        </p:spPr>
      </p:pic>
      <p:sp>
        <p:nvSpPr>
          <p:cNvPr id="29" name="Text Box 7"/>
          <p:cNvSpPr txBox="1">
            <a:spLocks noChangeArrowheads="1"/>
          </p:cNvSpPr>
          <p:nvPr/>
        </p:nvSpPr>
        <p:spPr bwMode="auto">
          <a:xfrm>
            <a:off x="8153400" y="5486400"/>
            <a:ext cx="1066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2M …</a:t>
            </a:r>
            <a:endParaRPr lang="en-US" sz="2400" b="1" dirty="0">
              <a:solidFill>
                <a:srgbClr val="5F010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tgtEl>
                                          <p:spTgt spid="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dissolve">
                                      <p:cBhvr>
                                        <p:cTn id="28" dur="500"/>
                                        <p:tgtEl>
                                          <p:spTgt spid="19"/>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dissolve">
                                      <p:cBhvr>
                                        <p:cTn id="36" dur="500"/>
                                        <p:tgtEl>
                                          <p:spTgt spid="2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dissolve">
                                      <p:cBhvr>
                                        <p:cTn id="44" dur="500"/>
                                        <p:tgtEl>
                                          <p:spTgt spid="24"/>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dissolve">
                                      <p:cBhvr>
                                        <p:cTn id="52" dur="500"/>
                                        <p:tgtEl>
                                          <p:spTgt spid="26"/>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dissolv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dissolve">
                                      <p:cBhvr>
                                        <p:cTn id="60" dur="500"/>
                                        <p:tgtEl>
                                          <p:spTgt spid="28"/>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dissolve">
                                      <p:cBhvr>
                                        <p:cTn id="6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1" animBg="1"/>
      <p:bldP spid="4" grpId="0" animBg="1"/>
      <p:bldP spid="20" grpId="0"/>
      <p:bldP spid="21" grpId="0"/>
      <p:bldP spid="23" grpId="0"/>
      <p:bldP spid="25" grpId="0"/>
      <p:bldP spid="27" grpId="0"/>
      <p:bldP spid="29"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3048000" y="228600"/>
            <a:ext cx="5791200" cy="954107"/>
          </a:xfrm>
          <a:prstGeom prst="rect">
            <a:avLst/>
          </a:prstGeom>
          <a:solidFill>
            <a:srgbClr val="FFFFFF">
              <a:alpha val="85097"/>
            </a:srgbClr>
          </a:solidFill>
          <a:ln w="28575">
            <a:solidFill>
              <a:srgbClr val="800000"/>
            </a:solidFill>
            <a:miter lim="800000"/>
            <a:headEnd/>
            <a:tailEnd/>
          </a:ln>
        </p:spPr>
        <p:txBody>
          <a:bodyPr wrap="square">
            <a:spAutoFit/>
          </a:bodyPr>
          <a:lstStyle/>
          <a:p>
            <a:pPr algn="ctr"/>
            <a:r>
              <a:rPr lang="en-US" sz="2800" b="1" dirty="0" smtClean="0">
                <a:solidFill>
                  <a:srgbClr val="800000"/>
                </a:solidFill>
              </a:rPr>
              <a:t>2002 </a:t>
            </a:r>
            <a:r>
              <a:rPr lang="en-US" sz="2800" b="1" dirty="0">
                <a:solidFill>
                  <a:srgbClr val="800000"/>
                </a:solidFill>
              </a:rPr>
              <a:t>study … </a:t>
            </a:r>
            <a:r>
              <a:rPr lang="en-US" sz="2800" b="1" dirty="0" err="1" smtClean="0">
                <a:solidFill>
                  <a:srgbClr val="800000"/>
                </a:solidFill>
              </a:rPr>
              <a:t>Zipf</a:t>
            </a:r>
            <a:r>
              <a:rPr lang="ja-JP" altLang="en-US" sz="2800" b="1" dirty="0" smtClean="0">
                <a:solidFill>
                  <a:srgbClr val="800000"/>
                </a:solidFill>
              </a:rPr>
              <a:t>’</a:t>
            </a:r>
            <a:r>
              <a:rPr lang="en-US" sz="2800" b="1" dirty="0" smtClean="0">
                <a:solidFill>
                  <a:srgbClr val="800000"/>
                </a:solidFill>
              </a:rPr>
              <a:t>s Law rejected </a:t>
            </a:r>
            <a:r>
              <a:rPr lang="en-US" sz="2800" b="1" dirty="0">
                <a:solidFill>
                  <a:srgbClr val="800000"/>
                </a:solidFill>
              </a:rPr>
              <a:t>for </a:t>
            </a:r>
            <a:r>
              <a:rPr lang="en-US" sz="2800" b="1" dirty="0" smtClean="0">
                <a:solidFill>
                  <a:srgbClr val="800000"/>
                </a:solidFill>
              </a:rPr>
              <a:t>53 </a:t>
            </a:r>
            <a:r>
              <a:rPr lang="en-US" sz="2800" b="1" dirty="0">
                <a:solidFill>
                  <a:srgbClr val="800000"/>
                </a:solidFill>
              </a:rPr>
              <a:t>of 73 </a:t>
            </a:r>
            <a:r>
              <a:rPr lang="en-US" sz="2800" b="1" dirty="0" smtClean="0">
                <a:solidFill>
                  <a:srgbClr val="800000"/>
                </a:solidFill>
              </a:rPr>
              <a:t>countries</a:t>
            </a:r>
            <a:endParaRPr lang="en-US" sz="2800" b="1" dirty="0">
              <a:solidFill>
                <a:srgbClr val="800000"/>
              </a:solidFill>
            </a:endParaRPr>
          </a:p>
        </p:txBody>
      </p:sp>
      <p:sp>
        <p:nvSpPr>
          <p:cNvPr id="12" name="Rectangle 2"/>
          <p:cNvSpPr txBox="1">
            <a:spLocks noChangeArrowheads="1"/>
          </p:cNvSpPr>
          <p:nvPr/>
        </p:nvSpPr>
        <p:spPr bwMode="auto">
          <a:xfrm>
            <a:off x="0" y="15553"/>
            <a:ext cx="9144000" cy="6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spcBef>
                <a:spcPts val="0"/>
              </a:spcBef>
              <a:buFontTx/>
              <a:buNone/>
            </a:pPr>
            <a:r>
              <a:rPr lang="en-US" b="1" smtClean="0">
                <a:solidFill>
                  <a:srgbClr val="800000"/>
                </a:solidFill>
                <a:latin typeface="Arial" charset="0"/>
              </a:rPr>
              <a:t>Rank-Size Rule</a:t>
            </a:r>
            <a:endParaRPr lang="en-US" b="1" dirty="0">
              <a:solidFill>
                <a:srgbClr val="800000"/>
              </a:solidFill>
              <a:latin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686816911"/>
              </p:ext>
            </p:extLst>
          </p:nvPr>
        </p:nvGraphicFramePr>
        <p:xfrm>
          <a:off x="6400800" y="1371600"/>
          <a:ext cx="2590800" cy="2494280"/>
        </p:xfrm>
        <a:graphic>
          <a:graphicData uri="http://schemas.openxmlformats.org/drawingml/2006/table">
            <a:tbl>
              <a:tblPr firstRow="1" bandRow="1">
                <a:tableStyleId>{21E4AEA4-8DFA-4A89-87EB-49C32662AFE0}</a:tableStyleId>
              </a:tblPr>
              <a:tblGrid>
                <a:gridCol w="1447800"/>
                <a:gridCol w="1143000"/>
              </a:tblGrid>
              <a:tr h="370840">
                <a:tc gridSpan="2">
                  <a:txBody>
                    <a:bodyPr/>
                    <a:lstStyle/>
                    <a:p>
                      <a:pPr algn="ctr"/>
                      <a:r>
                        <a:rPr lang="en-US" dirty="0" smtClean="0"/>
                        <a:t>Actual Populations</a:t>
                      </a:r>
                      <a:endParaRPr lang="en-US" dirty="0"/>
                    </a:p>
                  </a:txBody>
                  <a:tcPr/>
                </a:tc>
                <a:tc hMerge="1">
                  <a:txBody>
                    <a:bodyPr/>
                    <a:lstStyle/>
                    <a:p>
                      <a:endParaRPr lang="en-US" dirty="0"/>
                    </a:p>
                  </a:txBody>
                  <a:tcPr/>
                </a:tc>
              </a:tr>
              <a:tr h="370840">
                <a:tc>
                  <a:txBody>
                    <a:bodyPr/>
                    <a:lstStyle/>
                    <a:p>
                      <a:r>
                        <a:rPr lang="en-US" dirty="0" smtClean="0"/>
                        <a:t>Buenos Aires</a:t>
                      </a:r>
                      <a:endParaRPr lang="en-US" dirty="0"/>
                    </a:p>
                  </a:txBody>
                  <a:tcPr/>
                </a:tc>
                <a:tc>
                  <a:txBody>
                    <a:bodyPr/>
                    <a:lstStyle/>
                    <a:p>
                      <a:r>
                        <a:rPr lang="en-US" dirty="0" smtClean="0"/>
                        <a:t>13,370K</a:t>
                      </a:r>
                      <a:endParaRPr lang="en-US" dirty="0"/>
                    </a:p>
                  </a:txBody>
                  <a:tcPr/>
                </a:tc>
              </a:tr>
              <a:tr h="370840">
                <a:tc>
                  <a:txBody>
                    <a:bodyPr/>
                    <a:lstStyle/>
                    <a:p>
                      <a:r>
                        <a:rPr lang="en-US" dirty="0" smtClean="0"/>
                        <a:t>Cordoba</a:t>
                      </a:r>
                      <a:endParaRPr lang="en-US" dirty="0"/>
                    </a:p>
                  </a:txBody>
                  <a:tcPr/>
                </a:tc>
                <a:tc>
                  <a:txBody>
                    <a:bodyPr/>
                    <a:lstStyle/>
                    <a:p>
                      <a:r>
                        <a:rPr lang="en-US" dirty="0" smtClean="0"/>
                        <a:t>  1,372K</a:t>
                      </a:r>
                      <a:endParaRPr lang="en-US" dirty="0"/>
                    </a:p>
                  </a:txBody>
                  <a:tcPr/>
                </a:tc>
              </a:tr>
              <a:tr h="370840">
                <a:tc>
                  <a:txBody>
                    <a:bodyPr/>
                    <a:lstStyle/>
                    <a:p>
                      <a:r>
                        <a:rPr lang="en-US" dirty="0" smtClean="0"/>
                        <a:t>Rosario</a:t>
                      </a:r>
                      <a:endParaRPr lang="en-US" dirty="0"/>
                    </a:p>
                  </a:txBody>
                  <a:tcPr/>
                </a:tc>
                <a:tc>
                  <a:txBody>
                    <a:bodyPr/>
                    <a:lstStyle/>
                    <a:p>
                      <a:r>
                        <a:rPr lang="en-US" dirty="0" smtClean="0"/>
                        <a:t>  1,242K</a:t>
                      </a:r>
                      <a:endParaRPr lang="en-US" dirty="0"/>
                    </a:p>
                  </a:txBody>
                  <a:tcPr/>
                </a:tc>
              </a:tr>
              <a:tr h="370840">
                <a:tc>
                  <a:txBody>
                    <a:bodyPr/>
                    <a:lstStyle/>
                    <a:p>
                      <a:r>
                        <a:rPr lang="en-US" dirty="0" smtClean="0"/>
                        <a:t>Mendoza</a:t>
                      </a:r>
                      <a:endParaRPr lang="en-US" dirty="0"/>
                    </a:p>
                  </a:txBody>
                  <a:tcPr/>
                </a:tc>
                <a:tc>
                  <a:txBody>
                    <a:bodyPr/>
                    <a:lstStyle/>
                    <a:p>
                      <a:r>
                        <a:rPr lang="en-US" dirty="0" smtClean="0"/>
                        <a:t>     885K</a:t>
                      </a:r>
                      <a:endParaRPr lang="en-US" dirty="0"/>
                    </a:p>
                  </a:txBody>
                  <a:tcPr/>
                </a:tc>
              </a:tr>
              <a:tr h="370840">
                <a:tc>
                  <a:txBody>
                    <a:bodyPr/>
                    <a:lstStyle/>
                    <a:p>
                      <a:r>
                        <a:rPr lang="en-US" dirty="0" smtClean="0"/>
                        <a:t>San Miguel</a:t>
                      </a:r>
                      <a:endParaRPr lang="en-US" dirty="0"/>
                    </a:p>
                  </a:txBody>
                  <a:tcPr/>
                </a:tc>
                <a:tc>
                  <a:txBody>
                    <a:bodyPr/>
                    <a:lstStyle/>
                    <a:p>
                      <a:r>
                        <a:rPr lang="en-US" dirty="0" smtClean="0"/>
                        <a:t>     789K</a:t>
                      </a:r>
                      <a:endParaRPr lang="en-US"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839925479"/>
              </p:ext>
            </p:extLst>
          </p:nvPr>
        </p:nvGraphicFramePr>
        <p:xfrm>
          <a:off x="3733800" y="1371600"/>
          <a:ext cx="2514600" cy="2494280"/>
        </p:xfrm>
        <a:graphic>
          <a:graphicData uri="http://schemas.openxmlformats.org/drawingml/2006/table">
            <a:tbl>
              <a:tblPr firstRow="1" bandRow="1">
                <a:tableStyleId>{21E4AEA4-8DFA-4A89-87EB-49C32662AFE0}</a:tableStyleId>
              </a:tblPr>
              <a:tblGrid>
                <a:gridCol w="1447800"/>
                <a:gridCol w="1066800"/>
              </a:tblGrid>
              <a:tr h="370840">
                <a:tc gridSpan="2">
                  <a:txBody>
                    <a:bodyPr/>
                    <a:lstStyle/>
                    <a:p>
                      <a:pPr algn="ctr"/>
                      <a:r>
                        <a:rPr lang="en-US" dirty="0" smtClean="0"/>
                        <a:t>RSR Expectations</a:t>
                      </a:r>
                      <a:endParaRPr lang="en-US" dirty="0"/>
                    </a:p>
                  </a:txBody>
                  <a:tcPr/>
                </a:tc>
                <a:tc hMerge="1">
                  <a:txBody>
                    <a:bodyPr/>
                    <a:lstStyle/>
                    <a:p>
                      <a:endParaRPr lang="en-US" dirty="0"/>
                    </a:p>
                  </a:txBody>
                  <a:tcPr/>
                </a:tc>
              </a:tr>
              <a:tr h="370840">
                <a:tc>
                  <a:txBody>
                    <a:bodyPr/>
                    <a:lstStyle/>
                    <a:p>
                      <a:r>
                        <a:rPr lang="en-US" dirty="0" smtClean="0"/>
                        <a:t>Buenos Aires</a:t>
                      </a:r>
                      <a:endParaRPr lang="en-US" dirty="0"/>
                    </a:p>
                  </a:txBody>
                  <a:tcPr/>
                </a:tc>
                <a:tc>
                  <a:txBody>
                    <a:bodyPr/>
                    <a:lstStyle/>
                    <a:p>
                      <a:r>
                        <a:rPr lang="en-US" dirty="0" smtClean="0"/>
                        <a:t>13,370K</a:t>
                      </a:r>
                      <a:endParaRPr lang="en-US" dirty="0"/>
                    </a:p>
                  </a:txBody>
                  <a:tcPr/>
                </a:tc>
              </a:tr>
              <a:tr h="370840">
                <a:tc>
                  <a:txBody>
                    <a:bodyPr/>
                    <a:lstStyle/>
                    <a:p>
                      <a:r>
                        <a:rPr lang="en-US" dirty="0" smtClean="0"/>
                        <a:t>Cordoba</a:t>
                      </a:r>
                      <a:endParaRPr lang="en-US" dirty="0"/>
                    </a:p>
                  </a:txBody>
                  <a:tcPr/>
                </a:tc>
                <a:tc>
                  <a:txBody>
                    <a:bodyPr/>
                    <a:lstStyle/>
                    <a:p>
                      <a:r>
                        <a:rPr lang="en-US" dirty="0" smtClean="0"/>
                        <a:t>  6,685K</a:t>
                      </a:r>
                      <a:endParaRPr lang="en-US" dirty="0"/>
                    </a:p>
                  </a:txBody>
                  <a:tcPr/>
                </a:tc>
              </a:tr>
              <a:tr h="370840">
                <a:tc>
                  <a:txBody>
                    <a:bodyPr/>
                    <a:lstStyle/>
                    <a:p>
                      <a:r>
                        <a:rPr lang="en-US" dirty="0" smtClean="0"/>
                        <a:t>Rosario</a:t>
                      </a:r>
                      <a:endParaRPr lang="en-US" dirty="0"/>
                    </a:p>
                  </a:txBody>
                  <a:tcPr/>
                </a:tc>
                <a:tc>
                  <a:txBody>
                    <a:bodyPr/>
                    <a:lstStyle/>
                    <a:p>
                      <a:r>
                        <a:rPr lang="en-US" dirty="0" smtClean="0"/>
                        <a:t>  4,456K</a:t>
                      </a:r>
                      <a:endParaRPr lang="en-US" dirty="0"/>
                    </a:p>
                  </a:txBody>
                  <a:tcPr/>
                </a:tc>
              </a:tr>
              <a:tr h="370840">
                <a:tc>
                  <a:txBody>
                    <a:bodyPr/>
                    <a:lstStyle/>
                    <a:p>
                      <a:r>
                        <a:rPr lang="en-US" dirty="0" smtClean="0"/>
                        <a:t>Mendoza</a:t>
                      </a:r>
                      <a:endParaRPr lang="en-US" dirty="0"/>
                    </a:p>
                  </a:txBody>
                  <a:tcPr/>
                </a:tc>
                <a:tc>
                  <a:txBody>
                    <a:bodyPr/>
                    <a:lstStyle/>
                    <a:p>
                      <a:r>
                        <a:rPr lang="en-US" dirty="0" smtClean="0"/>
                        <a:t>  3,342K</a:t>
                      </a:r>
                      <a:endParaRPr lang="en-US" dirty="0"/>
                    </a:p>
                  </a:txBody>
                  <a:tcPr/>
                </a:tc>
              </a:tr>
              <a:tr h="370840">
                <a:tc>
                  <a:txBody>
                    <a:bodyPr/>
                    <a:lstStyle/>
                    <a:p>
                      <a:r>
                        <a:rPr lang="en-US" dirty="0" smtClean="0"/>
                        <a:t>San Miguel</a:t>
                      </a:r>
                      <a:endParaRPr lang="en-US" dirty="0"/>
                    </a:p>
                  </a:txBody>
                  <a:tcPr/>
                </a:tc>
                <a:tc>
                  <a:txBody>
                    <a:bodyPr/>
                    <a:lstStyle/>
                    <a:p>
                      <a:r>
                        <a:rPr lang="en-US" dirty="0" smtClean="0"/>
                        <a:t>  2,674K</a:t>
                      </a:r>
                      <a:endParaRPr lang="en-US" dirty="0"/>
                    </a:p>
                  </a:txBody>
                  <a:tcPr/>
                </a:tc>
              </a:tr>
            </a:tbl>
          </a:graphicData>
        </a:graphic>
      </p:graphicFrame>
      <p:pic>
        <p:nvPicPr>
          <p:cNvPr id="6" name="Picture 5" descr="Argentina.png"/>
          <p:cNvPicPr>
            <a:picLocks noChangeAspect="1"/>
          </p:cNvPicPr>
          <p:nvPr/>
        </p:nvPicPr>
        <p:blipFill rotWithShape="1">
          <a:blip r:embed="rId3" cstate="email">
            <a:clrChange>
              <a:clrFrom>
                <a:srgbClr val="FFFFF7"/>
              </a:clrFrom>
              <a:clrTo>
                <a:srgbClr val="FFFFF7">
                  <a:alpha val="0"/>
                </a:srgbClr>
              </a:clrTo>
            </a:clrChange>
            <a:extLst>
              <a:ext uri="{28A0092B-C50C-407E-A947-70E740481C1C}">
                <a14:useLocalDpi xmlns:a14="http://schemas.microsoft.com/office/drawing/2010/main"/>
              </a:ext>
            </a:extLst>
          </a:blip>
          <a:srcRect/>
          <a:stretch/>
        </p:blipFill>
        <p:spPr>
          <a:xfrm>
            <a:off x="76200" y="1355036"/>
            <a:ext cx="3657600" cy="5426764"/>
          </a:xfrm>
          <a:prstGeom prst="rect">
            <a:avLst/>
          </a:prstGeom>
        </p:spPr>
      </p:pic>
      <p:sp>
        <p:nvSpPr>
          <p:cNvPr id="19" name="Text Box 3"/>
          <p:cNvSpPr txBox="1">
            <a:spLocks noChangeArrowheads="1"/>
          </p:cNvSpPr>
          <p:nvPr/>
        </p:nvSpPr>
        <p:spPr bwMode="auto">
          <a:xfrm>
            <a:off x="152400" y="914400"/>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dirty="0" smtClean="0"/>
              <a:t>Northern Argentina</a:t>
            </a:r>
            <a:endParaRPr lang="en-US" sz="2000" b="1" dirty="0"/>
          </a:p>
        </p:txBody>
      </p:sp>
      <p:pic>
        <p:nvPicPr>
          <p:cNvPr id="20" name="Picture 1"/>
          <p:cNvPicPr>
            <a:picLocks noChangeAspect="1" noChangeArrowheads="1"/>
          </p:cNvPicPr>
          <p:nvPr/>
        </p:nvPicPr>
        <p:blipFill rotWithShape="1">
          <a:blip r:embed="rId4" cstate="email">
            <a:lum bright="-20000" contrast="60000"/>
            <a:extLst>
              <a:ext uri="{28A0092B-C50C-407E-A947-70E740481C1C}">
                <a14:useLocalDpi xmlns:a14="http://schemas.microsoft.com/office/drawing/2010/main"/>
              </a:ext>
            </a:extLst>
          </a:blip>
          <a:srcRect/>
          <a:stretch/>
        </p:blipFill>
        <p:spPr bwMode="auto">
          <a:xfrm>
            <a:off x="1905000" y="5523896"/>
            <a:ext cx="1828800" cy="125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3"/>
          <p:cNvSpPr>
            <a:spLocks noChangeArrowheads="1"/>
          </p:cNvSpPr>
          <p:nvPr/>
        </p:nvSpPr>
        <p:spPr bwMode="auto">
          <a:xfrm>
            <a:off x="3733800" y="4114800"/>
            <a:ext cx="5181600" cy="2590800"/>
          </a:xfrm>
          <a:prstGeom prst="rect">
            <a:avLst/>
          </a:prstGeom>
          <a:noFill/>
          <a:ln w="9525">
            <a:noFill/>
            <a:miter lim="800000"/>
            <a:headEnd/>
            <a:tailEnd/>
          </a:ln>
        </p:spPr>
        <p:txBody>
          <a:bodyPr/>
          <a:lstStyle/>
          <a:p>
            <a:pPr marL="341313" indent="-341313">
              <a:buFontTx/>
              <a:buChar char="•"/>
            </a:pPr>
            <a:r>
              <a:rPr lang="en-US" sz="2800" b="1" dirty="0" smtClean="0">
                <a:solidFill>
                  <a:srgbClr val="800000"/>
                </a:solidFill>
              </a:rPr>
              <a:t>BA = primate city</a:t>
            </a:r>
          </a:p>
          <a:p>
            <a:pPr marL="341313" indent="-341313">
              <a:buFontTx/>
              <a:buChar char="•"/>
            </a:pPr>
            <a:r>
              <a:rPr lang="en-US" sz="2800" b="1" dirty="0" smtClean="0">
                <a:solidFill>
                  <a:srgbClr val="800000"/>
                </a:solidFill>
              </a:rPr>
              <a:t>Capital – favors growth</a:t>
            </a:r>
          </a:p>
          <a:p>
            <a:pPr marL="341313" indent="-341313">
              <a:buFontTx/>
              <a:buChar char="•"/>
            </a:pPr>
            <a:r>
              <a:rPr lang="en-US" sz="2800" b="1" dirty="0" smtClean="0">
                <a:solidFill>
                  <a:srgbClr val="800000"/>
                </a:solidFill>
              </a:rPr>
              <a:t>Globalization - investment</a:t>
            </a:r>
          </a:p>
          <a:p>
            <a:pPr marL="341313" indent="-341313">
              <a:buFontTx/>
              <a:buChar char="•"/>
            </a:pPr>
            <a:r>
              <a:rPr lang="en-US" sz="2800" b="1" dirty="0" smtClean="0">
                <a:solidFill>
                  <a:srgbClr val="800000"/>
                </a:solidFill>
              </a:rPr>
              <a:t>Migration – rural </a:t>
            </a:r>
            <a:r>
              <a:rPr lang="en-US" sz="2800" b="1" dirty="0" smtClean="0">
                <a:solidFill>
                  <a:srgbClr val="800000"/>
                </a:solidFill>
                <a:latin typeface="Wingdings"/>
                <a:ea typeface="Wingdings"/>
                <a:cs typeface="Wingdings"/>
                <a:sym typeface="Wingdings"/>
              </a:rPr>
              <a:t></a:t>
            </a:r>
            <a:r>
              <a:rPr lang="en-US" sz="2800" b="1" dirty="0">
                <a:solidFill>
                  <a:srgbClr val="800000"/>
                </a:solidFill>
                <a:sym typeface="Wingdings"/>
              </a:rPr>
              <a:t> </a:t>
            </a:r>
            <a:r>
              <a:rPr lang="en-US" sz="2800" b="1" dirty="0" smtClean="0">
                <a:solidFill>
                  <a:srgbClr val="800000"/>
                </a:solidFill>
                <a:sym typeface="Wingdings"/>
              </a:rPr>
              <a:t>urban</a:t>
            </a:r>
            <a:endParaRPr lang="en-US" sz="2800" b="1" dirty="0" smtClean="0">
              <a:solidFill>
                <a:srgbClr val="800000"/>
              </a:solidFill>
            </a:endParaRPr>
          </a:p>
          <a:p>
            <a:pPr marL="341313" indent="-341313">
              <a:buFontTx/>
              <a:buChar char="•"/>
            </a:pPr>
            <a:r>
              <a:rPr lang="en-US" sz="2800" b="1" dirty="0" smtClean="0">
                <a:solidFill>
                  <a:srgbClr val="800000"/>
                </a:solidFill>
              </a:rPr>
              <a:t>Transport network, port</a:t>
            </a:r>
          </a:p>
          <a:p>
            <a:pPr marL="341313" indent="-341313">
              <a:buFontTx/>
              <a:buChar char="•"/>
            </a:pPr>
            <a:endParaRPr lang="en-US" sz="2800" b="1" dirty="0" smtClean="0">
              <a:solidFill>
                <a:srgbClr val="800000"/>
              </a:solidFill>
            </a:endParaRPr>
          </a:p>
        </p:txBody>
      </p:sp>
    </p:spTree>
    <p:extLst>
      <p:ext uri="{BB962C8B-B14F-4D97-AF65-F5344CB8AC3E}">
        <p14:creationId xmlns:p14="http://schemas.microsoft.com/office/powerpoint/2010/main" val="1238745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dissolve">
                                      <p:cBhvr>
                                        <p:cTn id="15" dur="500"/>
                                        <p:tgtEl>
                                          <p:spTgt spid="2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dissolv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1" nodeType="clickEffect">
                                  <p:stCondLst>
                                    <p:cond delay="0"/>
                                  </p:stCondLst>
                                  <p:childTnLst>
                                    <p:set>
                                      <p:cBhvr>
                                        <p:cTn id="32" dur="1" fill="hold">
                                          <p:stCondLst>
                                            <p:cond delay="0"/>
                                          </p:stCondLst>
                                        </p:cTn>
                                        <p:tgtEl>
                                          <p:spTgt spid="21">
                                            <p:txEl>
                                              <p:pRg st="0" end="0"/>
                                            </p:txEl>
                                          </p:spTgt>
                                        </p:tgtEl>
                                        <p:attrNameLst>
                                          <p:attrName>style.visibility</p:attrName>
                                        </p:attrNameLst>
                                      </p:cBhvr>
                                      <p:to>
                                        <p:strVal val="visible"/>
                                      </p:to>
                                    </p:set>
                                    <p:animEffect transition="in" filter="dissolve">
                                      <p:cBhvr>
                                        <p:cTn id="33" dur="500"/>
                                        <p:tgtEl>
                                          <p:spTgt spid="2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1" nodeType="click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dissolve">
                                      <p:cBhvr>
                                        <p:cTn id="38" dur="500"/>
                                        <p:tgtEl>
                                          <p:spTgt spid="21">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1" nodeType="clickEffect">
                                  <p:stCondLst>
                                    <p:cond delay="0"/>
                                  </p:stCondLst>
                                  <p:childTnLst>
                                    <p:set>
                                      <p:cBhvr>
                                        <p:cTn id="42" dur="1" fill="hold">
                                          <p:stCondLst>
                                            <p:cond delay="0"/>
                                          </p:stCondLst>
                                        </p:cTn>
                                        <p:tgtEl>
                                          <p:spTgt spid="21">
                                            <p:txEl>
                                              <p:pRg st="2" end="2"/>
                                            </p:txEl>
                                          </p:spTgt>
                                        </p:tgtEl>
                                        <p:attrNameLst>
                                          <p:attrName>style.visibility</p:attrName>
                                        </p:attrNameLst>
                                      </p:cBhvr>
                                      <p:to>
                                        <p:strVal val="visible"/>
                                      </p:to>
                                    </p:set>
                                    <p:animEffect transition="in" filter="dissolve">
                                      <p:cBhvr>
                                        <p:cTn id="43" dur="500"/>
                                        <p:tgtEl>
                                          <p:spTgt spid="21">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1" nodeType="clickEffect">
                                  <p:stCondLst>
                                    <p:cond delay="0"/>
                                  </p:stCondLst>
                                  <p:childTnLst>
                                    <p:set>
                                      <p:cBhvr>
                                        <p:cTn id="47" dur="1" fill="hold">
                                          <p:stCondLst>
                                            <p:cond delay="0"/>
                                          </p:stCondLst>
                                        </p:cTn>
                                        <p:tgtEl>
                                          <p:spTgt spid="21">
                                            <p:txEl>
                                              <p:pRg st="3" end="3"/>
                                            </p:txEl>
                                          </p:spTgt>
                                        </p:tgtEl>
                                        <p:attrNameLst>
                                          <p:attrName>style.visibility</p:attrName>
                                        </p:attrNameLst>
                                      </p:cBhvr>
                                      <p:to>
                                        <p:strVal val="visible"/>
                                      </p:to>
                                    </p:set>
                                    <p:animEffect transition="in" filter="dissolve">
                                      <p:cBhvr>
                                        <p:cTn id="48" dur="500"/>
                                        <p:tgtEl>
                                          <p:spTgt spid="21">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1" nodeType="clickEffect">
                                  <p:stCondLst>
                                    <p:cond delay="0"/>
                                  </p:stCondLst>
                                  <p:childTnLst>
                                    <p:set>
                                      <p:cBhvr>
                                        <p:cTn id="52" dur="1" fill="hold">
                                          <p:stCondLst>
                                            <p:cond delay="0"/>
                                          </p:stCondLst>
                                        </p:cTn>
                                        <p:tgtEl>
                                          <p:spTgt spid="21">
                                            <p:txEl>
                                              <p:pRg st="4" end="4"/>
                                            </p:txEl>
                                          </p:spTgt>
                                        </p:tgtEl>
                                        <p:attrNameLst>
                                          <p:attrName>style.visibility</p:attrName>
                                        </p:attrNameLst>
                                      </p:cBhvr>
                                      <p:to>
                                        <p:strVal val="visible"/>
                                      </p:to>
                                    </p:set>
                                    <p:animEffect transition="in" filter="dissolve">
                                      <p:cBhvr>
                                        <p:cTn id="53"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1" grpI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3048000" y="228600"/>
            <a:ext cx="5791200" cy="954107"/>
          </a:xfrm>
          <a:prstGeom prst="rect">
            <a:avLst/>
          </a:prstGeom>
          <a:solidFill>
            <a:srgbClr val="FFFFFF">
              <a:alpha val="85097"/>
            </a:srgbClr>
          </a:solidFill>
          <a:ln w="28575">
            <a:solidFill>
              <a:srgbClr val="800000"/>
            </a:solidFill>
            <a:miter lim="800000"/>
            <a:headEnd/>
            <a:tailEnd/>
          </a:ln>
        </p:spPr>
        <p:txBody>
          <a:bodyPr wrap="square">
            <a:spAutoFit/>
          </a:bodyPr>
          <a:lstStyle/>
          <a:p>
            <a:pPr algn="ctr"/>
            <a:r>
              <a:rPr lang="en-US" sz="2800" b="1" dirty="0" smtClean="0">
                <a:solidFill>
                  <a:srgbClr val="800000"/>
                </a:solidFill>
              </a:rPr>
              <a:t>2002 </a:t>
            </a:r>
            <a:r>
              <a:rPr lang="en-US" sz="2800" b="1" dirty="0">
                <a:solidFill>
                  <a:srgbClr val="800000"/>
                </a:solidFill>
              </a:rPr>
              <a:t>study … </a:t>
            </a:r>
            <a:r>
              <a:rPr lang="en-US" sz="2800" b="1" dirty="0" err="1" smtClean="0">
                <a:solidFill>
                  <a:srgbClr val="800000"/>
                </a:solidFill>
              </a:rPr>
              <a:t>Zipf</a:t>
            </a:r>
            <a:r>
              <a:rPr lang="ja-JP" altLang="en-US" sz="2800" b="1" dirty="0" smtClean="0">
                <a:solidFill>
                  <a:srgbClr val="800000"/>
                </a:solidFill>
              </a:rPr>
              <a:t>’</a:t>
            </a:r>
            <a:r>
              <a:rPr lang="en-US" sz="2800" b="1" dirty="0" smtClean="0">
                <a:solidFill>
                  <a:srgbClr val="800000"/>
                </a:solidFill>
              </a:rPr>
              <a:t>s Law rejected </a:t>
            </a:r>
            <a:r>
              <a:rPr lang="en-US" sz="2800" b="1" dirty="0">
                <a:solidFill>
                  <a:srgbClr val="800000"/>
                </a:solidFill>
              </a:rPr>
              <a:t>for </a:t>
            </a:r>
            <a:r>
              <a:rPr lang="en-US" sz="2800" b="1" dirty="0" smtClean="0">
                <a:solidFill>
                  <a:srgbClr val="800000"/>
                </a:solidFill>
              </a:rPr>
              <a:t>53 </a:t>
            </a:r>
            <a:r>
              <a:rPr lang="en-US" sz="2800" b="1" dirty="0">
                <a:solidFill>
                  <a:srgbClr val="800000"/>
                </a:solidFill>
              </a:rPr>
              <a:t>of 73 </a:t>
            </a:r>
            <a:r>
              <a:rPr lang="en-US" sz="2800" b="1" dirty="0" smtClean="0">
                <a:solidFill>
                  <a:srgbClr val="800000"/>
                </a:solidFill>
              </a:rPr>
              <a:t>countries</a:t>
            </a:r>
            <a:endParaRPr lang="en-US" sz="2800" b="1" dirty="0">
              <a:solidFill>
                <a:srgbClr val="800000"/>
              </a:solidFill>
            </a:endParaRPr>
          </a:p>
        </p:txBody>
      </p:sp>
      <p:sp>
        <p:nvSpPr>
          <p:cNvPr id="12" name="Rectangle 2"/>
          <p:cNvSpPr txBox="1">
            <a:spLocks noChangeArrowheads="1"/>
          </p:cNvSpPr>
          <p:nvPr/>
        </p:nvSpPr>
        <p:spPr bwMode="auto">
          <a:xfrm>
            <a:off x="0" y="15553"/>
            <a:ext cx="9144000" cy="6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spcBef>
                <a:spcPts val="0"/>
              </a:spcBef>
              <a:buFontTx/>
              <a:buNone/>
            </a:pPr>
            <a:r>
              <a:rPr lang="en-US" b="1" dirty="0" smtClean="0">
                <a:solidFill>
                  <a:srgbClr val="800000"/>
                </a:solidFill>
                <a:latin typeface="Arial" charset="0"/>
              </a:rPr>
              <a:t>Rank-Size Rule</a:t>
            </a:r>
            <a:endParaRPr lang="en-US" b="1" dirty="0">
              <a:solidFill>
                <a:srgbClr val="800000"/>
              </a:solidFill>
              <a:latin typeface="Arial"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216170310"/>
              </p:ext>
            </p:extLst>
          </p:nvPr>
        </p:nvGraphicFramePr>
        <p:xfrm>
          <a:off x="6477000" y="1371600"/>
          <a:ext cx="2362200" cy="2595880"/>
        </p:xfrm>
        <a:graphic>
          <a:graphicData uri="http://schemas.openxmlformats.org/drawingml/2006/table">
            <a:tbl>
              <a:tblPr firstRow="1" bandRow="1">
                <a:tableStyleId>{21E4AEA4-8DFA-4A89-87EB-49C32662AFE0}</a:tableStyleId>
              </a:tblPr>
              <a:tblGrid>
                <a:gridCol w="1181100"/>
                <a:gridCol w="1181100"/>
              </a:tblGrid>
              <a:tr h="370840">
                <a:tc gridSpan="2">
                  <a:txBody>
                    <a:bodyPr/>
                    <a:lstStyle/>
                    <a:p>
                      <a:pPr algn="ctr"/>
                      <a:r>
                        <a:rPr lang="en-US" dirty="0" smtClean="0"/>
                        <a:t>Actual Populations</a:t>
                      </a:r>
                      <a:endParaRPr lang="en-US" dirty="0"/>
                    </a:p>
                  </a:txBody>
                  <a:tcPr/>
                </a:tc>
                <a:tc hMerge="1">
                  <a:txBody>
                    <a:bodyPr/>
                    <a:lstStyle/>
                    <a:p>
                      <a:endParaRPr lang="en-US" dirty="0"/>
                    </a:p>
                  </a:txBody>
                  <a:tcPr/>
                </a:tc>
              </a:tr>
              <a:tr h="370840">
                <a:tc>
                  <a:txBody>
                    <a:bodyPr/>
                    <a:lstStyle/>
                    <a:p>
                      <a:r>
                        <a:rPr lang="en-US" dirty="0" smtClean="0"/>
                        <a:t>Berlin</a:t>
                      </a:r>
                      <a:endParaRPr lang="en-US" dirty="0"/>
                    </a:p>
                  </a:txBody>
                  <a:tcPr/>
                </a:tc>
                <a:tc>
                  <a:txBody>
                    <a:bodyPr/>
                    <a:lstStyle/>
                    <a:p>
                      <a:r>
                        <a:rPr lang="en-US" dirty="0" smtClean="0"/>
                        <a:t>3,460K</a:t>
                      </a:r>
                      <a:endParaRPr lang="en-US" dirty="0"/>
                    </a:p>
                  </a:txBody>
                  <a:tcPr/>
                </a:tc>
              </a:tr>
              <a:tr h="370840">
                <a:tc>
                  <a:txBody>
                    <a:bodyPr/>
                    <a:lstStyle/>
                    <a:p>
                      <a:r>
                        <a:rPr lang="en-US" dirty="0" smtClean="0"/>
                        <a:t>Hamburg</a:t>
                      </a:r>
                      <a:endParaRPr lang="en-US" dirty="0"/>
                    </a:p>
                  </a:txBody>
                  <a:tcPr/>
                </a:tc>
                <a:tc>
                  <a:txBody>
                    <a:bodyPr/>
                    <a:lstStyle/>
                    <a:p>
                      <a:r>
                        <a:rPr lang="en-US" dirty="0" smtClean="0"/>
                        <a:t>1,786K</a:t>
                      </a:r>
                      <a:endParaRPr lang="en-US" dirty="0"/>
                    </a:p>
                  </a:txBody>
                  <a:tcPr/>
                </a:tc>
              </a:tr>
              <a:tr h="370840">
                <a:tc>
                  <a:txBody>
                    <a:bodyPr/>
                    <a:lstStyle/>
                    <a:p>
                      <a:r>
                        <a:rPr lang="en-US" dirty="0" smtClean="0"/>
                        <a:t>Munich</a:t>
                      </a:r>
                      <a:endParaRPr lang="en-US" dirty="0"/>
                    </a:p>
                  </a:txBody>
                  <a:tcPr/>
                </a:tc>
                <a:tc>
                  <a:txBody>
                    <a:bodyPr/>
                    <a:lstStyle/>
                    <a:p>
                      <a:r>
                        <a:rPr lang="en-US" dirty="0" smtClean="0"/>
                        <a:t>1,007K</a:t>
                      </a:r>
                      <a:endParaRPr lang="en-US" dirty="0"/>
                    </a:p>
                  </a:txBody>
                  <a:tcPr/>
                </a:tc>
              </a:tr>
              <a:tr h="370840">
                <a:tc>
                  <a:txBody>
                    <a:bodyPr/>
                    <a:lstStyle/>
                    <a:p>
                      <a:r>
                        <a:rPr lang="en-US" dirty="0" smtClean="0"/>
                        <a:t>Cologne</a:t>
                      </a:r>
                      <a:endParaRPr lang="en-US" dirty="0"/>
                    </a:p>
                  </a:txBody>
                  <a:tcPr/>
                </a:tc>
                <a:tc>
                  <a:txBody>
                    <a:bodyPr/>
                    <a:lstStyle/>
                    <a:p>
                      <a:r>
                        <a:rPr lang="en-US" dirty="0" smtClean="0"/>
                        <a:t>   680K</a:t>
                      </a:r>
                      <a:endParaRPr lang="en-US" dirty="0"/>
                    </a:p>
                  </a:txBody>
                  <a:tcPr/>
                </a:tc>
              </a:tr>
              <a:tr h="370840">
                <a:tc>
                  <a:txBody>
                    <a:bodyPr/>
                    <a:lstStyle/>
                    <a:p>
                      <a:r>
                        <a:rPr lang="en-US" dirty="0" smtClean="0"/>
                        <a:t>Frankfurt</a:t>
                      </a:r>
                      <a:endParaRPr lang="en-US" dirty="0"/>
                    </a:p>
                  </a:txBody>
                  <a:tcPr/>
                </a:tc>
                <a:tc>
                  <a:txBody>
                    <a:bodyPr/>
                    <a:lstStyle/>
                    <a:p>
                      <a:r>
                        <a:rPr lang="en-US" dirty="0" smtClean="0"/>
                        <a:t>   606K</a:t>
                      </a:r>
                      <a:endParaRPr lang="en-US" dirty="0"/>
                    </a:p>
                  </a:txBody>
                  <a:tcPr/>
                </a:tc>
              </a:tr>
              <a:tr h="370840">
                <a:tc>
                  <a:txBody>
                    <a:bodyPr/>
                    <a:lstStyle/>
                    <a:p>
                      <a:r>
                        <a:rPr lang="en-US" dirty="0" smtClean="0"/>
                        <a:t>Stuttgart</a:t>
                      </a:r>
                      <a:endParaRPr lang="en-US" dirty="0"/>
                    </a:p>
                  </a:txBody>
                  <a:tcPr/>
                </a:tc>
                <a:tc>
                  <a:txBody>
                    <a:bodyPr/>
                    <a:lstStyle/>
                    <a:p>
                      <a:r>
                        <a:rPr lang="en-US" dirty="0" smtClean="0"/>
                        <a:t>   588K</a:t>
                      </a:r>
                      <a:endParaRPr lang="en-US" dirty="0"/>
                    </a:p>
                  </a:txBody>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515552479"/>
              </p:ext>
            </p:extLst>
          </p:nvPr>
        </p:nvGraphicFramePr>
        <p:xfrm>
          <a:off x="3810000" y="1371600"/>
          <a:ext cx="2362200" cy="2595880"/>
        </p:xfrm>
        <a:graphic>
          <a:graphicData uri="http://schemas.openxmlformats.org/drawingml/2006/table">
            <a:tbl>
              <a:tblPr firstRow="1" bandRow="1">
                <a:tableStyleId>{21E4AEA4-8DFA-4A89-87EB-49C32662AFE0}</a:tableStyleId>
              </a:tblPr>
              <a:tblGrid>
                <a:gridCol w="1181100"/>
                <a:gridCol w="1181100"/>
              </a:tblGrid>
              <a:tr h="370840">
                <a:tc gridSpan="2">
                  <a:txBody>
                    <a:bodyPr/>
                    <a:lstStyle/>
                    <a:p>
                      <a:pPr algn="ctr"/>
                      <a:r>
                        <a:rPr lang="en-US" dirty="0" smtClean="0"/>
                        <a:t>RSR Expectations</a:t>
                      </a:r>
                      <a:endParaRPr lang="en-US" dirty="0"/>
                    </a:p>
                  </a:txBody>
                  <a:tcPr/>
                </a:tc>
                <a:tc hMerge="1">
                  <a:txBody>
                    <a:bodyPr/>
                    <a:lstStyle/>
                    <a:p>
                      <a:endParaRPr lang="en-US" dirty="0"/>
                    </a:p>
                  </a:txBody>
                  <a:tcPr/>
                </a:tc>
              </a:tr>
              <a:tr h="370840">
                <a:tc>
                  <a:txBody>
                    <a:bodyPr/>
                    <a:lstStyle/>
                    <a:p>
                      <a:r>
                        <a:rPr lang="en-US" dirty="0" smtClean="0"/>
                        <a:t>Berlin</a:t>
                      </a:r>
                      <a:endParaRPr lang="en-US" dirty="0"/>
                    </a:p>
                  </a:txBody>
                  <a:tcPr/>
                </a:tc>
                <a:tc>
                  <a:txBody>
                    <a:bodyPr/>
                    <a:lstStyle/>
                    <a:p>
                      <a:r>
                        <a:rPr lang="en-US" dirty="0" smtClean="0"/>
                        <a:t>3,460K</a:t>
                      </a:r>
                      <a:endParaRPr lang="en-US" dirty="0"/>
                    </a:p>
                  </a:txBody>
                  <a:tcPr/>
                </a:tc>
              </a:tr>
              <a:tr h="370840">
                <a:tc>
                  <a:txBody>
                    <a:bodyPr/>
                    <a:lstStyle/>
                    <a:p>
                      <a:r>
                        <a:rPr lang="en-US" dirty="0" smtClean="0"/>
                        <a:t>Hamburg</a:t>
                      </a:r>
                      <a:endParaRPr lang="en-US" dirty="0"/>
                    </a:p>
                  </a:txBody>
                  <a:tcPr/>
                </a:tc>
                <a:tc>
                  <a:txBody>
                    <a:bodyPr/>
                    <a:lstStyle/>
                    <a:p>
                      <a:r>
                        <a:rPr lang="en-US" dirty="0" smtClean="0"/>
                        <a:t>1,730K</a:t>
                      </a:r>
                      <a:endParaRPr lang="en-US" dirty="0"/>
                    </a:p>
                  </a:txBody>
                  <a:tcPr/>
                </a:tc>
              </a:tr>
              <a:tr h="370840">
                <a:tc>
                  <a:txBody>
                    <a:bodyPr/>
                    <a:lstStyle/>
                    <a:p>
                      <a:r>
                        <a:rPr lang="en-US" dirty="0" smtClean="0"/>
                        <a:t>Munich</a:t>
                      </a:r>
                      <a:endParaRPr lang="en-US" dirty="0"/>
                    </a:p>
                  </a:txBody>
                  <a:tcPr/>
                </a:tc>
                <a:tc>
                  <a:txBody>
                    <a:bodyPr/>
                    <a:lstStyle/>
                    <a:p>
                      <a:r>
                        <a:rPr lang="en-US" dirty="0" smtClean="0"/>
                        <a:t>1,153K</a:t>
                      </a:r>
                      <a:endParaRPr lang="en-US" dirty="0"/>
                    </a:p>
                  </a:txBody>
                  <a:tcPr/>
                </a:tc>
              </a:tr>
              <a:tr h="370840">
                <a:tc>
                  <a:txBody>
                    <a:bodyPr/>
                    <a:lstStyle/>
                    <a:p>
                      <a:r>
                        <a:rPr lang="en-US" dirty="0" smtClean="0"/>
                        <a:t>Cologne</a:t>
                      </a:r>
                      <a:endParaRPr lang="en-US" dirty="0"/>
                    </a:p>
                  </a:txBody>
                  <a:tcPr/>
                </a:tc>
                <a:tc>
                  <a:txBody>
                    <a:bodyPr/>
                    <a:lstStyle/>
                    <a:p>
                      <a:r>
                        <a:rPr lang="en-US" dirty="0" smtClean="0"/>
                        <a:t>   865K</a:t>
                      </a:r>
                      <a:endParaRPr lang="en-US" dirty="0"/>
                    </a:p>
                  </a:txBody>
                  <a:tcPr/>
                </a:tc>
              </a:tr>
              <a:tr h="370840">
                <a:tc>
                  <a:txBody>
                    <a:bodyPr/>
                    <a:lstStyle/>
                    <a:p>
                      <a:r>
                        <a:rPr lang="en-US" dirty="0" smtClean="0"/>
                        <a:t>Frankfurt</a:t>
                      </a:r>
                      <a:endParaRPr lang="en-US" dirty="0"/>
                    </a:p>
                  </a:txBody>
                  <a:tcPr/>
                </a:tc>
                <a:tc>
                  <a:txBody>
                    <a:bodyPr/>
                    <a:lstStyle/>
                    <a:p>
                      <a:r>
                        <a:rPr lang="en-US" dirty="0" smtClean="0"/>
                        <a:t>   692K</a:t>
                      </a:r>
                      <a:endParaRPr lang="en-US" dirty="0"/>
                    </a:p>
                  </a:txBody>
                  <a:tcPr/>
                </a:tc>
              </a:tr>
              <a:tr h="370840">
                <a:tc>
                  <a:txBody>
                    <a:bodyPr/>
                    <a:lstStyle/>
                    <a:p>
                      <a:r>
                        <a:rPr lang="en-US" dirty="0" smtClean="0"/>
                        <a:t>Stuttgart</a:t>
                      </a:r>
                      <a:endParaRPr lang="en-US" dirty="0"/>
                    </a:p>
                  </a:txBody>
                  <a:tcPr/>
                </a:tc>
                <a:tc>
                  <a:txBody>
                    <a:bodyPr/>
                    <a:lstStyle/>
                    <a:p>
                      <a:r>
                        <a:rPr lang="en-US" dirty="0" smtClean="0"/>
                        <a:t>   576K</a:t>
                      </a:r>
                      <a:endParaRPr lang="en-US" dirty="0"/>
                    </a:p>
                  </a:txBody>
                  <a:tcPr/>
                </a:tc>
              </a:tr>
            </a:tbl>
          </a:graphicData>
        </a:graphic>
      </p:graphicFrame>
      <p:pic>
        <p:nvPicPr>
          <p:cNvPr id="2" name="Picture 1" descr="Germany.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045" y="1323377"/>
            <a:ext cx="3696955" cy="5534623"/>
          </a:xfrm>
          <a:prstGeom prst="rect">
            <a:avLst/>
          </a:prstGeom>
        </p:spPr>
      </p:pic>
      <p:sp>
        <p:nvSpPr>
          <p:cNvPr id="9" name="Text Box 3"/>
          <p:cNvSpPr txBox="1">
            <a:spLocks noChangeArrowheads="1"/>
          </p:cNvSpPr>
          <p:nvPr/>
        </p:nvSpPr>
        <p:spPr bwMode="auto">
          <a:xfrm>
            <a:off x="152400" y="914400"/>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dirty="0" smtClean="0"/>
              <a:t>Germany</a:t>
            </a:r>
            <a:endParaRPr lang="en-US" sz="2000" b="1" dirty="0"/>
          </a:p>
        </p:txBody>
      </p:sp>
      <p:sp>
        <p:nvSpPr>
          <p:cNvPr id="10" name="Rectangle 3"/>
          <p:cNvSpPr>
            <a:spLocks noChangeArrowheads="1"/>
          </p:cNvSpPr>
          <p:nvPr/>
        </p:nvSpPr>
        <p:spPr bwMode="auto">
          <a:xfrm>
            <a:off x="3733800" y="4114800"/>
            <a:ext cx="5410200" cy="2590800"/>
          </a:xfrm>
          <a:prstGeom prst="rect">
            <a:avLst/>
          </a:prstGeom>
          <a:noFill/>
          <a:ln w="9525">
            <a:noFill/>
            <a:miter lim="800000"/>
            <a:headEnd/>
            <a:tailEnd/>
          </a:ln>
        </p:spPr>
        <p:txBody>
          <a:bodyPr/>
          <a:lstStyle/>
          <a:p>
            <a:pPr marL="341313" indent="-341313">
              <a:buFontTx/>
              <a:buChar char="•"/>
            </a:pPr>
            <a:r>
              <a:rPr lang="en-US" sz="2800" b="1" dirty="0" smtClean="0">
                <a:solidFill>
                  <a:srgbClr val="800000"/>
                </a:solidFill>
              </a:rPr>
              <a:t>Federal – regions</a:t>
            </a:r>
          </a:p>
          <a:p>
            <a:r>
              <a:rPr lang="en-US" sz="2800" b="1" dirty="0" smtClean="0">
                <a:solidFill>
                  <a:srgbClr val="800000"/>
                </a:solidFill>
              </a:rPr>
              <a:t>    … not centralized</a:t>
            </a:r>
          </a:p>
          <a:p>
            <a:pPr marL="341313" indent="-341313">
              <a:buFontTx/>
              <a:buChar char="•"/>
            </a:pPr>
            <a:r>
              <a:rPr lang="en-US" sz="2800" b="1" dirty="0" smtClean="0">
                <a:solidFill>
                  <a:srgbClr val="800000"/>
                </a:solidFill>
              </a:rPr>
              <a:t>MDC (more dev. country)</a:t>
            </a:r>
          </a:p>
          <a:p>
            <a:r>
              <a:rPr lang="en-US" sz="2800" b="1" dirty="0" smtClean="0">
                <a:solidFill>
                  <a:srgbClr val="800000"/>
                </a:solidFill>
              </a:rPr>
              <a:t>    … wealth = distributed</a:t>
            </a:r>
          </a:p>
          <a:p>
            <a:pPr marL="341313" indent="-341313">
              <a:buFontTx/>
              <a:buChar char="•"/>
            </a:pPr>
            <a:r>
              <a:rPr lang="en-US" sz="2800" b="1" dirty="0" smtClean="0">
                <a:solidFill>
                  <a:srgbClr val="800000"/>
                </a:solidFill>
              </a:rPr>
              <a:t>Transport network</a:t>
            </a:r>
          </a:p>
          <a:p>
            <a:pPr marL="341313" indent="-341313">
              <a:buFontTx/>
              <a:buChar char="•"/>
            </a:pPr>
            <a:endParaRPr lang="en-US" sz="2800" b="1" dirty="0" smtClean="0">
              <a:solidFill>
                <a:srgbClr val="800000"/>
              </a:solidFill>
            </a:endParaRPr>
          </a:p>
        </p:txBody>
      </p:sp>
    </p:spTree>
    <p:extLst>
      <p:ext uri="{BB962C8B-B14F-4D97-AF65-F5344CB8AC3E}">
        <p14:creationId xmlns:p14="http://schemas.microsoft.com/office/powerpoint/2010/main" val="105503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dissolv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dissolve">
                                      <p:cBhvr>
                                        <p:cTn id="22" dur="5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dissolve">
                                      <p:cBhvr>
                                        <p:cTn id="27" dur="5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dissolve">
                                      <p:cBhvr>
                                        <p:cTn id="32" dur="500"/>
                                        <p:tgtEl>
                                          <p:spTgt spid="10">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animEffect transition="in" filter="dissolve">
                                      <p:cBhvr>
                                        <p:cTn id="3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1886473447"/>
              </p:ext>
            </p:extLst>
          </p:nvPr>
        </p:nvGraphicFramePr>
        <p:xfrm>
          <a:off x="381000" y="4267200"/>
          <a:ext cx="2971800" cy="1854200"/>
        </p:xfrm>
        <a:graphic>
          <a:graphicData uri="http://schemas.openxmlformats.org/drawingml/2006/table">
            <a:tbl>
              <a:tblPr firstRow="1" bandRow="1">
                <a:tableStyleId>{21E4AEA4-8DFA-4A89-87EB-49C32662AFE0}</a:tableStyleId>
              </a:tblPr>
              <a:tblGrid>
                <a:gridCol w="1867989"/>
                <a:gridCol w="1103811"/>
              </a:tblGrid>
              <a:tr h="370840">
                <a:tc gridSpan="2">
                  <a:txBody>
                    <a:bodyPr/>
                    <a:lstStyle/>
                    <a:p>
                      <a:pPr algn="ctr"/>
                      <a:r>
                        <a:rPr lang="en-US" dirty="0" smtClean="0"/>
                        <a:t>US East</a:t>
                      </a:r>
                      <a:endParaRPr lang="en-US" dirty="0"/>
                    </a:p>
                  </a:txBody>
                  <a:tcPr/>
                </a:tc>
                <a:tc hMerge="1">
                  <a:txBody>
                    <a:bodyPr/>
                    <a:lstStyle/>
                    <a:p>
                      <a:endParaRPr lang="en-US" dirty="0"/>
                    </a:p>
                  </a:txBody>
                  <a:tcPr/>
                </a:tc>
              </a:tr>
              <a:tr h="370840">
                <a:tc>
                  <a:txBody>
                    <a:bodyPr/>
                    <a:lstStyle/>
                    <a:p>
                      <a:r>
                        <a:rPr lang="en-US" dirty="0" smtClean="0"/>
                        <a:t>New York City</a:t>
                      </a:r>
                      <a:endParaRPr lang="en-US" dirty="0"/>
                    </a:p>
                  </a:txBody>
                  <a:tcPr/>
                </a:tc>
                <a:tc>
                  <a:txBody>
                    <a:bodyPr/>
                    <a:lstStyle/>
                    <a:p>
                      <a:r>
                        <a:rPr lang="en-US" dirty="0" smtClean="0"/>
                        <a:t>18,718K</a:t>
                      </a:r>
                      <a:endParaRPr lang="en-US" dirty="0"/>
                    </a:p>
                  </a:txBody>
                  <a:tcPr/>
                </a:tc>
              </a:tr>
              <a:tr h="370840">
                <a:tc>
                  <a:txBody>
                    <a:bodyPr/>
                    <a:lstStyle/>
                    <a:p>
                      <a:r>
                        <a:rPr lang="en-US" dirty="0" smtClean="0"/>
                        <a:t>Chicago</a:t>
                      </a:r>
                      <a:endParaRPr lang="en-US" dirty="0"/>
                    </a:p>
                  </a:txBody>
                  <a:tcPr/>
                </a:tc>
                <a:tc>
                  <a:txBody>
                    <a:bodyPr/>
                    <a:lstStyle/>
                    <a:p>
                      <a:r>
                        <a:rPr lang="en-US" dirty="0" smtClean="0"/>
                        <a:t>  8,814K</a:t>
                      </a:r>
                      <a:endParaRPr lang="en-US" dirty="0"/>
                    </a:p>
                  </a:txBody>
                  <a:tcPr/>
                </a:tc>
              </a:tr>
              <a:tr h="370840">
                <a:tc>
                  <a:txBody>
                    <a:bodyPr/>
                    <a:lstStyle/>
                    <a:p>
                      <a:r>
                        <a:rPr lang="en-US" dirty="0" smtClean="0"/>
                        <a:t>Philadelphia</a:t>
                      </a:r>
                      <a:endParaRPr lang="en-US" dirty="0"/>
                    </a:p>
                  </a:txBody>
                  <a:tcPr/>
                </a:tc>
                <a:tc>
                  <a:txBody>
                    <a:bodyPr/>
                    <a:lstStyle/>
                    <a:p>
                      <a:r>
                        <a:rPr lang="en-US" dirty="0" smtClean="0"/>
                        <a:t>  5,392K</a:t>
                      </a:r>
                      <a:endParaRPr lang="en-US" dirty="0"/>
                    </a:p>
                  </a:txBody>
                  <a:tcPr/>
                </a:tc>
              </a:tr>
              <a:tr h="370840">
                <a:tc>
                  <a:txBody>
                    <a:bodyPr/>
                    <a:lstStyle/>
                    <a:p>
                      <a:r>
                        <a:rPr lang="en-US" dirty="0" smtClean="0"/>
                        <a:t>Boston</a:t>
                      </a:r>
                      <a:endParaRPr lang="en-US" dirty="0"/>
                    </a:p>
                  </a:txBody>
                  <a:tcPr/>
                </a:tc>
                <a:tc>
                  <a:txBody>
                    <a:bodyPr/>
                    <a:lstStyle/>
                    <a:p>
                      <a:r>
                        <a:rPr lang="en-US" dirty="0" smtClean="0"/>
                        <a:t>  4,361K</a:t>
                      </a:r>
                      <a:endParaRPr lang="en-US" dirty="0"/>
                    </a:p>
                  </a:txBody>
                  <a:tcPr/>
                </a:tc>
              </a:tr>
            </a:tbl>
          </a:graphicData>
        </a:graphic>
      </p:graphicFrame>
      <p:sp>
        <p:nvSpPr>
          <p:cNvPr id="11" name="Rectangle 10"/>
          <p:cNvSpPr/>
          <p:nvPr/>
        </p:nvSpPr>
        <p:spPr>
          <a:xfrm>
            <a:off x="20867" y="224"/>
            <a:ext cx="3376520" cy="523220"/>
          </a:xfrm>
          <a:prstGeom prst="rect">
            <a:avLst/>
          </a:prstGeom>
        </p:spPr>
        <p:txBody>
          <a:bodyPr wrap="none">
            <a:spAutoFit/>
          </a:bodyPr>
          <a:lstStyle/>
          <a:p>
            <a:r>
              <a:rPr lang="en-US" sz="2800" b="1" dirty="0" smtClean="0">
                <a:solidFill>
                  <a:srgbClr val="5F0101"/>
                </a:solidFill>
              </a:rPr>
              <a:t>Binary distribution</a:t>
            </a:r>
            <a:endParaRPr lang="en-US" sz="2800" dirty="0"/>
          </a:p>
        </p:txBody>
      </p:sp>
      <p:graphicFrame>
        <p:nvGraphicFramePr>
          <p:cNvPr id="13" name="Object 4"/>
          <p:cNvGraphicFramePr>
            <a:graphicFrameLocks noGrp="1" noChangeAspect="1"/>
          </p:cNvGraphicFramePr>
          <p:nvPr>
            <p:ph/>
            <p:extLst>
              <p:ext uri="{D42A27DB-BD31-4B8C-83A1-F6EECF244321}">
                <p14:modId xmlns:p14="http://schemas.microsoft.com/office/powerpoint/2010/main" val="2873756942"/>
              </p:ext>
            </p:extLst>
          </p:nvPr>
        </p:nvGraphicFramePr>
        <p:xfrm>
          <a:off x="3733800" y="2387600"/>
          <a:ext cx="6147980" cy="44704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Screen Shot 2013-01-12 at 11.53.28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5800" y="76201"/>
            <a:ext cx="4030095" cy="2514599"/>
          </a:xfrm>
          <a:prstGeom prst="rect">
            <a:avLst/>
          </a:prstGeom>
        </p:spPr>
      </p:pic>
      <p:pic>
        <p:nvPicPr>
          <p:cNvPr id="6" name="Picture 5" descr="Screen Shot 2013-01-12 at 11.53.28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1" y="842915"/>
            <a:ext cx="3516624" cy="2890885"/>
          </a:xfrm>
          <a:prstGeom prst="rect">
            <a:avLst/>
          </a:prstGeom>
          <a:ln>
            <a:solidFill>
              <a:srgbClr val="5F0101"/>
            </a:solidFill>
          </a:ln>
        </p:spPr>
      </p:pic>
    </p:spTree>
    <p:extLst>
      <p:ext uri="{BB962C8B-B14F-4D97-AF65-F5344CB8AC3E}">
        <p14:creationId xmlns:p14="http://schemas.microsoft.com/office/powerpoint/2010/main" val="68436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13"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11"/>
          <p:cNvSpPr>
            <a:spLocks noGrp="1" noChangeArrowheads="1"/>
          </p:cNvSpPr>
          <p:nvPr>
            <p:ph type="body" idx="1"/>
          </p:nvPr>
        </p:nvSpPr>
        <p:spPr>
          <a:xfrm>
            <a:off x="0" y="4648200"/>
            <a:ext cx="9144000" cy="2209800"/>
          </a:xfrm>
        </p:spPr>
        <p:txBody>
          <a:bodyPr/>
          <a:lstStyle/>
          <a:p>
            <a:pPr eaLnBrk="1" hangingPunct="1">
              <a:lnSpc>
                <a:spcPts val="3300"/>
              </a:lnSpc>
              <a:spcBef>
                <a:spcPct val="0"/>
              </a:spcBef>
            </a:pPr>
            <a:r>
              <a:rPr lang="en-US">
                <a:solidFill>
                  <a:srgbClr val="0000CC"/>
                </a:solidFill>
                <a:latin typeface="Arial" charset="0"/>
              </a:rPr>
              <a:t>City</a:t>
            </a:r>
            <a:r>
              <a:rPr lang="en-US" sz="2800">
                <a:latin typeface="Arial" charset="0"/>
              </a:rPr>
              <a:t> – a conglomeration of people and buildings clustered together to serve as a center of politics, culture, and economics.</a:t>
            </a:r>
          </a:p>
          <a:p>
            <a:pPr eaLnBrk="1" hangingPunct="1">
              <a:lnSpc>
                <a:spcPts val="3300"/>
              </a:lnSpc>
              <a:spcBef>
                <a:spcPct val="0"/>
              </a:spcBef>
            </a:pPr>
            <a:r>
              <a:rPr lang="en-US">
                <a:solidFill>
                  <a:srgbClr val="0000CC"/>
                </a:solidFill>
                <a:latin typeface="Arial" charset="0"/>
              </a:rPr>
              <a:t>Urban </a:t>
            </a:r>
            <a:r>
              <a:rPr lang="en-US" sz="2800">
                <a:latin typeface="Arial" charset="0"/>
              </a:rPr>
              <a:t>- the [central] city and the surrounding environs (suburbs) connected to the city.</a:t>
            </a:r>
          </a:p>
          <a:p>
            <a:pPr eaLnBrk="1" hangingPunct="1">
              <a:lnSpc>
                <a:spcPts val="3300"/>
              </a:lnSpc>
              <a:buFontTx/>
              <a:buNone/>
            </a:pPr>
            <a:endParaRPr lang="en-US">
              <a:latin typeface="Arial" charset="0"/>
            </a:endParaRPr>
          </a:p>
        </p:txBody>
      </p:sp>
      <p:pic>
        <p:nvPicPr>
          <p:cNvPr id="5123" name="Picture 5" descr="13_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0"/>
            <a:ext cx="8534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595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dissolve">
                                      <p:cBhvr>
                                        <p:cTn id="7" dur="5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dissolve">
                                      <p:cBhvr>
                                        <p:cTn id="12" dur="500"/>
                                        <p:tgtEl>
                                          <p:spTgt spid="409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830906662"/>
              </p:ext>
            </p:extLst>
          </p:nvPr>
        </p:nvGraphicFramePr>
        <p:xfrm>
          <a:off x="304800" y="4800600"/>
          <a:ext cx="2971800" cy="1854200"/>
        </p:xfrm>
        <a:graphic>
          <a:graphicData uri="http://schemas.openxmlformats.org/drawingml/2006/table">
            <a:tbl>
              <a:tblPr firstRow="1" bandRow="1">
                <a:tableStyleId>{21E4AEA4-8DFA-4A89-87EB-49C32662AFE0}</a:tableStyleId>
              </a:tblPr>
              <a:tblGrid>
                <a:gridCol w="1884556"/>
                <a:gridCol w="1087244"/>
              </a:tblGrid>
              <a:tr h="370840">
                <a:tc gridSpan="2">
                  <a:txBody>
                    <a:bodyPr/>
                    <a:lstStyle/>
                    <a:p>
                      <a:pPr algn="ctr"/>
                      <a:r>
                        <a:rPr lang="en-US" dirty="0" smtClean="0"/>
                        <a:t>US West</a:t>
                      </a:r>
                      <a:endParaRPr lang="en-US" dirty="0"/>
                    </a:p>
                  </a:txBody>
                  <a:tcPr/>
                </a:tc>
                <a:tc hMerge="1">
                  <a:txBody>
                    <a:bodyPr/>
                    <a:lstStyle/>
                    <a:p>
                      <a:endParaRPr lang="en-US" dirty="0"/>
                    </a:p>
                  </a:txBody>
                  <a:tcPr/>
                </a:tc>
              </a:tr>
              <a:tr h="370840">
                <a:tc>
                  <a:txBody>
                    <a:bodyPr/>
                    <a:lstStyle/>
                    <a:p>
                      <a:r>
                        <a:rPr lang="en-US" dirty="0" smtClean="0"/>
                        <a:t>Los Angeles</a:t>
                      </a:r>
                      <a:endParaRPr lang="en-US" dirty="0"/>
                    </a:p>
                  </a:txBody>
                  <a:tcPr/>
                </a:tc>
                <a:tc>
                  <a:txBody>
                    <a:bodyPr/>
                    <a:lstStyle/>
                    <a:p>
                      <a:r>
                        <a:rPr lang="en-US" dirty="0" smtClean="0"/>
                        <a:t>12,298K</a:t>
                      </a:r>
                      <a:endParaRPr lang="en-US" dirty="0"/>
                    </a:p>
                  </a:txBody>
                  <a:tcPr/>
                </a:tc>
              </a:tr>
              <a:tr h="370840">
                <a:tc>
                  <a:txBody>
                    <a:bodyPr/>
                    <a:lstStyle/>
                    <a:p>
                      <a:r>
                        <a:rPr lang="en-US" dirty="0" smtClean="0"/>
                        <a:t>San Francisco</a:t>
                      </a:r>
                      <a:endParaRPr lang="en-US" dirty="0"/>
                    </a:p>
                  </a:txBody>
                  <a:tcPr/>
                </a:tc>
                <a:tc>
                  <a:txBody>
                    <a:bodyPr/>
                    <a:lstStyle/>
                    <a:p>
                      <a:r>
                        <a:rPr lang="en-US" dirty="0" smtClean="0"/>
                        <a:t>  7,150K</a:t>
                      </a:r>
                      <a:endParaRPr lang="en-US" dirty="0"/>
                    </a:p>
                  </a:txBody>
                  <a:tcPr/>
                </a:tc>
              </a:tr>
              <a:tr h="370840">
                <a:tc>
                  <a:txBody>
                    <a:bodyPr/>
                    <a:lstStyle/>
                    <a:p>
                      <a:r>
                        <a:rPr lang="en-US" dirty="0" smtClean="0"/>
                        <a:t>Phoenix</a:t>
                      </a:r>
                      <a:endParaRPr lang="en-US" dirty="0"/>
                    </a:p>
                  </a:txBody>
                  <a:tcPr/>
                </a:tc>
                <a:tc>
                  <a:txBody>
                    <a:bodyPr/>
                    <a:lstStyle/>
                    <a:p>
                      <a:r>
                        <a:rPr lang="en-US" dirty="0" smtClean="0"/>
                        <a:t>  4,263K</a:t>
                      </a:r>
                      <a:endParaRPr lang="en-US" dirty="0"/>
                    </a:p>
                  </a:txBody>
                  <a:tcPr/>
                </a:tc>
              </a:tr>
              <a:tr h="370840">
                <a:tc>
                  <a:txBody>
                    <a:bodyPr/>
                    <a:lstStyle/>
                    <a:p>
                      <a:r>
                        <a:rPr lang="en-US" dirty="0" smtClean="0"/>
                        <a:t>Seattle</a:t>
                      </a:r>
                      <a:endParaRPr lang="en-US" dirty="0"/>
                    </a:p>
                  </a:txBody>
                  <a:tcPr/>
                </a:tc>
                <a:tc>
                  <a:txBody>
                    <a:bodyPr/>
                    <a:lstStyle/>
                    <a:p>
                      <a:r>
                        <a:rPr lang="en-US" dirty="0" smtClean="0"/>
                        <a:t>  3,500K</a:t>
                      </a:r>
                      <a:endParaRPr lang="en-US" dirty="0"/>
                    </a:p>
                  </a:txBody>
                  <a:tcPr/>
                </a:tc>
              </a:tr>
            </a:tbl>
          </a:graphicData>
        </a:graphic>
      </p:graphicFrame>
      <p:sp>
        <p:nvSpPr>
          <p:cNvPr id="11" name="Rectangle 10"/>
          <p:cNvSpPr/>
          <p:nvPr/>
        </p:nvSpPr>
        <p:spPr>
          <a:xfrm>
            <a:off x="20867" y="224"/>
            <a:ext cx="3376520" cy="523220"/>
          </a:xfrm>
          <a:prstGeom prst="rect">
            <a:avLst/>
          </a:prstGeom>
        </p:spPr>
        <p:txBody>
          <a:bodyPr wrap="none">
            <a:spAutoFit/>
          </a:bodyPr>
          <a:lstStyle/>
          <a:p>
            <a:r>
              <a:rPr lang="en-US" sz="2800" b="1" dirty="0" smtClean="0">
                <a:solidFill>
                  <a:srgbClr val="5F0101"/>
                </a:solidFill>
              </a:rPr>
              <a:t>Binary distribution</a:t>
            </a:r>
            <a:endParaRPr lang="en-US" sz="2800" dirty="0"/>
          </a:p>
        </p:txBody>
      </p:sp>
      <p:graphicFrame>
        <p:nvGraphicFramePr>
          <p:cNvPr id="13" name="Object 4"/>
          <p:cNvGraphicFramePr>
            <a:graphicFrameLocks noGrp="1" noChangeAspect="1"/>
          </p:cNvGraphicFramePr>
          <p:nvPr>
            <p:ph/>
            <p:extLst>
              <p:ext uri="{D42A27DB-BD31-4B8C-83A1-F6EECF244321}">
                <p14:modId xmlns:p14="http://schemas.microsoft.com/office/powerpoint/2010/main" val="804767663"/>
              </p:ext>
            </p:extLst>
          </p:nvPr>
        </p:nvGraphicFramePr>
        <p:xfrm>
          <a:off x="3733800" y="2387600"/>
          <a:ext cx="6147980" cy="4470400"/>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descr="Screen Shot 2013-01-12 at 11.53.28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4800" y="762000"/>
            <a:ext cx="3045733" cy="3738695"/>
          </a:xfrm>
          <a:prstGeom prst="rect">
            <a:avLst/>
          </a:prstGeom>
          <a:ln>
            <a:solidFill>
              <a:srgbClr val="5F0101"/>
            </a:solidFill>
          </a:ln>
        </p:spPr>
      </p:pic>
      <p:pic>
        <p:nvPicPr>
          <p:cNvPr id="9" name="Picture 8" descr="Screen Shot 2013-01-12 at 11.53.28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5800" y="76201"/>
            <a:ext cx="4030095" cy="2514599"/>
          </a:xfrm>
          <a:prstGeom prst="rect">
            <a:avLst/>
          </a:prstGeom>
        </p:spPr>
      </p:pic>
    </p:spTree>
    <p:extLst>
      <p:ext uri="{BB962C8B-B14F-4D97-AF65-F5344CB8AC3E}">
        <p14:creationId xmlns:p14="http://schemas.microsoft.com/office/powerpoint/2010/main" val="285574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extLst>
              <p:ext uri="{D42A27DB-BD31-4B8C-83A1-F6EECF244321}">
                <p14:modId xmlns:p14="http://schemas.microsoft.com/office/powerpoint/2010/main" val="740575078"/>
              </p:ext>
            </p:extLst>
          </p:nvPr>
        </p:nvGraphicFramePr>
        <p:xfrm>
          <a:off x="304800" y="2794000"/>
          <a:ext cx="2971800" cy="1854200"/>
        </p:xfrm>
        <a:graphic>
          <a:graphicData uri="http://schemas.openxmlformats.org/drawingml/2006/table">
            <a:tbl>
              <a:tblPr firstRow="1" bandRow="1">
                <a:tableStyleId>{21E4AEA4-8DFA-4A89-87EB-49C32662AFE0}</a:tableStyleId>
              </a:tblPr>
              <a:tblGrid>
                <a:gridCol w="1867989"/>
                <a:gridCol w="1103811"/>
              </a:tblGrid>
              <a:tr h="370840">
                <a:tc gridSpan="2">
                  <a:txBody>
                    <a:bodyPr/>
                    <a:lstStyle/>
                    <a:p>
                      <a:pPr algn="ctr"/>
                      <a:r>
                        <a:rPr lang="en-US" dirty="0" smtClean="0"/>
                        <a:t>US East</a:t>
                      </a:r>
                      <a:endParaRPr lang="en-US" dirty="0"/>
                    </a:p>
                  </a:txBody>
                  <a:tcPr/>
                </a:tc>
                <a:tc hMerge="1">
                  <a:txBody>
                    <a:bodyPr/>
                    <a:lstStyle/>
                    <a:p>
                      <a:endParaRPr lang="en-US" dirty="0"/>
                    </a:p>
                  </a:txBody>
                  <a:tcPr/>
                </a:tc>
              </a:tr>
              <a:tr h="370840">
                <a:tc>
                  <a:txBody>
                    <a:bodyPr/>
                    <a:lstStyle/>
                    <a:p>
                      <a:r>
                        <a:rPr lang="en-US" dirty="0" smtClean="0"/>
                        <a:t>New York City</a:t>
                      </a:r>
                      <a:endParaRPr lang="en-US" dirty="0"/>
                    </a:p>
                  </a:txBody>
                  <a:tcPr/>
                </a:tc>
                <a:tc>
                  <a:txBody>
                    <a:bodyPr/>
                    <a:lstStyle/>
                    <a:p>
                      <a:r>
                        <a:rPr lang="en-US" dirty="0" smtClean="0"/>
                        <a:t>18,718K</a:t>
                      </a:r>
                      <a:endParaRPr lang="en-US" dirty="0"/>
                    </a:p>
                  </a:txBody>
                  <a:tcPr/>
                </a:tc>
              </a:tr>
              <a:tr h="370840">
                <a:tc>
                  <a:txBody>
                    <a:bodyPr/>
                    <a:lstStyle/>
                    <a:p>
                      <a:r>
                        <a:rPr lang="en-US" dirty="0" smtClean="0"/>
                        <a:t>Chicago</a:t>
                      </a:r>
                      <a:endParaRPr lang="en-US" dirty="0"/>
                    </a:p>
                  </a:txBody>
                  <a:tcPr/>
                </a:tc>
                <a:tc>
                  <a:txBody>
                    <a:bodyPr/>
                    <a:lstStyle/>
                    <a:p>
                      <a:r>
                        <a:rPr lang="en-US" dirty="0" smtClean="0"/>
                        <a:t>  8,814K</a:t>
                      </a:r>
                      <a:endParaRPr lang="en-US" dirty="0"/>
                    </a:p>
                  </a:txBody>
                  <a:tcPr/>
                </a:tc>
              </a:tr>
              <a:tr h="370840">
                <a:tc>
                  <a:txBody>
                    <a:bodyPr/>
                    <a:lstStyle/>
                    <a:p>
                      <a:r>
                        <a:rPr lang="en-US" dirty="0" smtClean="0"/>
                        <a:t>Philadelphia</a:t>
                      </a:r>
                      <a:endParaRPr lang="en-US" dirty="0"/>
                    </a:p>
                  </a:txBody>
                  <a:tcPr/>
                </a:tc>
                <a:tc>
                  <a:txBody>
                    <a:bodyPr/>
                    <a:lstStyle/>
                    <a:p>
                      <a:r>
                        <a:rPr lang="en-US" dirty="0" smtClean="0"/>
                        <a:t>  5,392K</a:t>
                      </a:r>
                      <a:endParaRPr lang="en-US" dirty="0"/>
                    </a:p>
                  </a:txBody>
                  <a:tcPr/>
                </a:tc>
              </a:tr>
              <a:tr h="370840">
                <a:tc>
                  <a:txBody>
                    <a:bodyPr/>
                    <a:lstStyle/>
                    <a:p>
                      <a:r>
                        <a:rPr lang="en-US" dirty="0" smtClean="0"/>
                        <a:t>Boston</a:t>
                      </a:r>
                      <a:endParaRPr lang="en-US" dirty="0"/>
                    </a:p>
                  </a:txBody>
                  <a:tcPr/>
                </a:tc>
                <a:tc>
                  <a:txBody>
                    <a:bodyPr/>
                    <a:lstStyle/>
                    <a:p>
                      <a:r>
                        <a:rPr lang="en-US" dirty="0" smtClean="0"/>
                        <a:t>  4,361K</a:t>
                      </a:r>
                      <a:endParaRPr lang="en-US" dirty="0"/>
                    </a:p>
                  </a:txBody>
                  <a:tcPr/>
                </a:tc>
              </a:tr>
            </a:tbl>
          </a:graphicData>
        </a:graphic>
      </p:graphicFrame>
      <p:sp>
        <p:nvSpPr>
          <p:cNvPr id="11" name="Rectangle 10"/>
          <p:cNvSpPr/>
          <p:nvPr/>
        </p:nvSpPr>
        <p:spPr>
          <a:xfrm>
            <a:off x="20867" y="224"/>
            <a:ext cx="3376520" cy="523220"/>
          </a:xfrm>
          <a:prstGeom prst="rect">
            <a:avLst/>
          </a:prstGeom>
        </p:spPr>
        <p:txBody>
          <a:bodyPr wrap="none">
            <a:spAutoFit/>
          </a:bodyPr>
          <a:lstStyle/>
          <a:p>
            <a:r>
              <a:rPr lang="en-US" sz="2800" b="1" dirty="0" smtClean="0">
                <a:solidFill>
                  <a:srgbClr val="5F0101"/>
                </a:solidFill>
              </a:rPr>
              <a:t>Binary distribution</a:t>
            </a:r>
            <a:endParaRPr lang="en-US" sz="2800" dirty="0"/>
          </a:p>
        </p:txBody>
      </p:sp>
      <p:graphicFrame>
        <p:nvGraphicFramePr>
          <p:cNvPr id="13" name="Object 4"/>
          <p:cNvGraphicFramePr>
            <a:graphicFrameLocks noGrp="1" noChangeAspect="1"/>
          </p:cNvGraphicFramePr>
          <p:nvPr>
            <p:ph/>
            <p:extLst>
              <p:ext uri="{D42A27DB-BD31-4B8C-83A1-F6EECF244321}">
                <p14:modId xmlns:p14="http://schemas.microsoft.com/office/powerpoint/2010/main" val="2988210777"/>
              </p:ext>
            </p:extLst>
          </p:nvPr>
        </p:nvGraphicFramePr>
        <p:xfrm>
          <a:off x="3733800" y="2387600"/>
          <a:ext cx="6147980" cy="447040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Screen Shot 2013-01-12 at 11.53.28 A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95800" y="76201"/>
            <a:ext cx="4030095" cy="2514599"/>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096370805"/>
              </p:ext>
            </p:extLst>
          </p:nvPr>
        </p:nvGraphicFramePr>
        <p:xfrm>
          <a:off x="304800" y="4800600"/>
          <a:ext cx="2971800" cy="1854200"/>
        </p:xfrm>
        <a:graphic>
          <a:graphicData uri="http://schemas.openxmlformats.org/drawingml/2006/table">
            <a:tbl>
              <a:tblPr firstRow="1" bandRow="1">
                <a:tableStyleId>{21E4AEA4-8DFA-4A89-87EB-49C32662AFE0}</a:tableStyleId>
              </a:tblPr>
              <a:tblGrid>
                <a:gridCol w="1884556"/>
                <a:gridCol w="1087244"/>
              </a:tblGrid>
              <a:tr h="370840">
                <a:tc gridSpan="2">
                  <a:txBody>
                    <a:bodyPr/>
                    <a:lstStyle/>
                    <a:p>
                      <a:pPr algn="ctr"/>
                      <a:r>
                        <a:rPr lang="en-US" dirty="0" smtClean="0"/>
                        <a:t>US West</a:t>
                      </a:r>
                      <a:endParaRPr lang="en-US" dirty="0"/>
                    </a:p>
                  </a:txBody>
                  <a:tcPr/>
                </a:tc>
                <a:tc hMerge="1">
                  <a:txBody>
                    <a:bodyPr/>
                    <a:lstStyle/>
                    <a:p>
                      <a:endParaRPr lang="en-US" dirty="0"/>
                    </a:p>
                  </a:txBody>
                  <a:tcPr/>
                </a:tc>
              </a:tr>
              <a:tr h="370840">
                <a:tc>
                  <a:txBody>
                    <a:bodyPr/>
                    <a:lstStyle/>
                    <a:p>
                      <a:r>
                        <a:rPr lang="en-US" dirty="0" smtClean="0"/>
                        <a:t>Los Angeles</a:t>
                      </a:r>
                      <a:endParaRPr lang="en-US" dirty="0"/>
                    </a:p>
                  </a:txBody>
                  <a:tcPr/>
                </a:tc>
                <a:tc>
                  <a:txBody>
                    <a:bodyPr/>
                    <a:lstStyle/>
                    <a:p>
                      <a:r>
                        <a:rPr lang="en-US" dirty="0" smtClean="0"/>
                        <a:t>12,298K</a:t>
                      </a:r>
                      <a:endParaRPr lang="en-US" dirty="0"/>
                    </a:p>
                  </a:txBody>
                  <a:tcPr/>
                </a:tc>
              </a:tr>
              <a:tr h="370840">
                <a:tc>
                  <a:txBody>
                    <a:bodyPr/>
                    <a:lstStyle/>
                    <a:p>
                      <a:r>
                        <a:rPr lang="en-US" dirty="0" smtClean="0"/>
                        <a:t>San Francisco</a:t>
                      </a:r>
                      <a:endParaRPr lang="en-US" dirty="0"/>
                    </a:p>
                  </a:txBody>
                  <a:tcPr/>
                </a:tc>
                <a:tc>
                  <a:txBody>
                    <a:bodyPr/>
                    <a:lstStyle/>
                    <a:p>
                      <a:r>
                        <a:rPr lang="en-US" dirty="0" smtClean="0"/>
                        <a:t>  7,150K</a:t>
                      </a:r>
                      <a:endParaRPr lang="en-US" dirty="0"/>
                    </a:p>
                  </a:txBody>
                  <a:tcPr/>
                </a:tc>
              </a:tr>
              <a:tr h="370840">
                <a:tc>
                  <a:txBody>
                    <a:bodyPr/>
                    <a:lstStyle/>
                    <a:p>
                      <a:r>
                        <a:rPr lang="en-US" dirty="0" smtClean="0"/>
                        <a:t>Phoenix</a:t>
                      </a:r>
                      <a:endParaRPr lang="en-US" dirty="0"/>
                    </a:p>
                  </a:txBody>
                  <a:tcPr/>
                </a:tc>
                <a:tc>
                  <a:txBody>
                    <a:bodyPr/>
                    <a:lstStyle/>
                    <a:p>
                      <a:r>
                        <a:rPr lang="en-US" dirty="0" smtClean="0"/>
                        <a:t>  4,263K</a:t>
                      </a:r>
                      <a:endParaRPr lang="en-US" dirty="0"/>
                    </a:p>
                  </a:txBody>
                  <a:tcPr/>
                </a:tc>
              </a:tr>
              <a:tr h="370840">
                <a:tc>
                  <a:txBody>
                    <a:bodyPr/>
                    <a:lstStyle/>
                    <a:p>
                      <a:r>
                        <a:rPr lang="en-US" dirty="0" smtClean="0"/>
                        <a:t>Seattle</a:t>
                      </a:r>
                      <a:endParaRPr lang="en-US" dirty="0"/>
                    </a:p>
                  </a:txBody>
                  <a:tcPr/>
                </a:tc>
                <a:tc>
                  <a:txBody>
                    <a:bodyPr/>
                    <a:lstStyle/>
                    <a:p>
                      <a:r>
                        <a:rPr lang="en-US" dirty="0" smtClean="0"/>
                        <a:t>  3,500K</a:t>
                      </a:r>
                      <a:endParaRPr lang="en-US" dirty="0"/>
                    </a:p>
                  </a:txBody>
                  <a:tcPr/>
                </a:tc>
              </a:tr>
            </a:tbl>
          </a:graphicData>
        </a:graphic>
      </p:graphicFrame>
      <p:pic>
        <p:nvPicPr>
          <p:cNvPr id="8" name="Picture 7" descr="Screen Shot 2013-01-12 at 11.53.28 AM.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8600" y="609601"/>
            <a:ext cx="1600200" cy="1964276"/>
          </a:xfrm>
          <a:prstGeom prst="rect">
            <a:avLst/>
          </a:prstGeom>
          <a:ln>
            <a:solidFill>
              <a:srgbClr val="5F0101"/>
            </a:solidFill>
          </a:ln>
        </p:spPr>
      </p:pic>
      <p:pic>
        <p:nvPicPr>
          <p:cNvPr id="9" name="Picture 8" descr="Screen Shot 2013-01-12 at 11.53.28 A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81200" y="609601"/>
            <a:ext cx="2362200" cy="1941877"/>
          </a:xfrm>
          <a:prstGeom prst="rect">
            <a:avLst/>
          </a:prstGeom>
          <a:ln>
            <a:solidFill>
              <a:srgbClr val="5F0101"/>
            </a:solidFill>
          </a:ln>
        </p:spPr>
      </p:pic>
    </p:spTree>
    <p:extLst>
      <p:ext uri="{BB962C8B-B14F-4D97-AF65-F5344CB8AC3E}">
        <p14:creationId xmlns:p14="http://schemas.microsoft.com/office/powerpoint/2010/main" val="7370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0" y="0"/>
            <a:ext cx="9144000" cy="6858000"/>
          </a:xfrm>
        </p:spPr>
        <p:txBody>
          <a:bodyPr/>
          <a:lstStyle/>
          <a:p>
            <a:pPr marL="0" lvl="1" indent="0" eaLnBrk="1" hangingPunct="1">
              <a:lnSpc>
                <a:spcPts val="2400"/>
              </a:lnSpc>
              <a:spcBef>
                <a:spcPts val="0"/>
              </a:spcBef>
              <a:buNone/>
            </a:pPr>
            <a:r>
              <a:rPr lang="en-US" b="1" dirty="0" smtClean="0">
                <a:solidFill>
                  <a:srgbClr val="5F0101"/>
                </a:solidFill>
                <a:latin typeface="+mj-lt"/>
              </a:rPr>
              <a:t>Rank</a:t>
            </a:r>
            <a:r>
              <a:rPr lang="en-US" b="1" dirty="0">
                <a:solidFill>
                  <a:srgbClr val="5F0101"/>
                </a:solidFill>
                <a:latin typeface="+mj-lt"/>
              </a:rPr>
              <a:t>-Size </a:t>
            </a:r>
            <a:r>
              <a:rPr lang="en-US" b="1" dirty="0" smtClean="0">
                <a:solidFill>
                  <a:srgbClr val="5F0101"/>
                </a:solidFill>
                <a:latin typeface="+mj-lt"/>
              </a:rPr>
              <a:t>Rule</a:t>
            </a:r>
          </a:p>
          <a:p>
            <a:pPr marL="285750" lvl="1" eaLnBrk="1" hangingPunct="1">
              <a:lnSpc>
                <a:spcPts val="2400"/>
              </a:lnSpc>
              <a:spcBef>
                <a:spcPts val="0"/>
              </a:spcBef>
              <a:buFont typeface="Arial"/>
              <a:buChar char="•"/>
            </a:pPr>
            <a:r>
              <a:rPr lang="en-US" dirty="0">
                <a:solidFill>
                  <a:srgbClr val="5F0101"/>
                </a:solidFill>
              </a:rPr>
              <a:t>R</a:t>
            </a:r>
            <a:r>
              <a:rPr lang="en-US" dirty="0" smtClean="0">
                <a:solidFill>
                  <a:srgbClr val="5F0101"/>
                </a:solidFill>
              </a:rPr>
              <a:t>ank</a:t>
            </a:r>
            <a:r>
              <a:rPr lang="en-US" dirty="0">
                <a:solidFill>
                  <a:srgbClr val="5F0101"/>
                </a:solidFill>
              </a:rPr>
              <a:t>-size rule occurs sometimes when a country does not have a dominant primate city (most LDCs = high degree of primacy</a:t>
            </a:r>
            <a:r>
              <a:rPr lang="en-US" dirty="0" smtClean="0">
                <a:solidFill>
                  <a:srgbClr val="5F0101"/>
                </a:solidFill>
              </a:rPr>
              <a:t>)</a:t>
            </a:r>
            <a:endParaRPr lang="en-US" dirty="0" smtClean="0">
              <a:solidFill>
                <a:srgbClr val="5F0101"/>
              </a:solidFill>
              <a:latin typeface="+mj-lt"/>
            </a:endParaRPr>
          </a:p>
          <a:p>
            <a:pPr marL="285750" lvl="1" eaLnBrk="1" hangingPunct="1">
              <a:lnSpc>
                <a:spcPts val="2400"/>
              </a:lnSpc>
              <a:spcBef>
                <a:spcPts val="0"/>
              </a:spcBef>
              <a:buFont typeface="Arial"/>
              <a:buChar char="•"/>
            </a:pPr>
            <a:r>
              <a:rPr lang="en-US" dirty="0" smtClean="0">
                <a:solidFill>
                  <a:srgbClr val="5F0101"/>
                </a:solidFill>
                <a:latin typeface="+mj-lt"/>
              </a:rPr>
              <a:t>Follows a pattern similar to the Fibonacci Sequence, in which </a:t>
            </a:r>
            <a:r>
              <a:rPr lang="en-US" dirty="0">
                <a:solidFill>
                  <a:srgbClr val="5F0101"/>
                </a:solidFill>
              </a:rPr>
              <a:t>each successive number is equal to the sum of the two preceding </a:t>
            </a:r>
            <a:r>
              <a:rPr lang="en-US" dirty="0" smtClean="0">
                <a:solidFill>
                  <a:srgbClr val="5F0101"/>
                </a:solidFill>
              </a:rPr>
              <a:t>numbers.</a:t>
            </a:r>
          </a:p>
          <a:p>
            <a:pPr marL="285750" lvl="1" eaLnBrk="1" hangingPunct="1">
              <a:lnSpc>
                <a:spcPts val="2400"/>
              </a:lnSpc>
              <a:spcBef>
                <a:spcPts val="0"/>
              </a:spcBef>
              <a:buFont typeface="Arial"/>
              <a:buChar char="•"/>
            </a:pPr>
            <a:r>
              <a:rPr lang="en-US" dirty="0" smtClean="0">
                <a:solidFill>
                  <a:srgbClr val="5F0101"/>
                </a:solidFill>
              </a:rPr>
              <a:t>This pattern can often be seen in nature … as with a sunflower, or aloe …</a:t>
            </a:r>
          </a:p>
          <a:p>
            <a:pPr marL="285750" lvl="1" eaLnBrk="1" hangingPunct="1">
              <a:lnSpc>
                <a:spcPts val="2400"/>
              </a:lnSpc>
              <a:spcBef>
                <a:spcPts val="0"/>
              </a:spcBef>
              <a:buFont typeface="Arial"/>
              <a:buChar char="•"/>
            </a:pPr>
            <a:r>
              <a:rPr lang="en-US" dirty="0" smtClean="0">
                <a:solidFill>
                  <a:srgbClr val="5F0101"/>
                </a:solidFill>
              </a:rPr>
              <a:t>And if you plot these numbers on a graph, a spiral forms which matches many other patterns we see in nature … whether it be a nautilus shell, a low pressure center, or even the Whirlpool Galaxy</a:t>
            </a:r>
          </a:p>
          <a:p>
            <a:pPr marL="285750" lvl="1" eaLnBrk="1" hangingPunct="1">
              <a:lnSpc>
                <a:spcPts val="2400"/>
              </a:lnSpc>
              <a:spcBef>
                <a:spcPts val="0"/>
              </a:spcBef>
              <a:buFont typeface="Arial"/>
              <a:buChar char="•"/>
            </a:pPr>
            <a:r>
              <a:rPr lang="en-US" dirty="0">
                <a:solidFill>
                  <a:srgbClr val="5F0101"/>
                </a:solidFill>
              </a:rPr>
              <a:t>I</a:t>
            </a:r>
            <a:r>
              <a:rPr lang="en-US" dirty="0" smtClean="0">
                <a:solidFill>
                  <a:srgbClr val="5F0101"/>
                </a:solidFill>
              </a:rPr>
              <a:t>f we arrange the US city populations of decades past in the same fashion – a similar pattern forms as well </a:t>
            </a:r>
            <a:endParaRPr lang="en-US" dirty="0">
              <a:solidFill>
                <a:srgbClr val="5F0101"/>
              </a:solidFill>
            </a:endParaRPr>
          </a:p>
          <a:p>
            <a:pPr marL="285750" lvl="1" eaLnBrk="1" hangingPunct="1">
              <a:lnSpc>
                <a:spcPts val="2400"/>
              </a:lnSpc>
              <a:spcBef>
                <a:spcPts val="0"/>
              </a:spcBef>
              <a:buFont typeface="Arial"/>
              <a:buChar char="•"/>
            </a:pPr>
            <a:r>
              <a:rPr lang="en-US" dirty="0">
                <a:solidFill>
                  <a:srgbClr val="5F0101"/>
                </a:solidFill>
              </a:rPr>
              <a:t>T</a:t>
            </a:r>
            <a:r>
              <a:rPr lang="en-US" dirty="0" smtClean="0">
                <a:solidFill>
                  <a:srgbClr val="5F0101"/>
                </a:solidFill>
              </a:rPr>
              <a:t>he rank-size rule follows a similar pattern .. and suggests that there is some predictable order to human nature</a:t>
            </a:r>
          </a:p>
          <a:p>
            <a:pPr marL="285750" lvl="1" eaLnBrk="1" hangingPunct="1">
              <a:lnSpc>
                <a:spcPts val="2400"/>
              </a:lnSpc>
              <a:spcBef>
                <a:spcPts val="0"/>
              </a:spcBef>
              <a:buFont typeface="Arial"/>
              <a:buChar char="•"/>
            </a:pPr>
            <a:endParaRPr lang="en-US" dirty="0" smtClean="0">
              <a:solidFill>
                <a:srgbClr val="5F0101"/>
              </a:solidFill>
            </a:endParaRPr>
          </a:p>
        </p:txBody>
      </p:sp>
    </p:spTree>
    <p:extLst>
      <p:ext uri="{BB962C8B-B14F-4D97-AF65-F5344CB8AC3E}">
        <p14:creationId xmlns:p14="http://schemas.microsoft.com/office/powerpoint/2010/main" val="260479485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dissolve">
                                      <p:cBhvr>
                                        <p:cTn id="7" dur="500"/>
                                        <p:tgtEl>
                                          <p:spTgt spid="378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0">
                                            <p:txEl>
                                              <p:pRg st="1" end="1"/>
                                            </p:txEl>
                                          </p:spTgt>
                                        </p:tgtEl>
                                        <p:attrNameLst>
                                          <p:attrName>style.visibility</p:attrName>
                                        </p:attrNameLst>
                                      </p:cBhvr>
                                      <p:to>
                                        <p:strVal val="visible"/>
                                      </p:to>
                                    </p:set>
                                    <p:animEffect transition="in" filter="dissolve">
                                      <p:cBhvr>
                                        <p:cTn id="12" dur="500"/>
                                        <p:tgtEl>
                                          <p:spTgt spid="378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0">
                                            <p:txEl>
                                              <p:pRg st="2" end="2"/>
                                            </p:txEl>
                                          </p:spTgt>
                                        </p:tgtEl>
                                        <p:attrNameLst>
                                          <p:attrName>style.visibility</p:attrName>
                                        </p:attrNameLst>
                                      </p:cBhvr>
                                      <p:to>
                                        <p:strVal val="visible"/>
                                      </p:to>
                                    </p:set>
                                    <p:animEffect transition="in" filter="dissolve">
                                      <p:cBhvr>
                                        <p:cTn id="17" dur="500"/>
                                        <p:tgtEl>
                                          <p:spTgt spid="378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0">
                                            <p:txEl>
                                              <p:pRg st="3" end="3"/>
                                            </p:txEl>
                                          </p:spTgt>
                                        </p:tgtEl>
                                        <p:attrNameLst>
                                          <p:attrName>style.visibility</p:attrName>
                                        </p:attrNameLst>
                                      </p:cBhvr>
                                      <p:to>
                                        <p:strVal val="visible"/>
                                      </p:to>
                                    </p:set>
                                    <p:animEffect transition="in" filter="dissolve">
                                      <p:cBhvr>
                                        <p:cTn id="22" dur="500"/>
                                        <p:tgtEl>
                                          <p:spTgt spid="378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890">
                                            <p:txEl>
                                              <p:pRg st="4" end="4"/>
                                            </p:txEl>
                                          </p:spTgt>
                                        </p:tgtEl>
                                        <p:attrNameLst>
                                          <p:attrName>style.visibility</p:attrName>
                                        </p:attrNameLst>
                                      </p:cBhvr>
                                      <p:to>
                                        <p:strVal val="visible"/>
                                      </p:to>
                                    </p:set>
                                    <p:animEffect transition="in" filter="dissolve">
                                      <p:cBhvr>
                                        <p:cTn id="27" dur="500"/>
                                        <p:tgtEl>
                                          <p:spTgt spid="378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7890">
                                            <p:txEl>
                                              <p:pRg st="5" end="5"/>
                                            </p:txEl>
                                          </p:spTgt>
                                        </p:tgtEl>
                                        <p:attrNameLst>
                                          <p:attrName>style.visibility</p:attrName>
                                        </p:attrNameLst>
                                      </p:cBhvr>
                                      <p:to>
                                        <p:strVal val="visible"/>
                                      </p:to>
                                    </p:set>
                                    <p:animEffect transition="in" filter="dissolve">
                                      <p:cBhvr>
                                        <p:cTn id="32" dur="500"/>
                                        <p:tgtEl>
                                          <p:spTgt spid="378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7890">
                                            <p:txEl>
                                              <p:pRg st="6" end="6"/>
                                            </p:txEl>
                                          </p:spTgt>
                                        </p:tgtEl>
                                        <p:attrNameLst>
                                          <p:attrName>style.visibility</p:attrName>
                                        </p:attrNameLst>
                                      </p:cBhvr>
                                      <p:to>
                                        <p:strVal val="visible"/>
                                      </p:to>
                                    </p:set>
                                    <p:animEffect transition="in" filter="dissolve">
                                      <p:cBhvr>
                                        <p:cTn id="37" dur="500"/>
                                        <p:tgtEl>
                                          <p:spTgt spid="378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bldLvl="2"/>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0" y="0"/>
            <a:ext cx="9144000" cy="6858000"/>
          </a:xfrm>
        </p:spPr>
        <p:txBody>
          <a:bodyPr/>
          <a:lstStyle/>
          <a:p>
            <a:pPr marL="0" lvl="1" indent="0" eaLnBrk="1" hangingPunct="1">
              <a:lnSpc>
                <a:spcPts val="2400"/>
              </a:lnSpc>
              <a:spcBef>
                <a:spcPts val="0"/>
              </a:spcBef>
              <a:buNone/>
            </a:pPr>
            <a:r>
              <a:rPr lang="en-US" b="1" dirty="0" smtClean="0">
                <a:solidFill>
                  <a:srgbClr val="5F0101"/>
                </a:solidFill>
                <a:latin typeface="+mj-lt"/>
              </a:rPr>
              <a:t>Rank</a:t>
            </a:r>
            <a:r>
              <a:rPr lang="en-US" b="1" dirty="0">
                <a:solidFill>
                  <a:srgbClr val="5F0101"/>
                </a:solidFill>
                <a:latin typeface="+mj-lt"/>
              </a:rPr>
              <a:t>-Size </a:t>
            </a:r>
            <a:r>
              <a:rPr lang="en-US" b="1" dirty="0" smtClean="0">
                <a:solidFill>
                  <a:srgbClr val="5F0101"/>
                </a:solidFill>
                <a:latin typeface="+mj-lt"/>
              </a:rPr>
              <a:t>Rule </a:t>
            </a:r>
          </a:p>
          <a:p>
            <a:pPr marL="285750" lvl="1" eaLnBrk="1" hangingPunct="1">
              <a:lnSpc>
                <a:spcPts val="2400"/>
              </a:lnSpc>
              <a:spcBef>
                <a:spcPts val="0"/>
              </a:spcBef>
              <a:buFont typeface="Arial"/>
              <a:buChar char="•"/>
            </a:pPr>
            <a:r>
              <a:rPr lang="en-US" dirty="0" smtClean="0">
                <a:solidFill>
                  <a:srgbClr val="5F0101"/>
                </a:solidFill>
              </a:rPr>
              <a:t>The </a:t>
            </a:r>
            <a:r>
              <a:rPr lang="en-US" dirty="0">
                <a:solidFill>
                  <a:srgbClr val="5F0101"/>
                </a:solidFill>
              </a:rPr>
              <a:t>rule, which is similar to George </a:t>
            </a:r>
            <a:r>
              <a:rPr lang="en-US" dirty="0" err="1">
                <a:solidFill>
                  <a:srgbClr val="5F0101"/>
                </a:solidFill>
              </a:rPr>
              <a:t>Zipf’s</a:t>
            </a:r>
            <a:r>
              <a:rPr lang="en-US" dirty="0">
                <a:solidFill>
                  <a:srgbClr val="5F0101"/>
                </a:solidFill>
              </a:rPr>
              <a:t> Law </a:t>
            </a:r>
            <a:r>
              <a:rPr lang="en-US" dirty="0" smtClean="0">
                <a:solidFill>
                  <a:srgbClr val="5F0101"/>
                </a:solidFill>
              </a:rPr>
              <a:t>(back in 1949</a:t>
            </a:r>
            <a:r>
              <a:rPr lang="en-US" dirty="0">
                <a:solidFill>
                  <a:srgbClr val="5F0101"/>
                </a:solidFill>
              </a:rPr>
              <a:t>); states that the population of a city or town will be inversely proportional to its rank in the urban </a:t>
            </a:r>
            <a:r>
              <a:rPr lang="en-US" dirty="0" smtClean="0">
                <a:solidFill>
                  <a:srgbClr val="5F0101"/>
                </a:solidFill>
              </a:rPr>
              <a:t>hierarchy</a:t>
            </a:r>
            <a:endParaRPr lang="en-US" i="1" dirty="0" smtClean="0">
              <a:solidFill>
                <a:srgbClr val="5F0101"/>
              </a:solidFill>
            </a:endParaRPr>
          </a:p>
          <a:p>
            <a:pPr marL="285750" lvl="1" eaLnBrk="1" hangingPunct="1">
              <a:lnSpc>
                <a:spcPts val="2400"/>
              </a:lnSpc>
              <a:spcBef>
                <a:spcPts val="0"/>
              </a:spcBef>
              <a:buFont typeface="Arial"/>
              <a:buChar char="•"/>
            </a:pPr>
            <a:r>
              <a:rPr lang="en-US" i="1" dirty="0" smtClean="0">
                <a:solidFill>
                  <a:srgbClr val="5F0101"/>
                </a:solidFill>
              </a:rPr>
              <a:t>Nth </a:t>
            </a:r>
            <a:r>
              <a:rPr lang="en-US" dirty="0">
                <a:solidFill>
                  <a:srgbClr val="5F0101"/>
                </a:solidFill>
              </a:rPr>
              <a:t>largest city is 1/n smaller than the largest city</a:t>
            </a:r>
          </a:p>
          <a:p>
            <a:pPr marL="285750" lvl="1" eaLnBrk="1" hangingPunct="1">
              <a:lnSpc>
                <a:spcPts val="2400"/>
              </a:lnSpc>
              <a:spcBef>
                <a:spcPts val="0"/>
              </a:spcBef>
              <a:buFont typeface="Arial"/>
              <a:buChar char="•"/>
            </a:pPr>
            <a:r>
              <a:rPr lang="en-US" dirty="0">
                <a:solidFill>
                  <a:srgbClr val="5F0101"/>
                </a:solidFill>
              </a:rPr>
              <a:t>Ex) largest city 1</a:t>
            </a:r>
            <a:r>
              <a:rPr lang="en-US" baseline="30000" dirty="0">
                <a:solidFill>
                  <a:srgbClr val="5F0101"/>
                </a:solidFill>
              </a:rPr>
              <a:t>st</a:t>
            </a:r>
            <a:r>
              <a:rPr lang="en-US" dirty="0">
                <a:solidFill>
                  <a:srgbClr val="5F0101"/>
                </a:solidFill>
              </a:rPr>
              <a:t> city = 12 mil., 2</a:t>
            </a:r>
            <a:r>
              <a:rPr lang="en-US" baseline="30000" dirty="0">
                <a:solidFill>
                  <a:srgbClr val="5F0101"/>
                </a:solidFill>
              </a:rPr>
              <a:t>nd</a:t>
            </a:r>
            <a:r>
              <a:rPr lang="en-US" dirty="0">
                <a:solidFill>
                  <a:srgbClr val="5F0101"/>
                </a:solidFill>
              </a:rPr>
              <a:t> = 6 mil., 3</a:t>
            </a:r>
            <a:r>
              <a:rPr lang="en-US" baseline="30000" dirty="0">
                <a:solidFill>
                  <a:srgbClr val="5F0101"/>
                </a:solidFill>
              </a:rPr>
              <a:t>rd</a:t>
            </a:r>
            <a:r>
              <a:rPr lang="en-US" dirty="0">
                <a:solidFill>
                  <a:srgbClr val="5F0101"/>
                </a:solidFill>
              </a:rPr>
              <a:t> = 4 mil., 4</a:t>
            </a:r>
            <a:r>
              <a:rPr lang="en-US" baseline="30000" dirty="0">
                <a:solidFill>
                  <a:srgbClr val="5F0101"/>
                </a:solidFill>
              </a:rPr>
              <a:t>th</a:t>
            </a:r>
            <a:r>
              <a:rPr lang="en-US" dirty="0">
                <a:solidFill>
                  <a:srgbClr val="5F0101"/>
                </a:solidFill>
              </a:rPr>
              <a:t> = 3 mil</a:t>
            </a:r>
            <a:r>
              <a:rPr lang="en-US" dirty="0" smtClean="0">
                <a:solidFill>
                  <a:srgbClr val="5F0101"/>
                </a:solidFill>
              </a:rPr>
              <a:t>…</a:t>
            </a:r>
            <a:endParaRPr lang="en-US" dirty="0" smtClean="0">
              <a:solidFill>
                <a:srgbClr val="5F0101"/>
              </a:solidFill>
              <a:latin typeface="+mj-lt"/>
            </a:endParaRPr>
          </a:p>
          <a:p>
            <a:pPr marL="342900" lvl="1" indent="-342900" eaLnBrk="1" hangingPunct="1">
              <a:lnSpc>
                <a:spcPts val="2400"/>
              </a:lnSpc>
              <a:spcBef>
                <a:spcPts val="0"/>
              </a:spcBef>
              <a:buFont typeface="Arial"/>
              <a:buChar char="•"/>
            </a:pPr>
            <a:r>
              <a:rPr lang="en-US" dirty="0" smtClean="0">
                <a:solidFill>
                  <a:srgbClr val="5F0101"/>
                </a:solidFill>
                <a:latin typeface="+mj-lt"/>
              </a:rPr>
              <a:t>A 2004 </a:t>
            </a:r>
            <a:r>
              <a:rPr lang="en-US" dirty="0">
                <a:solidFill>
                  <a:srgbClr val="5F0101"/>
                </a:solidFill>
                <a:latin typeface="+mj-lt"/>
              </a:rPr>
              <a:t>study found that  </a:t>
            </a:r>
            <a:r>
              <a:rPr lang="en-US" dirty="0" err="1">
                <a:solidFill>
                  <a:srgbClr val="5F0101"/>
                </a:solidFill>
                <a:latin typeface="+mj-lt"/>
              </a:rPr>
              <a:t>Zipf</a:t>
            </a:r>
            <a:r>
              <a:rPr lang="ja-JP" altLang="en-US" dirty="0">
                <a:solidFill>
                  <a:srgbClr val="5F0101"/>
                </a:solidFill>
                <a:latin typeface="+mj-lt"/>
              </a:rPr>
              <a:t>’</a:t>
            </a:r>
            <a:r>
              <a:rPr lang="en-US" dirty="0">
                <a:solidFill>
                  <a:srgbClr val="5F0101"/>
                </a:solidFill>
                <a:latin typeface="+mj-lt"/>
              </a:rPr>
              <a:t>s Law was rejected for 53 of 73 </a:t>
            </a:r>
            <a:r>
              <a:rPr lang="en-US" dirty="0" smtClean="0">
                <a:solidFill>
                  <a:srgbClr val="5F0101"/>
                </a:solidFill>
                <a:latin typeface="+mj-lt"/>
              </a:rPr>
              <a:t>countries; one of the key problems may simply be how we define an urban area – is it the city limits itself? the built up urban area? what about the suburbs? or urban realms?</a:t>
            </a:r>
          </a:p>
          <a:p>
            <a:pPr marL="342900" lvl="1" indent="-342900" eaLnBrk="1" hangingPunct="1">
              <a:lnSpc>
                <a:spcPts val="2400"/>
              </a:lnSpc>
              <a:spcBef>
                <a:spcPts val="0"/>
              </a:spcBef>
              <a:buFont typeface="Arial"/>
              <a:buChar char="•"/>
            </a:pPr>
            <a:r>
              <a:rPr lang="en-US" dirty="0" smtClean="0">
                <a:solidFill>
                  <a:srgbClr val="5F0101"/>
                </a:solidFill>
                <a:latin typeface="+mj-lt"/>
              </a:rPr>
              <a:t>In a binary </a:t>
            </a:r>
            <a:r>
              <a:rPr lang="en-US" dirty="0">
                <a:solidFill>
                  <a:srgbClr val="5F0101"/>
                </a:solidFill>
                <a:latin typeface="+mj-lt"/>
              </a:rPr>
              <a:t>d</a:t>
            </a:r>
            <a:r>
              <a:rPr lang="en-US" dirty="0" smtClean="0">
                <a:solidFill>
                  <a:srgbClr val="5F0101"/>
                </a:solidFill>
                <a:latin typeface="+mj-lt"/>
              </a:rPr>
              <a:t>istribution </a:t>
            </a:r>
            <a:r>
              <a:rPr lang="en-US" dirty="0">
                <a:solidFill>
                  <a:srgbClr val="5F0101"/>
                </a:solidFill>
                <a:latin typeface="+mj-lt"/>
              </a:rPr>
              <a:t>– </a:t>
            </a:r>
            <a:r>
              <a:rPr lang="en-US" dirty="0" smtClean="0">
                <a:solidFill>
                  <a:srgbClr val="5F0101"/>
                </a:solidFill>
                <a:latin typeface="+mj-lt"/>
              </a:rPr>
              <a:t>two cities (or more) may be larger than predicted; this could happen for a plethora of reasons, for example a country may be very large</a:t>
            </a:r>
          </a:p>
          <a:p>
            <a:pPr marL="342900" lvl="1" indent="-342900" eaLnBrk="1" hangingPunct="1">
              <a:lnSpc>
                <a:spcPts val="2400"/>
              </a:lnSpc>
              <a:spcBef>
                <a:spcPts val="0"/>
              </a:spcBef>
              <a:buFont typeface="Arial"/>
              <a:buChar char="•"/>
            </a:pPr>
            <a:r>
              <a:rPr lang="en-US" dirty="0">
                <a:solidFill>
                  <a:srgbClr val="5F0101"/>
                </a:solidFill>
                <a:latin typeface="+mj-lt"/>
              </a:rPr>
              <a:t>I</a:t>
            </a:r>
            <a:r>
              <a:rPr lang="en-US" dirty="0" smtClean="0">
                <a:solidFill>
                  <a:srgbClr val="5F0101"/>
                </a:solidFill>
                <a:latin typeface="+mj-lt"/>
              </a:rPr>
              <a:t>n this case the rank</a:t>
            </a:r>
            <a:r>
              <a:rPr lang="en-US" dirty="0">
                <a:solidFill>
                  <a:srgbClr val="5F0101"/>
                </a:solidFill>
                <a:latin typeface="+mj-lt"/>
              </a:rPr>
              <a:t>-size rule may apply </a:t>
            </a:r>
            <a:r>
              <a:rPr lang="en-US" dirty="0" smtClean="0">
                <a:solidFill>
                  <a:srgbClr val="5F0101"/>
                </a:solidFill>
                <a:latin typeface="+mj-lt"/>
              </a:rPr>
              <a:t>regionally … </a:t>
            </a:r>
          </a:p>
          <a:p>
            <a:pPr marL="342900" lvl="1" indent="-342900" eaLnBrk="1" hangingPunct="1">
              <a:lnSpc>
                <a:spcPts val="2400"/>
              </a:lnSpc>
              <a:spcBef>
                <a:spcPts val="0"/>
              </a:spcBef>
              <a:buFont typeface="Arial"/>
              <a:buChar char="•"/>
            </a:pPr>
            <a:r>
              <a:rPr lang="en-US" dirty="0" smtClean="0">
                <a:solidFill>
                  <a:srgbClr val="5F0101"/>
                </a:solidFill>
                <a:latin typeface="+mj-lt"/>
              </a:rPr>
              <a:t>The rank-size rule may help us predict the relative sizes of urban areas in a many developed countries … but it does not explain where cities will be located, or distributed across the hierarchy …</a:t>
            </a:r>
            <a:endParaRPr lang="en-US" dirty="0">
              <a:solidFill>
                <a:srgbClr val="5F0101"/>
              </a:solidFill>
              <a:latin typeface="+mj-lt"/>
            </a:endParaRPr>
          </a:p>
        </p:txBody>
      </p:sp>
    </p:spTree>
    <p:extLst>
      <p:ext uri="{BB962C8B-B14F-4D97-AF65-F5344CB8AC3E}">
        <p14:creationId xmlns:p14="http://schemas.microsoft.com/office/powerpoint/2010/main" val="295126130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890">
                                            <p:txEl>
                                              <p:pRg st="0" end="0"/>
                                            </p:txEl>
                                          </p:spTgt>
                                        </p:tgtEl>
                                        <p:attrNameLst>
                                          <p:attrName>style.visibility</p:attrName>
                                        </p:attrNameLst>
                                      </p:cBhvr>
                                      <p:to>
                                        <p:strVal val="visible"/>
                                      </p:to>
                                    </p:set>
                                    <p:animEffect transition="in" filter="dissolve">
                                      <p:cBhvr>
                                        <p:cTn id="7" dur="500"/>
                                        <p:tgtEl>
                                          <p:spTgt spid="378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7890">
                                            <p:txEl>
                                              <p:pRg st="1" end="1"/>
                                            </p:txEl>
                                          </p:spTgt>
                                        </p:tgtEl>
                                        <p:attrNameLst>
                                          <p:attrName>style.visibility</p:attrName>
                                        </p:attrNameLst>
                                      </p:cBhvr>
                                      <p:to>
                                        <p:strVal val="visible"/>
                                      </p:to>
                                    </p:set>
                                    <p:animEffect transition="in" filter="dissolve">
                                      <p:cBhvr>
                                        <p:cTn id="12" dur="500"/>
                                        <p:tgtEl>
                                          <p:spTgt spid="378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7890">
                                            <p:txEl>
                                              <p:pRg st="2" end="2"/>
                                            </p:txEl>
                                          </p:spTgt>
                                        </p:tgtEl>
                                        <p:attrNameLst>
                                          <p:attrName>style.visibility</p:attrName>
                                        </p:attrNameLst>
                                      </p:cBhvr>
                                      <p:to>
                                        <p:strVal val="visible"/>
                                      </p:to>
                                    </p:set>
                                    <p:animEffect transition="in" filter="dissolve">
                                      <p:cBhvr>
                                        <p:cTn id="17" dur="500"/>
                                        <p:tgtEl>
                                          <p:spTgt spid="378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7890">
                                            <p:txEl>
                                              <p:pRg st="3" end="3"/>
                                            </p:txEl>
                                          </p:spTgt>
                                        </p:tgtEl>
                                        <p:attrNameLst>
                                          <p:attrName>style.visibility</p:attrName>
                                        </p:attrNameLst>
                                      </p:cBhvr>
                                      <p:to>
                                        <p:strVal val="visible"/>
                                      </p:to>
                                    </p:set>
                                    <p:animEffect transition="in" filter="dissolve">
                                      <p:cBhvr>
                                        <p:cTn id="22" dur="500"/>
                                        <p:tgtEl>
                                          <p:spTgt spid="378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7890">
                                            <p:txEl>
                                              <p:pRg st="4" end="4"/>
                                            </p:txEl>
                                          </p:spTgt>
                                        </p:tgtEl>
                                        <p:attrNameLst>
                                          <p:attrName>style.visibility</p:attrName>
                                        </p:attrNameLst>
                                      </p:cBhvr>
                                      <p:to>
                                        <p:strVal val="visible"/>
                                      </p:to>
                                    </p:set>
                                    <p:animEffect transition="in" filter="dissolve">
                                      <p:cBhvr>
                                        <p:cTn id="27" dur="500"/>
                                        <p:tgtEl>
                                          <p:spTgt spid="378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7890">
                                            <p:txEl>
                                              <p:pRg st="5" end="5"/>
                                            </p:txEl>
                                          </p:spTgt>
                                        </p:tgtEl>
                                        <p:attrNameLst>
                                          <p:attrName>style.visibility</p:attrName>
                                        </p:attrNameLst>
                                      </p:cBhvr>
                                      <p:to>
                                        <p:strVal val="visible"/>
                                      </p:to>
                                    </p:set>
                                    <p:animEffect transition="in" filter="dissolve">
                                      <p:cBhvr>
                                        <p:cTn id="32" dur="500"/>
                                        <p:tgtEl>
                                          <p:spTgt spid="378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7890">
                                            <p:txEl>
                                              <p:pRg st="6" end="6"/>
                                            </p:txEl>
                                          </p:spTgt>
                                        </p:tgtEl>
                                        <p:attrNameLst>
                                          <p:attrName>style.visibility</p:attrName>
                                        </p:attrNameLst>
                                      </p:cBhvr>
                                      <p:to>
                                        <p:strVal val="visible"/>
                                      </p:to>
                                    </p:set>
                                    <p:animEffect transition="in" filter="dissolve">
                                      <p:cBhvr>
                                        <p:cTn id="37" dur="500"/>
                                        <p:tgtEl>
                                          <p:spTgt spid="3789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7890">
                                            <p:txEl>
                                              <p:pRg st="7" end="7"/>
                                            </p:txEl>
                                          </p:spTgt>
                                        </p:tgtEl>
                                        <p:attrNameLst>
                                          <p:attrName>style.visibility</p:attrName>
                                        </p:attrNameLst>
                                      </p:cBhvr>
                                      <p:to>
                                        <p:strVal val="visible"/>
                                      </p:to>
                                    </p:set>
                                    <p:animEffect transition="in" filter="dissolve">
                                      <p:cBhvr>
                                        <p:cTn id="42" dur="500"/>
                                        <p:tgtEl>
                                          <p:spTgt spid="3789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build="p" bldLvl="2"/>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0" y="15553"/>
            <a:ext cx="9144000" cy="67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spcBef>
                <a:spcPts val="0"/>
              </a:spcBef>
              <a:buFontTx/>
              <a:buNone/>
            </a:pPr>
            <a:r>
              <a:rPr lang="en-US" b="1" dirty="0" smtClean="0">
                <a:solidFill>
                  <a:srgbClr val="800000"/>
                </a:solidFill>
                <a:latin typeface="Arial" charset="0"/>
              </a:rPr>
              <a:t>All models are wrong, but some are useful …</a:t>
            </a:r>
            <a:endParaRPr lang="en-US" b="1" dirty="0">
              <a:solidFill>
                <a:srgbClr val="800000"/>
              </a:solidFill>
              <a:latin typeface="Arial" charset="0"/>
            </a:endParaRPr>
          </a:p>
        </p:txBody>
      </p:sp>
      <p:pic>
        <p:nvPicPr>
          <p:cNvPr id="32" name="Picture 31" descr="Burgess.png"/>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381000"/>
            <a:ext cx="3180577" cy="2055872"/>
          </a:xfrm>
          <a:prstGeom prst="rect">
            <a:avLst/>
          </a:prstGeom>
        </p:spPr>
      </p:pic>
      <p:pic>
        <p:nvPicPr>
          <p:cNvPr id="33" name="Picture 32" descr="Hoyt.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9054" y="2395292"/>
            <a:ext cx="3118094" cy="2252908"/>
          </a:xfrm>
          <a:prstGeom prst="rect">
            <a:avLst/>
          </a:prstGeom>
        </p:spPr>
      </p:pic>
      <p:pic>
        <p:nvPicPr>
          <p:cNvPr id="34" name="Picture 33" descr="Ullman.png"/>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8600" y="4343400"/>
            <a:ext cx="3316662" cy="2451695"/>
          </a:xfrm>
          <a:prstGeom prst="rect">
            <a:avLst/>
          </a:prstGeom>
        </p:spPr>
      </p:pic>
      <p:pic>
        <p:nvPicPr>
          <p:cNvPr id="35" name="Picture 34" descr="peripheral.png"/>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21028" y="404153"/>
            <a:ext cx="3279972" cy="2186647"/>
          </a:xfrm>
          <a:prstGeom prst="rect">
            <a:avLst/>
          </a:prstGeom>
        </p:spPr>
      </p:pic>
      <p:pic>
        <p:nvPicPr>
          <p:cNvPr id="36" name="Picture 6"/>
          <p:cNvPicPr>
            <a:picLocks noChangeAspect="1" noChangeArrowheads="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800600" y="2691798"/>
            <a:ext cx="3413125" cy="4166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4709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dissolv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dissolv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242" name="Rectangle 2"/>
          <p:cNvSpPr>
            <a:spLocks noGrp="1" noChangeArrowheads="1"/>
          </p:cNvSpPr>
          <p:nvPr>
            <p:ph type="ctrTitle"/>
          </p:nvPr>
        </p:nvSpPr>
        <p:spPr>
          <a:xfrm>
            <a:off x="34467" y="0"/>
            <a:ext cx="7772400" cy="1143000"/>
          </a:xfrm>
        </p:spPr>
        <p:txBody>
          <a:bodyPr/>
          <a:lstStyle/>
          <a:p>
            <a:pPr algn="l" eaLnBrk="1" hangingPunct="1"/>
            <a:r>
              <a:rPr lang="en-US" sz="5400" b="1" dirty="0" smtClean="0">
                <a:solidFill>
                  <a:srgbClr val="FEFFE5"/>
                </a:solidFill>
                <a:effectLst>
                  <a:outerShdw blurRad="38100" dist="38100" dir="2700000" algn="tl">
                    <a:srgbClr val="000000">
                      <a:alpha val="43137"/>
                    </a:srgbClr>
                  </a:outerShdw>
                </a:effectLst>
                <a:latin typeface="Arial" charset="0"/>
              </a:rPr>
              <a:t>Central Place Theory</a:t>
            </a:r>
            <a:endParaRPr lang="en-US" sz="5400" b="1" dirty="0">
              <a:solidFill>
                <a:srgbClr val="FEFFE5"/>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395521575"/>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a:solidFill>
                  <a:srgbClr val="800000"/>
                </a:solidFill>
              </a:rPr>
              <a:t>Central Place </a:t>
            </a:r>
            <a:r>
              <a:rPr lang="en-US" sz="3200" b="1" dirty="0" smtClean="0">
                <a:solidFill>
                  <a:srgbClr val="800000"/>
                </a:solidFill>
              </a:rPr>
              <a:t>Theory</a:t>
            </a:r>
            <a:endParaRPr lang="en-US" sz="3200" b="1" dirty="0">
              <a:solidFill>
                <a:srgbClr val="800000"/>
              </a:solidFill>
            </a:endParaRPr>
          </a:p>
        </p:txBody>
      </p:sp>
      <p:pic>
        <p:nvPicPr>
          <p:cNvPr id="11" name="Picture 10" descr="CP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50036"/>
            <a:ext cx="5943600" cy="6502428"/>
          </a:xfrm>
          <a:prstGeom prst="rect">
            <a:avLst/>
          </a:prstGeom>
        </p:spPr>
      </p:pic>
      <p:pic>
        <p:nvPicPr>
          <p:cNvPr id="18" name="Picture 17"/>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867400" y="4038600"/>
            <a:ext cx="2258025" cy="914400"/>
          </a:xfrm>
          <a:prstGeom prst="rect">
            <a:avLst/>
          </a:prstGeom>
        </p:spPr>
      </p:pic>
      <p:pic>
        <p:nvPicPr>
          <p:cNvPr id="19" name="Picture 18"/>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57800" y="4953000"/>
            <a:ext cx="1965035" cy="914400"/>
          </a:xfrm>
          <a:prstGeom prst="rect">
            <a:avLst/>
          </a:prstGeom>
        </p:spPr>
      </p:pic>
      <p:sp>
        <p:nvSpPr>
          <p:cNvPr id="20" name="Text Box 7"/>
          <p:cNvSpPr txBox="1">
            <a:spLocks noChangeArrowheads="1"/>
          </p:cNvSpPr>
          <p:nvPr/>
        </p:nvSpPr>
        <p:spPr bwMode="auto">
          <a:xfrm>
            <a:off x="5791200" y="3962400"/>
            <a:ext cx="9144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12M</a:t>
            </a:r>
            <a:endParaRPr lang="en-US" sz="2400" b="1" dirty="0">
              <a:solidFill>
                <a:srgbClr val="5F0101"/>
              </a:solidFill>
            </a:endParaRPr>
          </a:p>
        </p:txBody>
      </p:sp>
      <p:sp>
        <p:nvSpPr>
          <p:cNvPr id="21" name="Text Box 7"/>
          <p:cNvSpPr txBox="1">
            <a:spLocks noChangeArrowheads="1"/>
          </p:cNvSpPr>
          <p:nvPr/>
        </p:nvSpPr>
        <p:spPr bwMode="auto">
          <a:xfrm>
            <a:off x="5257800" y="4876800"/>
            <a:ext cx="685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6M</a:t>
            </a:r>
            <a:endParaRPr lang="en-US" sz="2400" b="1" dirty="0">
              <a:solidFill>
                <a:srgbClr val="5F0101"/>
              </a:solidFill>
            </a:endParaRPr>
          </a:p>
        </p:txBody>
      </p:sp>
      <p:pic>
        <p:nvPicPr>
          <p:cNvPr id="22" name="Picture 21"/>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l="-1"/>
          <a:stretch/>
        </p:blipFill>
        <p:spPr>
          <a:xfrm>
            <a:off x="7467600" y="4953000"/>
            <a:ext cx="1505521" cy="914400"/>
          </a:xfrm>
          <a:prstGeom prst="rect">
            <a:avLst/>
          </a:prstGeom>
        </p:spPr>
      </p:pic>
      <p:sp>
        <p:nvSpPr>
          <p:cNvPr id="23" name="Text Box 7"/>
          <p:cNvSpPr txBox="1">
            <a:spLocks noChangeArrowheads="1"/>
          </p:cNvSpPr>
          <p:nvPr/>
        </p:nvSpPr>
        <p:spPr bwMode="auto">
          <a:xfrm>
            <a:off x="7467599" y="4876800"/>
            <a:ext cx="685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srgbClr val="5F0101"/>
                </a:solidFill>
              </a:rPr>
              <a:t>4</a:t>
            </a:r>
            <a:r>
              <a:rPr lang="en-US" sz="2400" b="1" dirty="0" smtClean="0">
                <a:solidFill>
                  <a:srgbClr val="5F0101"/>
                </a:solidFill>
              </a:rPr>
              <a:t>M</a:t>
            </a:r>
            <a:endParaRPr lang="en-US" sz="2400" b="1" dirty="0">
              <a:solidFill>
                <a:srgbClr val="5F0101"/>
              </a:solidFill>
            </a:endParaRPr>
          </a:p>
        </p:txBody>
      </p:sp>
      <p:pic>
        <p:nvPicPr>
          <p:cNvPr id="24" name="Picture 23"/>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l="-4"/>
          <a:stretch/>
        </p:blipFill>
        <p:spPr>
          <a:xfrm>
            <a:off x="5257800" y="5943600"/>
            <a:ext cx="1030856" cy="914400"/>
          </a:xfrm>
          <a:prstGeom prst="rect">
            <a:avLst/>
          </a:prstGeom>
        </p:spPr>
      </p:pic>
      <p:sp>
        <p:nvSpPr>
          <p:cNvPr id="25" name="Text Box 7"/>
          <p:cNvSpPr txBox="1">
            <a:spLocks noChangeArrowheads="1"/>
          </p:cNvSpPr>
          <p:nvPr/>
        </p:nvSpPr>
        <p:spPr bwMode="auto">
          <a:xfrm>
            <a:off x="5236746" y="5867400"/>
            <a:ext cx="1011654"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3M</a:t>
            </a:r>
            <a:endParaRPr lang="en-US" sz="2400" b="1" dirty="0">
              <a:solidFill>
                <a:srgbClr val="5F0101"/>
              </a:solidFill>
            </a:endParaRPr>
          </a:p>
        </p:txBody>
      </p:sp>
      <p:pic>
        <p:nvPicPr>
          <p:cNvPr id="30" name="Picture 29" descr="CPT.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943600" y="-31694"/>
            <a:ext cx="2743200" cy="4171715"/>
          </a:xfrm>
          <a:prstGeom prst="rect">
            <a:avLst/>
          </a:prstGeom>
        </p:spPr>
      </p:pic>
      <p:pic>
        <p:nvPicPr>
          <p:cNvPr id="31" name="Picture 30"/>
          <p:cNvPicPr>
            <a:picLocks noChangeAspect="1"/>
          </p:cNvPicPr>
          <p:nvPr/>
        </p:nvPicPr>
        <p:blipFill rotWithShape="1">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rcRect l="-4"/>
          <a:stretch/>
        </p:blipFill>
        <p:spPr>
          <a:xfrm>
            <a:off x="6651777" y="5791200"/>
            <a:ext cx="1179749" cy="1066800"/>
          </a:xfrm>
          <a:prstGeom prst="rect">
            <a:avLst/>
          </a:prstGeom>
        </p:spPr>
      </p:pic>
      <p:sp>
        <p:nvSpPr>
          <p:cNvPr id="32" name="Text Box 7"/>
          <p:cNvSpPr txBox="1">
            <a:spLocks noChangeArrowheads="1"/>
          </p:cNvSpPr>
          <p:nvPr/>
        </p:nvSpPr>
        <p:spPr bwMode="auto">
          <a:xfrm>
            <a:off x="6553200" y="5862935"/>
            <a:ext cx="1066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2.4M</a:t>
            </a:r>
            <a:endParaRPr lang="en-US" sz="2400" b="1" dirty="0">
              <a:solidFill>
                <a:srgbClr val="5F0101"/>
              </a:solidFill>
            </a:endParaRPr>
          </a:p>
        </p:txBody>
      </p:sp>
      <p:pic>
        <p:nvPicPr>
          <p:cNvPr id="33" name="Picture 32"/>
          <p:cNvPicPr>
            <a:picLocks noChangeAspect="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l="-8"/>
          <a:stretch/>
        </p:blipFill>
        <p:spPr>
          <a:xfrm>
            <a:off x="8195339" y="5791199"/>
            <a:ext cx="663422" cy="1066801"/>
          </a:xfrm>
          <a:prstGeom prst="rect">
            <a:avLst/>
          </a:prstGeom>
        </p:spPr>
      </p:pic>
      <p:sp>
        <p:nvSpPr>
          <p:cNvPr id="34" name="Text Box 7"/>
          <p:cNvSpPr txBox="1">
            <a:spLocks noChangeArrowheads="1"/>
          </p:cNvSpPr>
          <p:nvPr/>
        </p:nvSpPr>
        <p:spPr bwMode="auto">
          <a:xfrm>
            <a:off x="8077200" y="5862935"/>
            <a:ext cx="10668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2M …</a:t>
            </a:r>
            <a:endParaRPr lang="en-US" sz="2400" b="1" dirty="0">
              <a:solidFill>
                <a:srgbClr val="5F010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dissolve">
                                      <p:cBhvr>
                                        <p:cTn id="10" dur="500"/>
                                        <p:tgtEl>
                                          <p:spTgt spid="20"/>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dissolve">
                                      <p:cBhvr>
                                        <p:cTn id="14" dur="500"/>
                                        <p:tgtEl>
                                          <p:spTgt spid="19"/>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childTnLst>
                          </p:cTn>
                        </p:par>
                        <p:par>
                          <p:cTn id="32" fill="hold">
                            <p:stCondLst>
                              <p:cond delay="2000"/>
                            </p:stCondLst>
                            <p:childTnLst>
                              <p:par>
                                <p:cTn id="33" presetID="9"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dissolve">
                                      <p:cBhvr>
                                        <p:cTn id="35" dur="500"/>
                                        <p:tgtEl>
                                          <p:spTgt spid="31"/>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childTnLst>
                          </p:cTn>
                        </p:par>
                        <p:par>
                          <p:cTn id="39" fill="hold">
                            <p:stCondLst>
                              <p:cond delay="2500"/>
                            </p:stCondLst>
                            <p:childTnLst>
                              <p:par>
                                <p:cTn id="40" presetID="9"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dissolve">
                                      <p:cBhvr>
                                        <p:cTn id="42" dur="500"/>
                                        <p:tgtEl>
                                          <p:spTgt spid="33"/>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dissolve">
                                      <p:cBhvr>
                                        <p:cTn id="4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5" grpId="0"/>
      <p:bldP spid="32" grpId="0"/>
      <p:bldP spid="3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a:solidFill>
                  <a:srgbClr val="800000"/>
                </a:solidFill>
              </a:rPr>
              <a:t>Central Place </a:t>
            </a:r>
            <a:r>
              <a:rPr lang="en-US" sz="3200" b="1" dirty="0" smtClean="0">
                <a:solidFill>
                  <a:srgbClr val="800000"/>
                </a:solidFill>
              </a:rPr>
              <a:t>Theory</a:t>
            </a:r>
            <a:endParaRPr lang="en-US" sz="3200" b="1" dirty="0">
              <a:solidFill>
                <a:srgbClr val="800000"/>
              </a:solidFill>
            </a:endParaRPr>
          </a:p>
        </p:txBody>
      </p:sp>
      <p:pic>
        <p:nvPicPr>
          <p:cNvPr id="40963" name="Picture 3" descr="circl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96776" y="3429000"/>
            <a:ext cx="3271024"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77000" y="0"/>
            <a:ext cx="2608090" cy="2971800"/>
          </a:xfrm>
          <a:prstGeom prst="rect">
            <a:avLst/>
          </a:prstGeom>
        </p:spPr>
      </p:pic>
      <p:sp>
        <p:nvSpPr>
          <p:cNvPr id="7" name="TextBox 6"/>
          <p:cNvSpPr txBox="1">
            <a:spLocks noChangeArrowheads="1"/>
          </p:cNvSpPr>
          <p:nvPr/>
        </p:nvSpPr>
        <p:spPr bwMode="auto">
          <a:xfrm>
            <a:off x="6477000" y="2895600"/>
            <a:ext cx="25908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Walter </a:t>
            </a:r>
            <a:r>
              <a:rPr lang="en-US" sz="2400" dirty="0" err="1" smtClean="0">
                <a:solidFill>
                  <a:srgbClr val="FFFFCC"/>
                </a:solidFill>
                <a:effectLst>
                  <a:outerShdw blurRad="38100" dist="38100" dir="2700000" algn="tl">
                    <a:srgbClr val="000000">
                      <a:alpha val="43137"/>
                    </a:srgbClr>
                  </a:outerShdw>
                </a:effectLst>
              </a:rPr>
              <a:t>Christaller</a:t>
            </a:r>
            <a:endParaRPr lang="en-US" sz="2400" dirty="0">
              <a:solidFill>
                <a:srgbClr val="FFFFCC"/>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200" y="609600"/>
            <a:ext cx="3356111" cy="2209800"/>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81399" y="609600"/>
            <a:ext cx="2895599" cy="2219895"/>
          </a:xfrm>
          <a:prstGeom prst="rect">
            <a:avLst/>
          </a:prstGeom>
        </p:spPr>
      </p:pic>
      <p:pic>
        <p:nvPicPr>
          <p:cNvPr id="6" name="Picture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6200" y="2951601"/>
            <a:ext cx="5715000" cy="3830200"/>
          </a:xfrm>
          <a:prstGeom prst="rect">
            <a:avLst/>
          </a:prstGeom>
        </p:spPr>
      </p:pic>
      <p:sp>
        <p:nvSpPr>
          <p:cNvPr id="12" name="Rectangle 2"/>
          <p:cNvSpPr>
            <a:spLocks noChangeArrowheads="1"/>
          </p:cNvSpPr>
          <p:nvPr/>
        </p:nvSpPr>
        <p:spPr bwMode="auto">
          <a:xfrm>
            <a:off x="4191000" y="28100"/>
            <a:ext cx="175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800000"/>
                </a:solidFill>
              </a:rPr>
              <a:t>(1933)</a:t>
            </a:r>
            <a:endParaRPr lang="en-US" sz="3200" b="1" dirty="0">
              <a:solidFill>
                <a:srgbClr val="800000"/>
              </a:solidFill>
            </a:endParaRPr>
          </a:p>
        </p:txBody>
      </p:sp>
      <p:sp>
        <p:nvSpPr>
          <p:cNvPr id="13" name="Rectangle 2"/>
          <p:cNvSpPr txBox="1">
            <a:spLocks noChangeArrowheads="1"/>
          </p:cNvSpPr>
          <p:nvPr/>
        </p:nvSpPr>
        <p:spPr>
          <a:xfrm>
            <a:off x="76200" y="2971800"/>
            <a:ext cx="4114800" cy="129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33363" indent="-233363" eaLnBrk="1" hangingPunct="1">
              <a:lnSpc>
                <a:spcPts val="2400"/>
              </a:lnSpc>
              <a:spcBef>
                <a:spcPts val="0"/>
              </a:spcBef>
            </a:pPr>
            <a:r>
              <a:rPr lang="en-US" sz="2600" b="1" dirty="0" smtClean="0">
                <a:solidFill>
                  <a:schemeClr val="bg1"/>
                </a:solidFill>
                <a:effectLst>
                  <a:outerShdw blurRad="38100" dist="38100" dir="2700000" algn="tl">
                    <a:srgbClr val="000000">
                      <a:alpha val="43137"/>
                    </a:srgbClr>
                  </a:outerShdw>
                </a:effectLst>
                <a:latin typeface="Arial" charset="0"/>
              </a:rPr>
              <a:t>Flat land</a:t>
            </a:r>
          </a:p>
          <a:p>
            <a:pPr marL="233363" indent="-233363" eaLnBrk="1" hangingPunct="1">
              <a:lnSpc>
                <a:spcPts val="2400"/>
              </a:lnSpc>
              <a:spcBef>
                <a:spcPts val="0"/>
              </a:spcBef>
            </a:pPr>
            <a:r>
              <a:rPr lang="en-US" sz="2600" b="1" dirty="0" smtClean="0">
                <a:solidFill>
                  <a:schemeClr val="bg1"/>
                </a:solidFill>
                <a:effectLst>
                  <a:outerShdw blurRad="38100" dist="38100" dir="2700000" algn="tl">
                    <a:srgbClr val="000000">
                      <a:alpha val="43137"/>
                    </a:srgbClr>
                  </a:outerShdw>
                </a:effectLst>
                <a:latin typeface="Arial" charset="0"/>
              </a:rPr>
              <a:t>Even distribution</a:t>
            </a:r>
            <a:endParaRPr lang="en-US" sz="2600" b="1" dirty="0" smtClean="0">
              <a:solidFill>
                <a:schemeClr val="bg1"/>
              </a:solidFill>
              <a:effectLst>
                <a:outerShdw blurRad="38100" dist="38100" dir="2700000" algn="tl">
                  <a:srgbClr val="000000">
                    <a:alpha val="43137"/>
                  </a:srgbClr>
                </a:outerShdw>
              </a:effectLst>
              <a:latin typeface="Arial" charset="0"/>
              <a:cs typeface="Arial" charset="0"/>
            </a:endParaRPr>
          </a:p>
          <a:p>
            <a:pPr marL="233363" indent="-233363" eaLnBrk="1" hangingPunct="1">
              <a:lnSpc>
                <a:spcPts val="2400"/>
              </a:lnSpc>
              <a:spcBef>
                <a:spcPts val="0"/>
              </a:spcBef>
            </a:pPr>
            <a:r>
              <a:rPr lang="en-US" sz="2600" b="1" dirty="0" smtClean="0">
                <a:solidFill>
                  <a:schemeClr val="bg1"/>
                </a:solidFill>
                <a:effectLst>
                  <a:outerShdw blurRad="38100" dist="38100" dir="2700000" algn="tl">
                    <a:srgbClr val="000000">
                      <a:alpha val="43137"/>
                    </a:srgbClr>
                  </a:outerShdw>
                </a:effectLst>
                <a:latin typeface="Arial" charset="0"/>
                <a:cs typeface="Arial" charset="0"/>
              </a:rPr>
              <a:t>Transportation</a:t>
            </a:r>
          </a:p>
          <a:p>
            <a:pPr marL="233363" indent="-233363" eaLnBrk="1" hangingPunct="1">
              <a:lnSpc>
                <a:spcPts val="2400"/>
              </a:lnSpc>
              <a:spcBef>
                <a:spcPts val="0"/>
              </a:spcBef>
            </a:pPr>
            <a:r>
              <a:rPr lang="en-US" sz="2600" b="1" dirty="0" smtClean="0">
                <a:solidFill>
                  <a:schemeClr val="bg1"/>
                </a:solidFill>
                <a:effectLst>
                  <a:outerShdw blurRad="38100" dist="38100" dir="2700000" algn="tl">
                    <a:srgbClr val="000000">
                      <a:alpha val="43137"/>
                    </a:srgbClr>
                  </a:outerShdw>
                </a:effectLst>
                <a:latin typeface="Arial" charset="0"/>
                <a:cs typeface="Arial" charset="0"/>
              </a:rPr>
              <a:t>Maximize profits</a:t>
            </a:r>
          </a:p>
        </p:txBody>
      </p:sp>
      <p:sp>
        <p:nvSpPr>
          <p:cNvPr id="14" name="Rectangle 2"/>
          <p:cNvSpPr txBox="1">
            <a:spLocks noChangeArrowheads="1"/>
          </p:cNvSpPr>
          <p:nvPr/>
        </p:nvSpPr>
        <p:spPr>
          <a:xfrm>
            <a:off x="4038600" y="3200400"/>
            <a:ext cx="1676400" cy="838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53975" indent="-53975" eaLnBrk="1" hangingPunct="1">
              <a:lnSpc>
                <a:spcPts val="2400"/>
              </a:lnSpc>
              <a:spcBef>
                <a:spcPts val="0"/>
              </a:spcBef>
              <a:buNone/>
            </a:pPr>
            <a:r>
              <a:rPr lang="en-US" sz="2600" b="1" dirty="0" smtClean="0">
                <a:solidFill>
                  <a:schemeClr val="bg1"/>
                </a:solidFill>
                <a:effectLst>
                  <a:outerShdw blurRad="38100" dist="38100" dir="2700000" algn="tl">
                    <a:srgbClr val="000000">
                      <a:alpha val="43137"/>
                    </a:srgbClr>
                  </a:outerShdw>
                </a:effectLst>
                <a:latin typeface="Arial" charset="0"/>
                <a:cs typeface="Arial" charset="0"/>
              </a:rPr>
              <a:t>Central place</a:t>
            </a:r>
          </a:p>
        </p:txBody>
      </p:sp>
      <p:sp>
        <p:nvSpPr>
          <p:cNvPr id="9" name="Right Arrow 8"/>
          <p:cNvSpPr/>
          <p:nvPr/>
        </p:nvSpPr>
        <p:spPr>
          <a:xfrm rot="1953162">
            <a:off x="5050110" y="4213893"/>
            <a:ext cx="2463406" cy="248259"/>
          </a:xfrm>
          <a:prstGeom prst="rightArrow">
            <a:avLst>
              <a:gd name="adj1" fmla="val 50000"/>
              <a:gd name="adj2" fmla="val 181117"/>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Tree>
    <p:extLst>
      <p:ext uri="{BB962C8B-B14F-4D97-AF65-F5344CB8AC3E}">
        <p14:creationId xmlns:p14="http://schemas.microsoft.com/office/powerpoint/2010/main" val="3098565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dissolve">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dissolve">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3">
                                            <p:txEl>
                                              <p:pRg st="2" end="2"/>
                                            </p:txEl>
                                          </p:spTgt>
                                        </p:tgtEl>
                                        <p:attrNameLst>
                                          <p:attrName>style.visibility</p:attrName>
                                        </p:attrNameLst>
                                      </p:cBhvr>
                                      <p:to>
                                        <p:strVal val="visible"/>
                                      </p:to>
                                    </p:set>
                                    <p:animEffect transition="in" filter="dissolve">
                                      <p:cBhvr>
                                        <p:cTn id="43" dur="500"/>
                                        <p:tgtEl>
                                          <p:spTgt spid="1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3">
                                            <p:txEl>
                                              <p:pRg st="3" end="3"/>
                                            </p:txEl>
                                          </p:spTgt>
                                        </p:tgtEl>
                                        <p:attrNameLst>
                                          <p:attrName>style.visibility</p:attrName>
                                        </p:attrNameLst>
                                      </p:cBhvr>
                                      <p:to>
                                        <p:strVal val="visible"/>
                                      </p:to>
                                    </p:set>
                                    <p:animEffect transition="in" filter="dissolve">
                                      <p:cBhvr>
                                        <p:cTn id="48" dur="500"/>
                                        <p:tgtEl>
                                          <p:spTgt spid="1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4">
                                            <p:txEl>
                                              <p:pRg st="0" end="0"/>
                                            </p:txEl>
                                          </p:spTgt>
                                        </p:tgtEl>
                                        <p:attrNameLst>
                                          <p:attrName>style.visibility</p:attrName>
                                        </p:attrNameLst>
                                      </p:cBhvr>
                                      <p:to>
                                        <p:strVal val="visible"/>
                                      </p:to>
                                    </p:set>
                                    <p:animEffect transition="in" filter="dissolve">
                                      <p:cBhvr>
                                        <p:cTn id="53" dur="500"/>
                                        <p:tgtEl>
                                          <p:spTgt spid="14">
                                            <p:txEl>
                                              <p:pRg st="0" end="0"/>
                                            </p:txEl>
                                          </p:spTgt>
                                        </p:tgtEl>
                                      </p:cBhvr>
                                    </p:animEffect>
                                  </p:childTnLst>
                                </p:cTn>
                              </p:par>
                            </p:childTnLst>
                          </p:cTn>
                        </p:par>
                        <p:par>
                          <p:cTn id="54" fill="hold">
                            <p:stCondLst>
                              <p:cond delay="500"/>
                            </p:stCondLst>
                            <p:childTnLst>
                              <p:par>
                                <p:cTn id="55" presetID="9" presetClass="entr" presetSubtype="0" fill="hold" nodeType="afterEffect">
                                  <p:stCondLst>
                                    <p:cond delay="0"/>
                                  </p:stCondLst>
                                  <p:childTnLst>
                                    <p:set>
                                      <p:cBhvr>
                                        <p:cTn id="56" dur="1" fill="hold">
                                          <p:stCondLst>
                                            <p:cond delay="0"/>
                                          </p:stCondLst>
                                        </p:cTn>
                                        <p:tgtEl>
                                          <p:spTgt spid="40963"/>
                                        </p:tgtEl>
                                        <p:attrNameLst>
                                          <p:attrName>style.visibility</p:attrName>
                                        </p:attrNameLst>
                                      </p:cBhvr>
                                      <p:to>
                                        <p:strVal val="visible"/>
                                      </p:to>
                                    </p:set>
                                    <p:animEffect transition="in" filter="dissolve">
                                      <p:cBhvr>
                                        <p:cTn id="57" dur="500"/>
                                        <p:tgtEl>
                                          <p:spTgt spid="40963"/>
                                        </p:tgtEl>
                                      </p:cBhvr>
                                    </p:animEffect>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left)">
                                      <p:cBhvr>
                                        <p:cTn id="6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13" grpId="0" build="p"/>
      <p:bldP spid="14" grpId="0" build="p"/>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4"/>
          <p:cNvSpPr>
            <a:spLocks noGrp="1" noChangeArrowheads="1"/>
          </p:cNvSpPr>
          <p:nvPr>
            <p:ph type="title"/>
          </p:nvPr>
        </p:nvSpPr>
        <p:spPr>
          <a:xfrm>
            <a:off x="457200" y="0"/>
            <a:ext cx="8229600" cy="1143000"/>
          </a:xfrm>
        </p:spPr>
        <p:txBody>
          <a:bodyPr/>
          <a:lstStyle/>
          <a:p>
            <a:pPr eaLnBrk="1" hangingPunct="1"/>
            <a:r>
              <a:rPr lang="en-US" sz="4000">
                <a:latin typeface="Arial" charset="0"/>
              </a:rPr>
              <a:t>Trade area</a:t>
            </a:r>
          </a:p>
        </p:txBody>
      </p:sp>
      <p:sp>
        <p:nvSpPr>
          <p:cNvPr id="43011" name="Rectangle 5"/>
          <p:cNvSpPr>
            <a:spLocks noGrp="1" noChangeArrowheads="1"/>
          </p:cNvSpPr>
          <p:nvPr>
            <p:ph type="body" sz="half" idx="1"/>
          </p:nvPr>
        </p:nvSpPr>
        <p:spPr>
          <a:xfrm>
            <a:off x="304800" y="1143000"/>
            <a:ext cx="4648200" cy="1219200"/>
          </a:xfrm>
          <a:noFill/>
          <a:ln w="38100">
            <a:solidFill>
              <a:srgbClr val="FF6600"/>
            </a:solidFill>
            <a:miter lim="800000"/>
            <a:headEnd/>
            <a:tailEnd/>
          </a:ln>
        </p:spPr>
        <p:txBody>
          <a:bodyPr/>
          <a:lstStyle/>
          <a:p>
            <a:pPr eaLnBrk="1" hangingPunct="1">
              <a:buFontTx/>
              <a:buNone/>
            </a:pPr>
            <a:r>
              <a:rPr lang="en-US" sz="2400">
                <a:solidFill>
                  <a:srgbClr val="0033CC"/>
                </a:solidFill>
                <a:latin typeface="Arial" charset="0"/>
              </a:rPr>
              <a:t>Trade [market] area – </a:t>
            </a:r>
            <a:r>
              <a:rPr lang="en-US" sz="2000">
                <a:solidFill>
                  <a:srgbClr val="0033CC"/>
                </a:solidFill>
                <a:latin typeface="Arial" charset="0"/>
              </a:rPr>
              <a:t>an adjacent region within which a city</a:t>
            </a:r>
            <a:r>
              <a:rPr lang="ja-JP" altLang="en-US" sz="2000">
                <a:solidFill>
                  <a:srgbClr val="0033CC"/>
                </a:solidFill>
                <a:latin typeface="Arial" charset="0"/>
              </a:rPr>
              <a:t>’</a:t>
            </a:r>
            <a:r>
              <a:rPr lang="en-US" sz="2000">
                <a:solidFill>
                  <a:srgbClr val="0033CC"/>
                </a:solidFill>
                <a:latin typeface="Arial" charset="0"/>
              </a:rPr>
              <a:t>s influence is dominant.</a:t>
            </a:r>
          </a:p>
        </p:txBody>
      </p:sp>
      <p:pic>
        <p:nvPicPr>
          <p:cNvPr id="43012" name="Picture 9" descr="deblij_ch09_fig19"/>
          <p:cNvPicPr>
            <a:picLocks noChangeAspect="1" noChangeArrowheads="1"/>
          </p:cNvPicPr>
          <p:nvPr/>
        </p:nvPicPr>
        <p:blipFill>
          <a:blip r:embed="rId2">
            <a:lum bright="10000" contrast="20000"/>
            <a:extLst>
              <a:ext uri="{28A0092B-C50C-407E-A947-70E740481C1C}">
                <a14:useLocalDpi xmlns:a14="http://schemas.microsoft.com/office/drawing/2010/main"/>
              </a:ext>
            </a:extLst>
          </a:blip>
          <a:srcRect/>
          <a:stretch>
            <a:fillRect/>
          </a:stretch>
        </p:blipFill>
        <p:spPr bwMode="auto">
          <a:xfrm>
            <a:off x="3505200" y="2628900"/>
            <a:ext cx="5638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10"/>
          <p:cNvSpPr txBox="1">
            <a:spLocks noChangeArrowheads="1"/>
          </p:cNvSpPr>
          <p:nvPr/>
        </p:nvSpPr>
        <p:spPr bwMode="auto">
          <a:xfrm>
            <a:off x="381000" y="5943600"/>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a:solidFill>
                  <a:srgbClr val="000099"/>
                </a:solidFill>
                <a:latin typeface="Franklin Gothic Medium" charset="0"/>
              </a:rPr>
              <a:t>Green Country, Oklahoma</a:t>
            </a:r>
          </a:p>
        </p:txBody>
      </p:sp>
    </p:spTree>
    <p:extLst>
      <p:ext uri="{BB962C8B-B14F-4D97-AF65-F5344CB8AC3E}">
        <p14:creationId xmlns:p14="http://schemas.microsoft.com/office/powerpoint/2010/main" val="1196021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a:solidFill>
                  <a:srgbClr val="800000"/>
                </a:solidFill>
              </a:rPr>
              <a:t>Central Place </a:t>
            </a:r>
            <a:r>
              <a:rPr lang="en-US" sz="3200" b="1" dirty="0" smtClean="0">
                <a:solidFill>
                  <a:srgbClr val="800000"/>
                </a:solidFill>
              </a:rPr>
              <a:t>Theory</a:t>
            </a:r>
            <a:endParaRPr lang="en-US" sz="3200" b="1" dirty="0">
              <a:solidFill>
                <a:srgbClr val="800000"/>
              </a:solidFill>
            </a:endParaRPr>
          </a:p>
        </p:txBody>
      </p:sp>
      <p:pic>
        <p:nvPicPr>
          <p:cNvPr id="40963" name="Picture 3" descr="circle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796776" y="3429000"/>
            <a:ext cx="3271024"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477000" y="0"/>
            <a:ext cx="2608090" cy="2971800"/>
          </a:xfrm>
          <a:prstGeom prst="rect">
            <a:avLst/>
          </a:prstGeom>
        </p:spPr>
      </p:pic>
      <p:sp>
        <p:nvSpPr>
          <p:cNvPr id="7" name="TextBox 6"/>
          <p:cNvSpPr txBox="1">
            <a:spLocks noChangeArrowheads="1"/>
          </p:cNvSpPr>
          <p:nvPr/>
        </p:nvSpPr>
        <p:spPr bwMode="auto">
          <a:xfrm>
            <a:off x="6477000" y="2895600"/>
            <a:ext cx="25908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Walter </a:t>
            </a:r>
            <a:r>
              <a:rPr lang="en-US" sz="2400" dirty="0" err="1" smtClean="0">
                <a:solidFill>
                  <a:srgbClr val="FFFFCC"/>
                </a:solidFill>
                <a:effectLst>
                  <a:outerShdw blurRad="38100" dist="38100" dir="2700000" algn="tl">
                    <a:srgbClr val="000000">
                      <a:alpha val="43137"/>
                    </a:srgbClr>
                  </a:outerShdw>
                </a:effectLst>
              </a:rPr>
              <a:t>Christaller</a:t>
            </a:r>
            <a:endParaRPr lang="en-US" sz="2400" dirty="0">
              <a:solidFill>
                <a:srgbClr val="FFFFCC"/>
              </a:solidFill>
              <a:effectLst>
                <a:outerShdw blurRad="38100" dist="38100" dir="2700000" algn="tl">
                  <a:srgbClr val="000000">
                    <a:alpha val="43137"/>
                  </a:srgbClr>
                </a:outerShdw>
              </a:effectLst>
            </a:endParaRPr>
          </a:p>
        </p:txBody>
      </p:sp>
      <p:sp>
        <p:nvSpPr>
          <p:cNvPr id="12" name="Rectangle 2"/>
          <p:cNvSpPr>
            <a:spLocks noChangeArrowheads="1"/>
          </p:cNvSpPr>
          <p:nvPr/>
        </p:nvSpPr>
        <p:spPr bwMode="auto">
          <a:xfrm>
            <a:off x="4191000" y="28100"/>
            <a:ext cx="1752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800000"/>
                </a:solidFill>
              </a:rPr>
              <a:t>(1933)</a:t>
            </a:r>
            <a:endParaRPr lang="en-US" sz="3200" b="1" dirty="0">
              <a:solidFill>
                <a:srgbClr val="800000"/>
              </a:solidFill>
            </a:endParaRPr>
          </a:p>
        </p:txBody>
      </p:sp>
      <p:pic>
        <p:nvPicPr>
          <p:cNvPr id="15" name="Picture 2" descr="figure22_9"/>
          <p:cNvPicPr>
            <a:picLocks noChangeAspect="1" noChangeArrowheads="1"/>
          </p:cNvPicPr>
          <p:nvPr/>
        </p:nvPicPr>
        <p:blipFill rotWithShape="1">
          <a:blip r:embed="rId5" cstate="email">
            <a:lum bright="-6000" contrast="6000"/>
            <a:extLst>
              <a:ext uri="{28A0092B-C50C-407E-A947-70E740481C1C}">
                <a14:useLocalDpi xmlns:a14="http://schemas.microsoft.com/office/drawing/2010/main"/>
              </a:ext>
            </a:extLst>
          </a:blip>
          <a:srcRect/>
          <a:stretch/>
        </p:blipFill>
        <p:spPr bwMode="auto">
          <a:xfrm>
            <a:off x="0" y="533400"/>
            <a:ext cx="2154238" cy="212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igure22_9"/>
          <p:cNvPicPr>
            <a:picLocks noChangeAspect="1" noChangeArrowheads="1"/>
          </p:cNvPicPr>
          <p:nvPr/>
        </p:nvPicPr>
        <p:blipFill rotWithShape="1">
          <a:blip r:embed="rId6" cstate="email">
            <a:lum bright="-6000" contrast="6000"/>
            <a:extLst>
              <a:ext uri="{28A0092B-C50C-407E-A947-70E740481C1C}">
                <a14:useLocalDpi xmlns:a14="http://schemas.microsoft.com/office/drawing/2010/main"/>
              </a:ext>
            </a:extLst>
          </a:blip>
          <a:srcRect/>
          <a:stretch/>
        </p:blipFill>
        <p:spPr bwMode="auto">
          <a:xfrm>
            <a:off x="0" y="2655422"/>
            <a:ext cx="2154238" cy="211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figure22_9"/>
          <p:cNvPicPr>
            <a:picLocks noChangeAspect="1" noChangeArrowheads="1"/>
          </p:cNvPicPr>
          <p:nvPr/>
        </p:nvPicPr>
        <p:blipFill rotWithShape="1">
          <a:blip r:embed="rId7" cstate="email">
            <a:lum bright="-6000" contrast="6000"/>
            <a:extLst>
              <a:ext uri="{28A0092B-C50C-407E-A947-70E740481C1C}">
                <a14:useLocalDpi xmlns:a14="http://schemas.microsoft.com/office/drawing/2010/main"/>
              </a:ext>
            </a:extLst>
          </a:blip>
          <a:srcRect/>
          <a:stretch/>
        </p:blipFill>
        <p:spPr bwMode="auto">
          <a:xfrm>
            <a:off x="0" y="4724400"/>
            <a:ext cx="2154238" cy="212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CPT.gi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590800" y="609600"/>
            <a:ext cx="6096000" cy="6096000"/>
          </a:xfrm>
          <a:prstGeom prst="rect">
            <a:avLst/>
          </a:prstGeom>
        </p:spPr>
      </p:pic>
    </p:spTree>
    <p:extLst>
      <p:ext uri="{BB962C8B-B14F-4D97-AF65-F5344CB8AC3E}">
        <p14:creationId xmlns:p14="http://schemas.microsoft.com/office/powerpoint/2010/main" val="99552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dissolve">
                                      <p:cBhvr>
                                        <p:cTn id="21" dur="500"/>
                                        <p:tgtEl>
                                          <p:spTgt spid="18"/>
                                        </p:tgtEl>
                                      </p:cBhvr>
                                    </p:animEffect>
                                  </p:childTnLst>
                                </p:cTn>
                              </p:par>
                              <p:par>
                                <p:cTn id="22" presetID="9" presetClass="exit" presetSubtype="0" fill="hold" nodeType="withEffect">
                                  <p:stCondLst>
                                    <p:cond delay="0"/>
                                  </p:stCondLst>
                                  <p:childTnLst>
                                    <p:animEffect transition="out" filter="dissolve">
                                      <p:cBhvr>
                                        <p:cTn id="23" dur="500"/>
                                        <p:tgtEl>
                                          <p:spTgt spid="40963"/>
                                        </p:tgtEl>
                                      </p:cBhvr>
                                    </p:animEffect>
                                    <p:set>
                                      <p:cBhvr>
                                        <p:cTn id="24" dur="1" fill="hold">
                                          <p:stCondLst>
                                            <p:cond delay="499"/>
                                          </p:stCondLst>
                                        </p:cTn>
                                        <p:tgtEl>
                                          <p:spTgt spid="40963"/>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9" presetClass="exit" presetSubtype="0" fill="hold" grpId="0" nodeType="withEffect">
                                  <p:stCondLst>
                                    <p:cond delay="0"/>
                                  </p:stCondLst>
                                  <p:childTnLst>
                                    <p:animEffect transition="out" filter="dissolv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0" y="0"/>
            <a:ext cx="9144000" cy="6858000"/>
          </a:xfrm>
        </p:spPr>
        <p:txBody>
          <a:bodyPr/>
          <a:lstStyle/>
          <a:p>
            <a:pPr marL="609600" indent="-609600" eaLnBrk="1" hangingPunct="1">
              <a:spcBef>
                <a:spcPts val="0"/>
              </a:spcBef>
            </a:pPr>
            <a:r>
              <a:rPr lang="en-US" b="1" dirty="0" smtClean="0">
                <a:solidFill>
                  <a:srgbClr val="800000"/>
                </a:solidFill>
                <a:latin typeface="Arial" charset="0"/>
              </a:rPr>
              <a:t>Today, more than half of the world’s population resides in cities, </a:t>
            </a:r>
          </a:p>
          <a:p>
            <a:pPr marL="609600" indent="-609600" eaLnBrk="1" hangingPunct="1">
              <a:spcBef>
                <a:spcPts val="0"/>
              </a:spcBef>
            </a:pPr>
            <a:r>
              <a:rPr lang="en-US" b="1" dirty="0" smtClean="0">
                <a:solidFill>
                  <a:srgbClr val="800000"/>
                </a:solidFill>
                <a:latin typeface="Arial" charset="0"/>
              </a:rPr>
              <a:t>but this has been a relatively recent development – historically speaking.  </a:t>
            </a:r>
          </a:p>
          <a:p>
            <a:pPr marL="609600" indent="-609600" eaLnBrk="1" hangingPunct="1">
              <a:spcBef>
                <a:spcPts val="0"/>
              </a:spcBef>
            </a:pPr>
            <a:r>
              <a:rPr lang="en-US" b="1" dirty="0" smtClean="0">
                <a:solidFill>
                  <a:srgbClr val="800000"/>
                </a:solidFill>
                <a:latin typeface="Arial" charset="0"/>
              </a:rPr>
              <a:t>In 1800, only 3% of the worlds population was urban; </a:t>
            </a:r>
          </a:p>
          <a:p>
            <a:pPr marL="609600" indent="-609600" eaLnBrk="1" hangingPunct="1">
              <a:spcBef>
                <a:spcPts val="0"/>
              </a:spcBef>
            </a:pPr>
            <a:r>
              <a:rPr lang="en-US" b="1" dirty="0" smtClean="0">
                <a:solidFill>
                  <a:srgbClr val="800000"/>
                </a:solidFill>
                <a:latin typeface="Arial" charset="0"/>
              </a:rPr>
              <a:t>and by 1900 there were only a dozen cities with a population over 1 million citizens – </a:t>
            </a:r>
          </a:p>
          <a:p>
            <a:pPr marL="609600" indent="-609600" eaLnBrk="1" hangingPunct="1">
              <a:spcBef>
                <a:spcPts val="0"/>
              </a:spcBef>
            </a:pPr>
            <a:r>
              <a:rPr lang="en-US" b="1" dirty="0" smtClean="0">
                <a:solidFill>
                  <a:srgbClr val="800000"/>
                </a:solidFill>
                <a:latin typeface="Arial" charset="0"/>
              </a:rPr>
              <a:t>today there are more than 400 …</a:t>
            </a:r>
          </a:p>
          <a:p>
            <a:pPr marL="609600" indent="-609600" eaLnBrk="1" hangingPunct="1">
              <a:spcBef>
                <a:spcPts val="0"/>
              </a:spcBef>
            </a:pPr>
            <a:r>
              <a:rPr lang="en-US" sz="3000" b="1" dirty="0" smtClean="0">
                <a:solidFill>
                  <a:srgbClr val="800000"/>
                </a:solidFill>
                <a:latin typeface="Arial" charset="0"/>
              </a:rPr>
              <a:t>Of course, not all cities are created equal; </a:t>
            </a:r>
          </a:p>
          <a:p>
            <a:pPr marL="609600" indent="-609600" eaLnBrk="1" hangingPunct="1">
              <a:spcBef>
                <a:spcPts val="0"/>
              </a:spcBef>
            </a:pPr>
            <a:r>
              <a:rPr lang="en-US" sz="3000" b="1" dirty="0" smtClean="0">
                <a:solidFill>
                  <a:srgbClr val="800000"/>
                </a:solidFill>
                <a:latin typeface="Arial" charset="0"/>
              </a:rPr>
              <a:t>Some are extremely modern – symbols of our current levels of sophistication …</a:t>
            </a:r>
          </a:p>
          <a:p>
            <a:pPr marL="609600" indent="-609600" eaLnBrk="1" hangingPunct="1">
              <a:spcBef>
                <a:spcPts val="0"/>
              </a:spcBef>
            </a:pPr>
            <a:r>
              <a:rPr lang="en-US" sz="3000" b="1" dirty="0" smtClean="0">
                <a:solidFill>
                  <a:srgbClr val="800000"/>
                </a:solidFill>
                <a:latin typeface="Arial" charset="0"/>
              </a:rPr>
              <a:t>And others are not so much …</a:t>
            </a:r>
          </a:p>
        </p:txBody>
      </p:sp>
    </p:spTree>
    <p:extLst>
      <p:ext uri="{BB962C8B-B14F-4D97-AF65-F5344CB8AC3E}">
        <p14:creationId xmlns:p14="http://schemas.microsoft.com/office/powerpoint/2010/main" val="242007334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blinds(horizontal)">
                                      <p:cBhvr>
                                        <p:cTn id="7" dur="500"/>
                                        <p:tgtEl>
                                          <p:spTgt spid="798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Effect transition="in" filter="blinds(horizontal)">
                                      <p:cBhvr>
                                        <p:cTn id="12" dur="500"/>
                                        <p:tgtEl>
                                          <p:spTgt spid="798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Effect transition="in" filter="blinds(horizontal)">
                                      <p:cBhvr>
                                        <p:cTn id="17" dur="500"/>
                                        <p:tgtEl>
                                          <p:spTgt spid="798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Effect transition="in" filter="blinds(horizontal)">
                                      <p:cBhvr>
                                        <p:cTn id="22" dur="500"/>
                                        <p:tgtEl>
                                          <p:spTgt spid="7987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9874">
                                            <p:txEl>
                                              <p:pRg st="4" end="4"/>
                                            </p:txEl>
                                          </p:spTgt>
                                        </p:tgtEl>
                                        <p:attrNameLst>
                                          <p:attrName>style.visibility</p:attrName>
                                        </p:attrNameLst>
                                      </p:cBhvr>
                                      <p:to>
                                        <p:strVal val="visible"/>
                                      </p:to>
                                    </p:set>
                                    <p:animEffect transition="in" filter="blinds(horizontal)">
                                      <p:cBhvr>
                                        <p:cTn id="27" dur="500"/>
                                        <p:tgtEl>
                                          <p:spTgt spid="7987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9874">
                                            <p:txEl>
                                              <p:pRg st="5" end="5"/>
                                            </p:txEl>
                                          </p:spTgt>
                                        </p:tgtEl>
                                        <p:attrNameLst>
                                          <p:attrName>style.visibility</p:attrName>
                                        </p:attrNameLst>
                                      </p:cBhvr>
                                      <p:to>
                                        <p:strVal val="visible"/>
                                      </p:to>
                                    </p:set>
                                    <p:animEffect transition="in" filter="blinds(horizontal)">
                                      <p:cBhvr>
                                        <p:cTn id="32" dur="500"/>
                                        <p:tgtEl>
                                          <p:spTgt spid="7987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9874">
                                            <p:txEl>
                                              <p:pRg st="6" end="6"/>
                                            </p:txEl>
                                          </p:spTgt>
                                        </p:tgtEl>
                                        <p:attrNameLst>
                                          <p:attrName>style.visibility</p:attrName>
                                        </p:attrNameLst>
                                      </p:cBhvr>
                                      <p:to>
                                        <p:strVal val="visible"/>
                                      </p:to>
                                    </p:set>
                                    <p:animEffect transition="in" filter="blinds(horizontal)">
                                      <p:cBhvr>
                                        <p:cTn id="37" dur="500"/>
                                        <p:tgtEl>
                                          <p:spTgt spid="7987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9874">
                                            <p:txEl>
                                              <p:pRg st="7" end="7"/>
                                            </p:txEl>
                                          </p:spTgt>
                                        </p:tgtEl>
                                        <p:attrNameLst>
                                          <p:attrName>style.visibility</p:attrName>
                                        </p:attrNameLst>
                                      </p:cBhvr>
                                      <p:to>
                                        <p:strVal val="visible"/>
                                      </p:to>
                                    </p:set>
                                    <p:animEffect transition="in" filter="blinds(horizontal)">
                                      <p:cBhvr>
                                        <p:cTn id="42" dur="500"/>
                                        <p:tgtEl>
                                          <p:spTgt spid="798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bldLvl="5"/>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600"/>
              </a:lnSpc>
              <a:spcBef>
                <a:spcPts val="0"/>
              </a:spcBef>
            </a:pPr>
            <a:r>
              <a:rPr lang="en-US" sz="2600" b="1" dirty="0">
                <a:solidFill>
                  <a:srgbClr val="800000"/>
                </a:solidFill>
              </a:rPr>
              <a:t>Central Place </a:t>
            </a:r>
            <a:r>
              <a:rPr lang="en-US" sz="2600" b="1" dirty="0" smtClean="0">
                <a:solidFill>
                  <a:srgbClr val="800000"/>
                </a:solidFill>
              </a:rPr>
              <a:t>Theory – </a:t>
            </a:r>
            <a:r>
              <a:rPr lang="en-US" sz="2600" dirty="0" smtClean="0">
                <a:solidFill>
                  <a:srgbClr val="800000"/>
                </a:solidFill>
              </a:rPr>
              <a:t>which </a:t>
            </a:r>
            <a:r>
              <a:rPr lang="en-US" sz="2600" dirty="0">
                <a:solidFill>
                  <a:srgbClr val="800000"/>
                </a:solidFill>
              </a:rPr>
              <a:t>seeks to explain the number, size and location of human settlements in an urban system</a:t>
            </a:r>
          </a:p>
          <a:p>
            <a:pPr marL="450850" lvl="1" indent="-344488">
              <a:lnSpc>
                <a:spcPts val="2600"/>
              </a:lnSpc>
              <a:spcBef>
                <a:spcPts val="0"/>
              </a:spcBef>
              <a:buFontTx/>
              <a:buChar char="–"/>
            </a:pPr>
            <a:r>
              <a:rPr lang="en-US" sz="2600" dirty="0">
                <a:solidFill>
                  <a:srgbClr val="800000"/>
                </a:solidFill>
              </a:rPr>
              <a:t>Walter </a:t>
            </a:r>
            <a:r>
              <a:rPr lang="en-US" sz="2600" dirty="0" err="1">
                <a:solidFill>
                  <a:srgbClr val="800000"/>
                </a:solidFill>
              </a:rPr>
              <a:t>Christaller</a:t>
            </a:r>
            <a:r>
              <a:rPr lang="en-US" sz="2600" dirty="0">
                <a:solidFill>
                  <a:srgbClr val="800000"/>
                </a:solidFill>
              </a:rPr>
              <a:t> (1933); wanted to show how &amp; where urban areas would be functionally &amp; spatially </a:t>
            </a:r>
            <a:r>
              <a:rPr lang="en-US" sz="2600" dirty="0" smtClean="0">
                <a:solidFill>
                  <a:srgbClr val="800000"/>
                </a:solidFill>
              </a:rPr>
              <a:t>distributed</a:t>
            </a:r>
          </a:p>
          <a:p>
            <a:pPr marL="450850" lvl="1" indent="-344488">
              <a:lnSpc>
                <a:spcPts val="2600"/>
              </a:lnSpc>
              <a:spcBef>
                <a:spcPts val="0"/>
              </a:spcBef>
              <a:buFontTx/>
              <a:buChar char="–"/>
            </a:pPr>
            <a:r>
              <a:rPr lang="en-US" sz="2600" dirty="0" smtClean="0">
                <a:solidFill>
                  <a:srgbClr val="800000"/>
                </a:solidFill>
              </a:rPr>
              <a:t>A central place could be as small as a newspaper stall or corner market, and be as large as a megacity (with millions of people residing within its limits) … and all these places have a degree of centrality – a reach or “pull” that attracts people (obviously they vary in strength)</a:t>
            </a:r>
            <a:endParaRPr lang="en-US" sz="2600" dirty="0">
              <a:solidFill>
                <a:srgbClr val="800000"/>
              </a:solidFill>
            </a:endParaRPr>
          </a:p>
          <a:p>
            <a:pPr marL="450850" lvl="1" indent="-344488">
              <a:lnSpc>
                <a:spcPts val="2600"/>
              </a:lnSpc>
              <a:spcBef>
                <a:spcPts val="0"/>
              </a:spcBef>
              <a:buFontTx/>
              <a:buChar char="–"/>
            </a:pPr>
            <a:r>
              <a:rPr lang="en-US" sz="2600" dirty="0">
                <a:solidFill>
                  <a:srgbClr val="800000"/>
                </a:solidFill>
              </a:rPr>
              <a:t>Assumptions: </a:t>
            </a:r>
            <a:r>
              <a:rPr lang="en-US" sz="2600" dirty="0" smtClean="0">
                <a:solidFill>
                  <a:srgbClr val="800000"/>
                </a:solidFill>
              </a:rPr>
              <a:t>similar to von </a:t>
            </a:r>
            <a:r>
              <a:rPr lang="en-US" sz="2600" dirty="0" err="1" smtClean="0">
                <a:solidFill>
                  <a:srgbClr val="800000"/>
                </a:solidFill>
              </a:rPr>
              <a:t>Thunen</a:t>
            </a:r>
            <a:r>
              <a:rPr lang="en-US" sz="2600" dirty="0" smtClean="0">
                <a:solidFill>
                  <a:srgbClr val="800000"/>
                </a:solidFill>
              </a:rPr>
              <a:t> &amp; Burgess; unbounded isotropic flat surface, even </a:t>
            </a:r>
            <a:r>
              <a:rPr lang="en-US" sz="2600" dirty="0">
                <a:solidFill>
                  <a:srgbClr val="800000"/>
                </a:solidFill>
              </a:rPr>
              <a:t>distribution of pop. and purchasing power, uniform trans. n</a:t>
            </a:r>
            <a:r>
              <a:rPr lang="en-US" sz="2600" dirty="0" smtClean="0">
                <a:solidFill>
                  <a:srgbClr val="800000"/>
                </a:solidFill>
              </a:rPr>
              <a:t>etwork in all directions, people seek to maximize profits &amp; minimize costs; but unlike von </a:t>
            </a:r>
            <a:r>
              <a:rPr lang="en-US" sz="2600" dirty="0" err="1" smtClean="0">
                <a:solidFill>
                  <a:srgbClr val="800000"/>
                </a:solidFill>
              </a:rPr>
              <a:t>Thunen</a:t>
            </a:r>
            <a:r>
              <a:rPr lang="en-US" sz="2600" dirty="0" smtClean="0">
                <a:solidFill>
                  <a:srgbClr val="800000"/>
                </a:solidFill>
              </a:rPr>
              <a:t> or Burgess … you would have several competing central places</a:t>
            </a:r>
          </a:p>
          <a:p>
            <a:pPr marL="450850" lvl="1" indent="-344488">
              <a:lnSpc>
                <a:spcPts val="2600"/>
              </a:lnSpc>
              <a:spcBef>
                <a:spcPts val="0"/>
              </a:spcBef>
              <a:buFontTx/>
              <a:buChar char="–"/>
            </a:pPr>
            <a:r>
              <a:rPr lang="en-US" sz="2600" dirty="0" smtClean="0">
                <a:solidFill>
                  <a:srgbClr val="800000"/>
                </a:solidFill>
              </a:rPr>
              <a:t>A specific good or service </a:t>
            </a:r>
            <a:r>
              <a:rPr lang="en-US" sz="2600" dirty="0">
                <a:solidFill>
                  <a:srgbClr val="800000"/>
                </a:solidFill>
              </a:rPr>
              <a:t>= provided </a:t>
            </a:r>
            <a:r>
              <a:rPr lang="en-US" sz="2600" dirty="0" smtClean="0">
                <a:solidFill>
                  <a:srgbClr val="800000"/>
                </a:solidFill>
              </a:rPr>
              <a:t>at </a:t>
            </a:r>
            <a:r>
              <a:rPr lang="en-US" sz="2600" dirty="0">
                <a:solidFill>
                  <a:srgbClr val="800000"/>
                </a:solidFill>
              </a:rPr>
              <a:t>a central place, or city (available </a:t>
            </a:r>
            <a:r>
              <a:rPr lang="en-US" sz="2600" dirty="0" smtClean="0">
                <a:solidFill>
                  <a:srgbClr val="800000"/>
                </a:solidFill>
              </a:rPr>
              <a:t>within a range of sale (economic reach); this is the market area – the maximum distance people would be willing to travel for a good or service)</a:t>
            </a:r>
            <a:endParaRPr lang="en-US" sz="2600" dirty="0">
              <a:solidFill>
                <a:srgbClr val="8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dissolve">
                                      <p:cBhvr>
                                        <p:cTn id="7" dur="500"/>
                                        <p:tgtEl>
                                          <p:spTgt spid="409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2">
                                            <p:txEl>
                                              <p:pRg st="1" end="1"/>
                                            </p:txEl>
                                          </p:spTgt>
                                        </p:tgtEl>
                                        <p:attrNameLst>
                                          <p:attrName>style.visibility</p:attrName>
                                        </p:attrNameLst>
                                      </p:cBhvr>
                                      <p:to>
                                        <p:strVal val="visible"/>
                                      </p:to>
                                    </p:set>
                                    <p:animEffect transition="in" filter="dissolve">
                                      <p:cBhvr>
                                        <p:cTn id="12" dur="500"/>
                                        <p:tgtEl>
                                          <p:spTgt spid="409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962">
                                            <p:txEl>
                                              <p:pRg st="2" end="2"/>
                                            </p:txEl>
                                          </p:spTgt>
                                        </p:tgtEl>
                                        <p:attrNameLst>
                                          <p:attrName>style.visibility</p:attrName>
                                        </p:attrNameLst>
                                      </p:cBhvr>
                                      <p:to>
                                        <p:strVal val="visible"/>
                                      </p:to>
                                    </p:set>
                                    <p:animEffect transition="in" filter="dissolve">
                                      <p:cBhvr>
                                        <p:cTn id="17" dur="500"/>
                                        <p:tgtEl>
                                          <p:spTgt spid="4096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962">
                                            <p:txEl>
                                              <p:pRg st="3" end="3"/>
                                            </p:txEl>
                                          </p:spTgt>
                                        </p:tgtEl>
                                        <p:attrNameLst>
                                          <p:attrName>style.visibility</p:attrName>
                                        </p:attrNameLst>
                                      </p:cBhvr>
                                      <p:to>
                                        <p:strVal val="visible"/>
                                      </p:to>
                                    </p:set>
                                    <p:animEffect transition="in" filter="dissolve">
                                      <p:cBhvr>
                                        <p:cTn id="22" dur="500"/>
                                        <p:tgtEl>
                                          <p:spTgt spid="409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962">
                                            <p:txEl>
                                              <p:pRg st="4" end="4"/>
                                            </p:txEl>
                                          </p:spTgt>
                                        </p:tgtEl>
                                        <p:attrNameLst>
                                          <p:attrName>style.visibility</p:attrName>
                                        </p:attrNameLst>
                                      </p:cBhvr>
                                      <p:to>
                                        <p:strVal val="visible"/>
                                      </p:to>
                                    </p:set>
                                    <p:animEffect transition="in" filter="dissolve">
                                      <p:cBhvr>
                                        <p:cTn id="27" dur="500"/>
                                        <p:tgtEl>
                                          <p:spTgt spid="409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bldLvl="2"/>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0"/>
              </a:spcBef>
            </a:pPr>
            <a:r>
              <a:rPr lang="en-US" sz="2600" b="1" dirty="0">
                <a:solidFill>
                  <a:srgbClr val="800000"/>
                </a:solidFill>
              </a:rPr>
              <a:t>Central Place </a:t>
            </a:r>
            <a:r>
              <a:rPr lang="en-US" sz="2600" b="1" dirty="0" smtClean="0">
                <a:solidFill>
                  <a:srgbClr val="800000"/>
                </a:solidFill>
              </a:rPr>
              <a:t>Theory</a:t>
            </a:r>
          </a:p>
          <a:p>
            <a:pPr marL="350838" indent="-350838">
              <a:spcBef>
                <a:spcPts val="0"/>
              </a:spcBef>
              <a:buFontTx/>
              <a:buChar char="•"/>
            </a:pPr>
            <a:r>
              <a:rPr lang="en-US" sz="2600" dirty="0" smtClean="0">
                <a:solidFill>
                  <a:srgbClr val="800000"/>
                </a:solidFill>
              </a:rPr>
              <a:t>Each central place would have complementary region, an exclusive hinterland in which they would have a virtual monopoly within the area …</a:t>
            </a:r>
          </a:p>
          <a:p>
            <a:pPr marL="350838" indent="-350838">
              <a:spcBef>
                <a:spcPts val="0"/>
              </a:spcBef>
              <a:buFontTx/>
              <a:buChar char="•"/>
            </a:pPr>
            <a:r>
              <a:rPr lang="en-US" sz="2600" dirty="0" smtClean="0">
                <a:solidFill>
                  <a:srgbClr val="800000"/>
                </a:solidFill>
              </a:rPr>
              <a:t>… and the </a:t>
            </a:r>
            <a:r>
              <a:rPr lang="en-US" sz="2600" dirty="0">
                <a:solidFill>
                  <a:srgbClr val="800000"/>
                </a:solidFill>
              </a:rPr>
              <a:t>t</a:t>
            </a:r>
            <a:r>
              <a:rPr lang="en-US" sz="2600" dirty="0" smtClean="0">
                <a:solidFill>
                  <a:srgbClr val="800000"/>
                </a:solidFill>
              </a:rPr>
              <a:t>hreshold </a:t>
            </a:r>
            <a:r>
              <a:rPr lang="en-US" sz="2600" dirty="0">
                <a:solidFill>
                  <a:srgbClr val="800000"/>
                </a:solidFill>
              </a:rPr>
              <a:t>– </a:t>
            </a:r>
            <a:r>
              <a:rPr lang="en-US" sz="2600" dirty="0" smtClean="0">
                <a:solidFill>
                  <a:srgbClr val="800000"/>
                </a:solidFill>
              </a:rPr>
              <a:t>was the minimum </a:t>
            </a:r>
            <a:r>
              <a:rPr lang="en-US" sz="2600" dirty="0">
                <a:solidFill>
                  <a:srgbClr val="800000"/>
                </a:solidFill>
              </a:rPr>
              <a:t>market needed to </a:t>
            </a:r>
            <a:r>
              <a:rPr lang="en-US" sz="2600" dirty="0" smtClean="0">
                <a:solidFill>
                  <a:srgbClr val="800000"/>
                </a:solidFill>
              </a:rPr>
              <a:t>sell a good or service in order to keep </a:t>
            </a:r>
            <a:r>
              <a:rPr lang="en-US" sz="2600" dirty="0">
                <a:solidFill>
                  <a:srgbClr val="800000"/>
                </a:solidFill>
              </a:rPr>
              <a:t>a central place in </a:t>
            </a:r>
            <a:r>
              <a:rPr lang="en-US" sz="2600" dirty="0" smtClean="0">
                <a:solidFill>
                  <a:srgbClr val="800000"/>
                </a:solidFill>
              </a:rPr>
              <a:t>business</a:t>
            </a:r>
          </a:p>
          <a:p>
            <a:pPr marL="350838" indent="-350838">
              <a:spcBef>
                <a:spcPts val="0"/>
              </a:spcBef>
              <a:buFontTx/>
              <a:buChar char="•"/>
            </a:pPr>
            <a:r>
              <a:rPr lang="en-US" sz="2400" dirty="0">
                <a:solidFill>
                  <a:srgbClr val="800000"/>
                </a:solidFill>
              </a:rPr>
              <a:t>I</a:t>
            </a:r>
            <a:r>
              <a:rPr lang="en-US" sz="2400" dirty="0" smtClean="0">
                <a:solidFill>
                  <a:srgbClr val="800000"/>
                </a:solidFill>
              </a:rPr>
              <a:t>n this model - the </a:t>
            </a:r>
            <a:r>
              <a:rPr lang="en-US" sz="2400" dirty="0">
                <a:solidFill>
                  <a:srgbClr val="800000"/>
                </a:solidFill>
              </a:rPr>
              <a:t>complementary region would be circular, but problems arise </a:t>
            </a:r>
            <a:r>
              <a:rPr lang="en-US" sz="2400" dirty="0" smtClean="0">
                <a:solidFill>
                  <a:srgbClr val="800000"/>
                </a:solidFill>
              </a:rPr>
              <a:t>(because you would get </a:t>
            </a:r>
            <a:r>
              <a:rPr lang="en-US" sz="2400" dirty="0" err="1" smtClean="0">
                <a:solidFill>
                  <a:srgbClr val="800000"/>
                </a:solidFill>
              </a:rPr>
              <a:t>unserved</a:t>
            </a:r>
            <a:r>
              <a:rPr lang="en-US" sz="2400" dirty="0" smtClean="0">
                <a:solidFill>
                  <a:srgbClr val="800000"/>
                </a:solidFill>
              </a:rPr>
              <a:t> </a:t>
            </a:r>
            <a:r>
              <a:rPr lang="en-US" sz="2400" dirty="0">
                <a:solidFill>
                  <a:srgbClr val="800000"/>
                </a:solidFill>
              </a:rPr>
              <a:t>or overlapping areas); </a:t>
            </a:r>
            <a:r>
              <a:rPr lang="en-US" sz="2400" dirty="0" smtClean="0">
                <a:solidFill>
                  <a:srgbClr val="800000"/>
                </a:solidFill>
              </a:rPr>
              <a:t>not good for a viable model – so </a:t>
            </a:r>
            <a:r>
              <a:rPr lang="en-US" sz="2400" dirty="0" err="1" smtClean="0">
                <a:solidFill>
                  <a:srgbClr val="800000"/>
                </a:solidFill>
              </a:rPr>
              <a:t>Christaller</a:t>
            </a:r>
            <a:r>
              <a:rPr lang="en-US" sz="2400" dirty="0" smtClean="0">
                <a:solidFill>
                  <a:srgbClr val="800000"/>
                </a:solidFill>
              </a:rPr>
              <a:t> used hexagons, which </a:t>
            </a:r>
            <a:r>
              <a:rPr lang="en-US" sz="2400" dirty="0">
                <a:solidFill>
                  <a:srgbClr val="800000"/>
                </a:solidFill>
              </a:rPr>
              <a:t>fit </a:t>
            </a:r>
            <a:r>
              <a:rPr lang="en-US" sz="2400" dirty="0" smtClean="0">
                <a:solidFill>
                  <a:srgbClr val="800000"/>
                </a:solidFill>
              </a:rPr>
              <a:t>perfectly together … and at different scales, these hexagons would form a nesting pattern with different sized central places</a:t>
            </a:r>
          </a:p>
          <a:p>
            <a:pPr marL="350838" indent="-350838">
              <a:spcBef>
                <a:spcPts val="0"/>
              </a:spcBef>
              <a:buFontTx/>
              <a:buChar char="•"/>
            </a:pPr>
            <a:r>
              <a:rPr lang="en-US" sz="2400" dirty="0" smtClean="0">
                <a:solidFill>
                  <a:srgbClr val="800000"/>
                </a:solidFill>
              </a:rPr>
              <a:t>So an urban area would have regions of smaller sizes-</a:t>
            </a:r>
            <a:r>
              <a:rPr lang="en-US" sz="2400" dirty="0">
                <a:solidFill>
                  <a:srgbClr val="800000"/>
                </a:solidFill>
              </a:rPr>
              <a:t>w/in-</a:t>
            </a:r>
            <a:r>
              <a:rPr lang="en-US" sz="2400" dirty="0" smtClean="0">
                <a:solidFill>
                  <a:srgbClr val="800000"/>
                </a:solidFill>
              </a:rPr>
              <a:t>regions of larger sizes</a:t>
            </a:r>
            <a:endParaRPr lang="en-US" sz="2600" dirty="0">
              <a:solidFill>
                <a:srgbClr val="800000"/>
              </a:solidFill>
            </a:endParaRPr>
          </a:p>
        </p:txBody>
      </p:sp>
    </p:spTree>
    <p:extLst>
      <p:ext uri="{BB962C8B-B14F-4D97-AF65-F5344CB8AC3E}">
        <p14:creationId xmlns:p14="http://schemas.microsoft.com/office/powerpoint/2010/main" val="239409588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dissolve">
                                      <p:cBhvr>
                                        <p:cTn id="7" dur="500"/>
                                        <p:tgtEl>
                                          <p:spTgt spid="40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962">
                                            <p:txEl>
                                              <p:pRg st="1" end="1"/>
                                            </p:txEl>
                                          </p:spTgt>
                                        </p:tgtEl>
                                        <p:attrNameLst>
                                          <p:attrName>style.visibility</p:attrName>
                                        </p:attrNameLst>
                                      </p:cBhvr>
                                      <p:to>
                                        <p:strVal val="visible"/>
                                      </p:to>
                                    </p:set>
                                    <p:animEffect transition="in" filter="dissolve">
                                      <p:cBhvr>
                                        <p:cTn id="12" dur="500"/>
                                        <p:tgtEl>
                                          <p:spTgt spid="409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0962">
                                            <p:txEl>
                                              <p:pRg st="2" end="2"/>
                                            </p:txEl>
                                          </p:spTgt>
                                        </p:tgtEl>
                                        <p:attrNameLst>
                                          <p:attrName>style.visibility</p:attrName>
                                        </p:attrNameLst>
                                      </p:cBhvr>
                                      <p:to>
                                        <p:strVal val="visible"/>
                                      </p:to>
                                    </p:set>
                                    <p:animEffect transition="in" filter="dissolve">
                                      <p:cBhvr>
                                        <p:cTn id="17" dur="500"/>
                                        <p:tgtEl>
                                          <p:spTgt spid="409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0962">
                                            <p:txEl>
                                              <p:pRg st="3" end="3"/>
                                            </p:txEl>
                                          </p:spTgt>
                                        </p:tgtEl>
                                        <p:attrNameLst>
                                          <p:attrName>style.visibility</p:attrName>
                                        </p:attrNameLst>
                                      </p:cBhvr>
                                      <p:to>
                                        <p:strVal val="visible"/>
                                      </p:to>
                                    </p:set>
                                    <p:animEffect transition="in" filter="dissolve">
                                      <p:cBhvr>
                                        <p:cTn id="22" dur="500"/>
                                        <p:tgtEl>
                                          <p:spTgt spid="409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0962">
                                            <p:txEl>
                                              <p:pRg st="4" end="4"/>
                                            </p:txEl>
                                          </p:spTgt>
                                        </p:tgtEl>
                                        <p:attrNameLst>
                                          <p:attrName>style.visibility</p:attrName>
                                        </p:attrNameLst>
                                      </p:cBhvr>
                                      <p:to>
                                        <p:strVal val="visible"/>
                                      </p:to>
                                    </p:set>
                                    <p:animEffect transition="in" filter="dissolve">
                                      <p:cBhvr>
                                        <p:cTn id="27" dur="500"/>
                                        <p:tgtEl>
                                          <p:spTgt spid="409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bldLvl="2"/>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800" y="3810000"/>
            <a:ext cx="6426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http://lboro.ac.uk/gawc/rb/images/rb261f1.jpg"/>
          <p:cNvPicPr>
            <a:picLocks noChangeAspect="1" noChangeArrowheads="1"/>
          </p:cNvPicPr>
          <p:nvPr/>
        </p:nvPicPr>
        <p:blipFill>
          <a:blip r:embed="rId4">
            <a:lum contrast="10000"/>
            <a:extLst>
              <a:ext uri="{28A0092B-C50C-407E-A947-70E740481C1C}">
                <a14:useLocalDpi xmlns:a14="http://schemas.microsoft.com/office/drawing/2010/main"/>
              </a:ext>
            </a:extLst>
          </a:blip>
          <a:srcRect/>
          <a:stretch>
            <a:fillRect/>
          </a:stretch>
        </p:blipFill>
        <p:spPr bwMode="auto">
          <a:xfrm>
            <a:off x="5772364" y="0"/>
            <a:ext cx="337163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6858000" y="0"/>
            <a:ext cx="2286000"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a:solidFill>
                  <a:srgbClr val="800000"/>
                </a:solidFill>
              </a:rPr>
              <a:t>Europe (1950)</a:t>
            </a:r>
          </a:p>
        </p:txBody>
      </p:sp>
      <p:pic>
        <p:nvPicPr>
          <p:cNvPr id="6" name="Picture 2" descr="figure22_10"/>
          <p:cNvPicPr>
            <a:picLocks noChangeAspect="1" noChangeArrowheads="1"/>
          </p:cNvPicPr>
          <p:nvPr/>
        </p:nvPicPr>
        <p:blipFill>
          <a:blip r:embed="rId5" cstate="email">
            <a:lum bright="-18000" contrast="30000"/>
            <a:extLst>
              <a:ext uri="{28A0092B-C50C-407E-A947-70E740481C1C}">
                <a14:useLocalDpi xmlns:a14="http://schemas.microsoft.com/office/drawing/2010/main"/>
              </a:ext>
            </a:extLst>
          </a:blip>
          <a:srcRect/>
          <a:stretch>
            <a:fillRect/>
          </a:stretch>
        </p:blipFill>
        <p:spPr bwMode="auto">
          <a:xfrm>
            <a:off x="76200" y="135467"/>
            <a:ext cx="5638800" cy="352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a_centralplace"/>
          <p:cNvPicPr>
            <a:picLocks noChangeAspect="1" noChangeArrowheads="1"/>
          </p:cNvPicPr>
          <p:nvPr/>
        </p:nvPicPr>
        <p:blipFill>
          <a:blip r:embed="rId6">
            <a:clrChange>
              <a:clrFrom>
                <a:srgbClr val="FFFFFF"/>
              </a:clrFrom>
              <a:clrTo>
                <a:srgbClr val="FFFFFF">
                  <a:alpha val="0"/>
                </a:srgbClr>
              </a:clrTo>
            </a:clrChange>
            <a:lum contrast="18000"/>
            <a:extLst>
              <a:ext uri="{28A0092B-C50C-407E-A947-70E740481C1C}">
                <a14:useLocalDpi xmlns:a14="http://schemas.microsoft.com/office/drawing/2010/main"/>
              </a:ext>
            </a:extLst>
          </a:blip>
          <a:srcRect/>
          <a:stretch>
            <a:fillRect/>
          </a:stretch>
        </p:blipFill>
        <p:spPr bwMode="auto">
          <a:xfrm>
            <a:off x="6705600" y="4137025"/>
            <a:ext cx="2209800" cy="273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228600"/>
            <a:ext cx="4800600"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0" y="4876800"/>
            <a:ext cx="9144000" cy="1828800"/>
          </a:xfrm>
          <a:prstGeom prst="rect">
            <a:avLst/>
          </a:prstGeom>
          <a:noFill/>
          <a:ln w="9525">
            <a:noFill/>
            <a:miter lim="800000"/>
            <a:headEnd/>
            <a:tailEnd/>
          </a:ln>
        </p:spPr>
        <p:txBody>
          <a:bodyPr/>
          <a:lstStyle/>
          <a:p>
            <a:pPr marL="341313" indent="-341313">
              <a:buFontTx/>
              <a:buChar char="•"/>
            </a:pPr>
            <a:r>
              <a:rPr lang="en-US" sz="2800" b="1" dirty="0">
                <a:solidFill>
                  <a:srgbClr val="800000"/>
                </a:solidFill>
                <a:cs typeface="Arial" charset="0"/>
              </a:rPr>
              <a:t>↑ size = ↓ number</a:t>
            </a:r>
            <a:endParaRPr lang="en-US" sz="2800" b="1" dirty="0">
              <a:solidFill>
                <a:srgbClr val="800000"/>
              </a:solidFill>
            </a:endParaRPr>
          </a:p>
          <a:p>
            <a:pPr marL="341313" indent="-341313">
              <a:buFontTx/>
              <a:buChar char="•"/>
            </a:pPr>
            <a:r>
              <a:rPr lang="en-US" sz="2800" b="1" dirty="0">
                <a:solidFill>
                  <a:srgbClr val="800000"/>
                </a:solidFill>
                <a:cs typeface="Arial" charset="0"/>
              </a:rPr>
              <a:t>↑ size = ↑ distance (b/w</a:t>
            </a:r>
            <a:r>
              <a:rPr lang="en-US" sz="2800" b="1" dirty="0" smtClean="0">
                <a:solidFill>
                  <a:srgbClr val="800000"/>
                </a:solidFill>
                <a:cs typeface="Arial" charset="0"/>
              </a:rPr>
              <a:t>)</a:t>
            </a:r>
          </a:p>
          <a:p>
            <a:pPr marL="341313" indent="-341313">
              <a:buFontTx/>
              <a:buChar char="•"/>
            </a:pPr>
            <a:r>
              <a:rPr lang="en-US" sz="2800" b="1" dirty="0">
                <a:solidFill>
                  <a:srgbClr val="800000"/>
                </a:solidFill>
                <a:cs typeface="Arial" charset="0"/>
              </a:rPr>
              <a:t>↑ size = ↑ # &amp; range of </a:t>
            </a:r>
            <a:r>
              <a:rPr lang="en-US" sz="2800" b="1" dirty="0" smtClean="0">
                <a:solidFill>
                  <a:srgbClr val="800000"/>
                </a:solidFill>
                <a:cs typeface="Arial" charset="0"/>
              </a:rPr>
              <a:t>functions </a:t>
            </a:r>
            <a:endParaRPr lang="en-US" sz="2800" b="1" dirty="0">
              <a:solidFill>
                <a:srgbClr val="800000"/>
              </a:solidFill>
              <a:cs typeface="Arial" charset="0"/>
            </a:endParaRPr>
          </a:p>
          <a:p>
            <a:pPr marL="341313" indent="-341313">
              <a:buFontTx/>
              <a:buChar char="•"/>
            </a:pPr>
            <a:r>
              <a:rPr lang="en-US" sz="2800" b="1" dirty="0">
                <a:solidFill>
                  <a:srgbClr val="800000"/>
                </a:solidFill>
                <a:cs typeface="Arial" charset="0"/>
              </a:rPr>
              <a:t>↑ size = ↑ higher-order </a:t>
            </a:r>
            <a:r>
              <a:rPr lang="en-US" sz="2800" b="1" dirty="0" smtClean="0">
                <a:solidFill>
                  <a:srgbClr val="800000"/>
                </a:solidFill>
                <a:cs typeface="Arial" charset="0"/>
              </a:rPr>
              <a:t>services</a:t>
            </a:r>
            <a:endParaRPr lang="en-US" sz="2800" b="1" dirty="0">
              <a:solidFill>
                <a:srgbClr val="800000"/>
              </a:solidFill>
            </a:endParaRPr>
          </a:p>
        </p:txBody>
      </p:sp>
      <p:sp>
        <p:nvSpPr>
          <p:cNvPr id="93190" name="Text Box 3"/>
          <p:cNvSpPr txBox="1">
            <a:spLocks noChangeArrowheads="1"/>
          </p:cNvSpPr>
          <p:nvPr/>
        </p:nvSpPr>
        <p:spPr bwMode="auto">
          <a:xfrm>
            <a:off x="990600" y="228600"/>
            <a:ext cx="3962400"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a:solidFill>
                  <a:srgbClr val="800000"/>
                </a:solidFill>
              </a:rPr>
              <a:t>Southern Germany (1933)</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0054" y="152400"/>
            <a:ext cx="3931546" cy="2209800"/>
          </a:xfrm>
          <a:prstGeom prst="rect">
            <a:avLst/>
          </a:prstGeom>
        </p:spPr>
      </p:pic>
      <p:pic>
        <p:nvPicPr>
          <p:cNvPr id="3" name="Picture 2"/>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l="2803"/>
          <a:stretch/>
        </p:blipFill>
        <p:spPr>
          <a:xfrm>
            <a:off x="5079503" y="2438400"/>
            <a:ext cx="3912096" cy="2286000"/>
          </a:xfrm>
          <a:prstGeom prst="rect">
            <a:avLst/>
          </a:prstGeom>
        </p:spPr>
      </p:pic>
      <p:pic>
        <p:nvPicPr>
          <p:cNvPr id="4" name="Picture 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905703" y="4801966"/>
            <a:ext cx="3085897" cy="1979834"/>
          </a:xfrm>
          <a:prstGeom prst="rect">
            <a:avLst/>
          </a:prstGeom>
        </p:spPr>
      </p:pic>
      <p:sp>
        <p:nvSpPr>
          <p:cNvPr id="10" name="Rectangle 4"/>
          <p:cNvSpPr>
            <a:spLocks noChangeArrowheads="1"/>
          </p:cNvSpPr>
          <p:nvPr/>
        </p:nvSpPr>
        <p:spPr bwMode="auto">
          <a:xfrm>
            <a:off x="6468546" y="228600"/>
            <a:ext cx="2446854" cy="461665"/>
          </a:xfrm>
          <a:prstGeom prst="rect">
            <a:avLst/>
          </a:prstGeom>
          <a:solidFill>
            <a:srgbClr val="000000">
              <a:alpha val="41000"/>
            </a:srgbClr>
          </a:solidFill>
          <a:ln>
            <a:noFill/>
          </a:ln>
        </p:spPr>
        <p:txBody>
          <a:bodyPr wrap="none">
            <a:spAutoFit/>
          </a:bodyPr>
          <a:lstStyle/>
          <a:p>
            <a:pPr>
              <a:spcBef>
                <a:spcPct val="50000"/>
              </a:spcBef>
            </a:pPr>
            <a:r>
              <a:rPr lang="en-US" sz="2400" dirty="0" smtClean="0">
                <a:solidFill>
                  <a:schemeClr val="bg1"/>
                </a:solidFill>
                <a:effectLst>
                  <a:outerShdw blurRad="38100" dist="38100" dir="2700000" algn="tl">
                    <a:srgbClr val="000000">
                      <a:alpha val="43137"/>
                    </a:srgbClr>
                  </a:outerShdw>
                </a:effectLst>
                <a:latin typeface="Franklin Gothic Medium" charset="0"/>
              </a:rPr>
              <a:t>Sun Life Stadium</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sp>
        <p:nvSpPr>
          <p:cNvPr id="11" name="Rectangle 4"/>
          <p:cNvSpPr>
            <a:spLocks noChangeArrowheads="1"/>
          </p:cNvSpPr>
          <p:nvPr/>
        </p:nvSpPr>
        <p:spPr bwMode="auto">
          <a:xfrm>
            <a:off x="7759915" y="2514600"/>
            <a:ext cx="1155485" cy="461665"/>
          </a:xfrm>
          <a:prstGeom prst="rect">
            <a:avLst/>
          </a:prstGeom>
          <a:solidFill>
            <a:srgbClr val="000000">
              <a:alpha val="41000"/>
            </a:srgbClr>
          </a:solidFill>
          <a:ln>
            <a:noFill/>
          </a:ln>
        </p:spPr>
        <p:txBody>
          <a:bodyPr wrap="none">
            <a:spAutoFit/>
          </a:bodyPr>
          <a:lstStyle/>
          <a:p>
            <a:pPr>
              <a:spcBef>
                <a:spcPct val="50000"/>
              </a:spcBef>
            </a:pPr>
            <a:r>
              <a:rPr lang="en-US" sz="2400" dirty="0" smtClean="0">
                <a:solidFill>
                  <a:schemeClr val="bg1"/>
                </a:solidFill>
                <a:effectLst>
                  <a:outerShdw blurRad="38100" dist="38100" dir="2700000" algn="tl">
                    <a:srgbClr val="000000">
                      <a:alpha val="43137"/>
                    </a:srgbClr>
                  </a:outerShdw>
                </a:effectLst>
                <a:latin typeface="Franklin Gothic Medium" charset="0"/>
              </a:rPr>
              <a:t>“The U”</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dissolv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dissolv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dissolve">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animBg="1"/>
      <p:bldP spid="11"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email">
            <a:lum bright="-10000" contrast="20000"/>
            <a:extLst>
              <a:ext uri="{28A0092B-C50C-407E-A947-70E740481C1C}">
                <a14:useLocalDpi xmlns:a14="http://schemas.microsoft.com/office/drawing/2010/main"/>
              </a:ext>
            </a:extLst>
          </a:blip>
          <a:srcRect/>
          <a:stretch>
            <a:fillRect/>
          </a:stretch>
        </p:blipFill>
        <p:spPr bwMode="auto">
          <a:xfrm>
            <a:off x="0" y="0"/>
            <a:ext cx="39624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flipV="1">
            <a:off x="1295400" y="152400"/>
            <a:ext cx="2743200" cy="44196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25" idx="3"/>
          </p:cNvCxnSpPr>
          <p:nvPr/>
        </p:nvCxnSpPr>
        <p:spPr>
          <a:xfrm flipV="1">
            <a:off x="1447800" y="152400"/>
            <a:ext cx="7543800" cy="44196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1371600" y="3810000"/>
            <a:ext cx="7620000" cy="8382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1295400" y="3810000"/>
            <a:ext cx="2743200" cy="8382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219200" y="4495800"/>
            <a:ext cx="228600" cy="152400"/>
          </a:xfrm>
          <a:prstGeom prst="rect">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descr="Screen Shot 2013-01-13 at 11.43.40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42140" y="152401"/>
            <a:ext cx="5025660" cy="3675736"/>
          </a:xfrm>
          <a:prstGeom prst="rect">
            <a:avLst/>
          </a:prstGeom>
        </p:spPr>
      </p:pic>
      <p:sp>
        <p:nvSpPr>
          <p:cNvPr id="9" name="Text Box 7"/>
          <p:cNvSpPr txBox="1">
            <a:spLocks noChangeArrowheads="1"/>
          </p:cNvSpPr>
          <p:nvPr/>
        </p:nvSpPr>
        <p:spPr bwMode="auto">
          <a:xfrm>
            <a:off x="4038600" y="152400"/>
            <a:ext cx="2133600" cy="461665"/>
          </a:xfrm>
          <a:prstGeom prst="rect">
            <a:avLst/>
          </a:prstGeom>
          <a:solidFill>
            <a:srgbClr val="FFFFFF">
              <a:alpha val="67059"/>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800000"/>
                </a:solidFill>
                <a:effectLst>
                  <a:outerShdw blurRad="38100" dist="38100" dir="2700000" algn="tl">
                    <a:srgbClr val="DDDDDD"/>
                  </a:outerShdw>
                </a:effectLst>
              </a:rPr>
              <a:t>St. Louis, MO</a:t>
            </a:r>
            <a:endParaRPr lang="en-US" sz="2400" b="1" dirty="0">
              <a:solidFill>
                <a:srgbClr val="800000"/>
              </a:solidFill>
              <a:effectLst>
                <a:outerShdw blurRad="38100" dist="38100" dir="2700000" algn="tl">
                  <a:srgbClr val="DDDDDD"/>
                </a:outerShdw>
              </a:effectLst>
            </a:endParaRPr>
          </a:p>
        </p:txBody>
      </p:sp>
    </p:spTree>
    <p:extLst>
      <p:ext uri="{BB962C8B-B14F-4D97-AF65-F5344CB8AC3E}">
        <p14:creationId xmlns:p14="http://schemas.microsoft.com/office/powerpoint/2010/main" val="20414975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22" presetClass="exit" presetSubtype="4" fill="hold" nodeType="withEffect">
                                  <p:stCondLst>
                                    <p:cond delay="1000"/>
                                  </p:stCondLst>
                                  <p:childTnLst>
                                    <p:animEffect transition="out" filter="wipe(down)">
                                      <p:cBhvr>
                                        <p:cTn id="28" dur="1000"/>
                                        <p:tgtEl>
                                          <p:spTgt spid="11"/>
                                        </p:tgtEl>
                                      </p:cBhvr>
                                    </p:animEffect>
                                    <p:set>
                                      <p:cBhvr>
                                        <p:cTn id="29" dur="1" fill="hold">
                                          <p:stCondLst>
                                            <p:cond delay="999"/>
                                          </p:stCondLst>
                                        </p:cTn>
                                        <p:tgtEl>
                                          <p:spTgt spid="11"/>
                                        </p:tgtEl>
                                        <p:attrNameLst>
                                          <p:attrName>style.visibility</p:attrName>
                                        </p:attrNameLst>
                                      </p:cBhvr>
                                      <p:to>
                                        <p:strVal val="hidden"/>
                                      </p:to>
                                    </p:set>
                                  </p:childTnLst>
                                </p:cTn>
                              </p:par>
                              <p:par>
                                <p:cTn id="30" presetID="22" presetClass="exit" presetSubtype="4" fill="hold" nodeType="withEffect">
                                  <p:stCondLst>
                                    <p:cond delay="1000"/>
                                  </p:stCondLst>
                                  <p:childTnLst>
                                    <p:animEffect transition="out" filter="wipe(down)">
                                      <p:cBhvr>
                                        <p:cTn id="31" dur="1000"/>
                                        <p:tgtEl>
                                          <p:spTgt spid="12"/>
                                        </p:tgtEl>
                                      </p:cBhvr>
                                    </p:animEffect>
                                    <p:set>
                                      <p:cBhvr>
                                        <p:cTn id="32" dur="1" fill="hold">
                                          <p:stCondLst>
                                            <p:cond delay="999"/>
                                          </p:stCondLst>
                                        </p:cTn>
                                        <p:tgtEl>
                                          <p:spTgt spid="12"/>
                                        </p:tgtEl>
                                        <p:attrNameLst>
                                          <p:attrName>style.visibility</p:attrName>
                                        </p:attrNameLst>
                                      </p:cBhvr>
                                      <p:to>
                                        <p:strVal val="hidden"/>
                                      </p:to>
                                    </p:set>
                                  </p:childTnLst>
                                </p:cTn>
                              </p:par>
                              <p:par>
                                <p:cTn id="33" presetID="22" presetClass="exit" presetSubtype="4" fill="hold" nodeType="withEffect">
                                  <p:stCondLst>
                                    <p:cond delay="1000"/>
                                  </p:stCondLst>
                                  <p:childTnLst>
                                    <p:animEffect transition="out" filter="wipe(down)">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22" presetClass="exit" presetSubtype="4" fill="hold" nodeType="withEffect">
                                  <p:stCondLst>
                                    <p:cond delay="1000"/>
                                  </p:stCondLst>
                                  <p:childTnLst>
                                    <p:animEffect transition="out" filter="wipe(down)">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3" cstate="email">
            <a:lum bright="-10000" contrast="20000"/>
            <a:extLst>
              <a:ext uri="{28A0092B-C50C-407E-A947-70E740481C1C}">
                <a14:useLocalDpi xmlns:a14="http://schemas.microsoft.com/office/drawing/2010/main"/>
              </a:ext>
            </a:extLst>
          </a:blip>
          <a:srcRect/>
          <a:stretch>
            <a:fillRect/>
          </a:stretch>
        </p:blipFill>
        <p:spPr bwMode="auto">
          <a:xfrm>
            <a:off x="0" y="0"/>
            <a:ext cx="39624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p:nvPr/>
        </p:nvCxnSpPr>
        <p:spPr>
          <a:xfrm flipV="1">
            <a:off x="3352800" y="152400"/>
            <a:ext cx="685800" cy="6858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657600" y="152400"/>
            <a:ext cx="5334000" cy="6858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657600" y="1066800"/>
            <a:ext cx="5334000" cy="27432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352800" y="1066800"/>
            <a:ext cx="685800" cy="27432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352800" y="838200"/>
            <a:ext cx="304800" cy="228600"/>
          </a:xfrm>
          <a:prstGeom prst="rect">
            <a:avLst/>
          </a:prstGeom>
          <a:no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3"/>
          <p:cNvSpPr>
            <a:spLocks noChangeArrowheads="1"/>
          </p:cNvSpPr>
          <p:nvPr/>
        </p:nvSpPr>
        <p:spPr bwMode="auto">
          <a:xfrm>
            <a:off x="3962400" y="4114800"/>
            <a:ext cx="5181600" cy="2743200"/>
          </a:xfrm>
          <a:prstGeom prst="rect">
            <a:avLst/>
          </a:prstGeom>
          <a:noFill/>
          <a:ln w="9525">
            <a:noFill/>
            <a:miter lim="800000"/>
            <a:headEnd/>
            <a:tailEnd/>
          </a:ln>
        </p:spPr>
        <p:txBody>
          <a:bodyPr/>
          <a:lstStyle/>
          <a:p>
            <a:r>
              <a:rPr lang="en-US" sz="2800" b="1" dirty="0" smtClean="0">
                <a:solidFill>
                  <a:srgbClr val="800000"/>
                </a:solidFill>
                <a:cs typeface="Arial" charset="0"/>
              </a:rPr>
              <a:t>Less practical today:</a:t>
            </a:r>
          </a:p>
          <a:p>
            <a:pPr marL="341313" indent="-341313">
              <a:buFontTx/>
              <a:buChar char="•"/>
            </a:pPr>
            <a:r>
              <a:rPr lang="en-US" sz="2800" b="1" dirty="0" smtClean="0">
                <a:solidFill>
                  <a:srgbClr val="800000"/>
                </a:solidFill>
              </a:rPr>
              <a:t>Topography</a:t>
            </a:r>
          </a:p>
          <a:p>
            <a:pPr marL="341313" indent="-341313">
              <a:buFontTx/>
              <a:buChar char="•"/>
            </a:pPr>
            <a:r>
              <a:rPr lang="en-US" sz="2800" b="1" dirty="0" smtClean="0">
                <a:solidFill>
                  <a:srgbClr val="800000"/>
                </a:solidFill>
              </a:rPr>
              <a:t>Competition</a:t>
            </a:r>
          </a:p>
          <a:p>
            <a:pPr marL="341313" indent="-341313">
              <a:buFontTx/>
              <a:buChar char="•"/>
            </a:pPr>
            <a:r>
              <a:rPr lang="en-US" sz="2800" b="1" dirty="0" smtClean="0">
                <a:solidFill>
                  <a:srgbClr val="800000"/>
                </a:solidFill>
              </a:rPr>
              <a:t>Transportation</a:t>
            </a:r>
          </a:p>
          <a:p>
            <a:pPr marL="341313" indent="-341313">
              <a:buFontTx/>
              <a:buChar char="•"/>
            </a:pPr>
            <a:r>
              <a:rPr lang="en-US" sz="2800" b="1" dirty="0" smtClean="0">
                <a:solidFill>
                  <a:srgbClr val="800000"/>
                </a:solidFill>
              </a:rPr>
              <a:t>Development</a:t>
            </a:r>
          </a:p>
          <a:p>
            <a:pPr marL="341313" indent="-341313">
              <a:buFontTx/>
              <a:buChar char="•"/>
            </a:pPr>
            <a:r>
              <a:rPr lang="en-US" sz="2800" b="1" dirty="0" smtClean="0">
                <a:solidFill>
                  <a:srgbClr val="800000"/>
                </a:solidFill>
              </a:rPr>
              <a:t>Time</a:t>
            </a:r>
            <a:endParaRPr lang="en-US" sz="2800" b="1" dirty="0">
              <a:solidFill>
                <a:srgbClr val="800000"/>
              </a:solidFill>
            </a:endParaRPr>
          </a:p>
        </p:txBody>
      </p:sp>
      <p:pic>
        <p:nvPicPr>
          <p:cNvPr id="2" name="Picture 1" descr="Screen Shot 2013-01-13 at 11.42.38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988483" y="135761"/>
            <a:ext cx="5045036" cy="3710263"/>
          </a:xfrm>
          <a:prstGeom prst="rect">
            <a:avLst/>
          </a:prstGeom>
        </p:spPr>
      </p:pic>
      <p:sp>
        <p:nvSpPr>
          <p:cNvPr id="9" name="Text Box 7"/>
          <p:cNvSpPr txBox="1">
            <a:spLocks noChangeArrowheads="1"/>
          </p:cNvSpPr>
          <p:nvPr/>
        </p:nvSpPr>
        <p:spPr bwMode="auto">
          <a:xfrm>
            <a:off x="4038600" y="152400"/>
            <a:ext cx="1828800" cy="461665"/>
          </a:xfrm>
          <a:prstGeom prst="rect">
            <a:avLst/>
          </a:prstGeom>
          <a:solidFill>
            <a:srgbClr val="FFFFFF">
              <a:alpha val="67059"/>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800000"/>
                </a:solidFill>
                <a:effectLst>
                  <a:outerShdw blurRad="38100" dist="38100" dir="2700000" algn="tl">
                    <a:srgbClr val="DDDDDD"/>
                  </a:outerShdw>
                </a:effectLst>
              </a:rPr>
              <a:t>Chicago, IL</a:t>
            </a:r>
            <a:endParaRPr lang="en-US" sz="2400" b="1" dirty="0">
              <a:solidFill>
                <a:srgbClr val="800000"/>
              </a:solidFill>
              <a:effectLst>
                <a:outerShdw blurRad="38100" dist="38100" dir="2700000" algn="tl">
                  <a:srgbClr val="DDDDDD"/>
                </a:outerShdw>
              </a:effectLst>
            </a:endParaRPr>
          </a:p>
        </p:txBody>
      </p:sp>
    </p:spTree>
    <p:extLst>
      <p:ext uri="{BB962C8B-B14F-4D97-AF65-F5344CB8AC3E}">
        <p14:creationId xmlns:p14="http://schemas.microsoft.com/office/powerpoint/2010/main" val="25454490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22" presetClass="exit" presetSubtype="8" fill="hold" nodeType="withEffect">
                                  <p:stCondLst>
                                    <p:cond delay="1000"/>
                                  </p:stCondLst>
                                  <p:childTnLst>
                                    <p:animEffect transition="out" filter="wipe(left)">
                                      <p:cBhvr>
                                        <p:cTn id="28" dur="1000"/>
                                        <p:tgtEl>
                                          <p:spTgt spid="11"/>
                                        </p:tgtEl>
                                      </p:cBhvr>
                                    </p:animEffect>
                                    <p:set>
                                      <p:cBhvr>
                                        <p:cTn id="29" dur="1" fill="hold">
                                          <p:stCondLst>
                                            <p:cond delay="999"/>
                                          </p:stCondLst>
                                        </p:cTn>
                                        <p:tgtEl>
                                          <p:spTgt spid="11"/>
                                        </p:tgtEl>
                                        <p:attrNameLst>
                                          <p:attrName>style.visibility</p:attrName>
                                        </p:attrNameLst>
                                      </p:cBhvr>
                                      <p:to>
                                        <p:strVal val="hidden"/>
                                      </p:to>
                                    </p:set>
                                  </p:childTnLst>
                                </p:cTn>
                              </p:par>
                              <p:par>
                                <p:cTn id="30" presetID="22" presetClass="exit" presetSubtype="8" fill="hold" nodeType="withEffect">
                                  <p:stCondLst>
                                    <p:cond delay="1000"/>
                                  </p:stCondLst>
                                  <p:childTnLst>
                                    <p:animEffect transition="out" filter="wipe(left)">
                                      <p:cBhvr>
                                        <p:cTn id="31" dur="1000"/>
                                        <p:tgtEl>
                                          <p:spTgt spid="12"/>
                                        </p:tgtEl>
                                      </p:cBhvr>
                                    </p:animEffect>
                                    <p:set>
                                      <p:cBhvr>
                                        <p:cTn id="32" dur="1" fill="hold">
                                          <p:stCondLst>
                                            <p:cond delay="999"/>
                                          </p:stCondLst>
                                        </p:cTn>
                                        <p:tgtEl>
                                          <p:spTgt spid="12"/>
                                        </p:tgtEl>
                                        <p:attrNameLst>
                                          <p:attrName>style.visibility</p:attrName>
                                        </p:attrNameLst>
                                      </p:cBhvr>
                                      <p:to>
                                        <p:strVal val="hidden"/>
                                      </p:to>
                                    </p:set>
                                  </p:childTnLst>
                                </p:cTn>
                              </p:par>
                              <p:par>
                                <p:cTn id="33" presetID="22" presetClass="exit" presetSubtype="8" fill="hold" nodeType="withEffect">
                                  <p:stCondLst>
                                    <p:cond delay="1000"/>
                                  </p:stCondLst>
                                  <p:childTnLst>
                                    <p:animEffect transition="out" filter="wipe(left)">
                                      <p:cBhvr>
                                        <p:cTn id="34" dur="1000"/>
                                        <p:tgtEl>
                                          <p:spTgt spid="14"/>
                                        </p:tgtEl>
                                      </p:cBhvr>
                                    </p:animEffect>
                                    <p:set>
                                      <p:cBhvr>
                                        <p:cTn id="35" dur="1" fill="hold">
                                          <p:stCondLst>
                                            <p:cond delay="999"/>
                                          </p:stCondLst>
                                        </p:cTn>
                                        <p:tgtEl>
                                          <p:spTgt spid="14"/>
                                        </p:tgtEl>
                                        <p:attrNameLst>
                                          <p:attrName>style.visibility</p:attrName>
                                        </p:attrNameLst>
                                      </p:cBhvr>
                                      <p:to>
                                        <p:strVal val="hidden"/>
                                      </p:to>
                                    </p:set>
                                  </p:childTnLst>
                                </p:cTn>
                              </p:par>
                              <p:par>
                                <p:cTn id="36" presetID="22" presetClass="exit" presetSubtype="8" fill="hold" nodeType="withEffect">
                                  <p:stCondLst>
                                    <p:cond delay="1000"/>
                                  </p:stCondLst>
                                  <p:childTnLst>
                                    <p:animEffect transition="out" filter="wipe(left)">
                                      <p:cBhvr>
                                        <p:cTn id="37" dur="1000"/>
                                        <p:tgtEl>
                                          <p:spTgt spid="16"/>
                                        </p:tgtEl>
                                      </p:cBhvr>
                                    </p:animEffect>
                                    <p:set>
                                      <p:cBhvr>
                                        <p:cTn id="38" dur="1" fill="hold">
                                          <p:stCondLst>
                                            <p:cond delay="9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dissolve">
                                      <p:cBhvr>
                                        <p:cTn id="43" dur="5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3">
                                            <p:txEl>
                                              <p:pRg st="1" end="1"/>
                                            </p:txEl>
                                          </p:spTgt>
                                        </p:tgtEl>
                                        <p:attrNameLst>
                                          <p:attrName>style.visibility</p:attrName>
                                        </p:attrNameLst>
                                      </p:cBhvr>
                                      <p:to>
                                        <p:strVal val="visible"/>
                                      </p:to>
                                    </p:set>
                                    <p:animEffect transition="in" filter="dissolve">
                                      <p:cBhvr>
                                        <p:cTn id="48" dur="500"/>
                                        <p:tgtEl>
                                          <p:spTgt spid="13">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13">
                                            <p:txEl>
                                              <p:pRg st="2" end="2"/>
                                            </p:txEl>
                                          </p:spTgt>
                                        </p:tgtEl>
                                        <p:attrNameLst>
                                          <p:attrName>style.visibility</p:attrName>
                                        </p:attrNameLst>
                                      </p:cBhvr>
                                      <p:to>
                                        <p:strVal val="visible"/>
                                      </p:to>
                                    </p:set>
                                    <p:animEffect transition="in" filter="dissolve">
                                      <p:cBhvr>
                                        <p:cTn id="53" dur="500"/>
                                        <p:tgtEl>
                                          <p:spTgt spid="13">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13">
                                            <p:txEl>
                                              <p:pRg st="3" end="3"/>
                                            </p:txEl>
                                          </p:spTgt>
                                        </p:tgtEl>
                                        <p:attrNameLst>
                                          <p:attrName>style.visibility</p:attrName>
                                        </p:attrNameLst>
                                      </p:cBhvr>
                                      <p:to>
                                        <p:strVal val="visible"/>
                                      </p:to>
                                    </p:set>
                                    <p:animEffect transition="in" filter="dissolve">
                                      <p:cBhvr>
                                        <p:cTn id="58" dur="500"/>
                                        <p:tgtEl>
                                          <p:spTgt spid="13">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13">
                                            <p:txEl>
                                              <p:pRg st="4" end="4"/>
                                            </p:txEl>
                                          </p:spTgt>
                                        </p:tgtEl>
                                        <p:attrNameLst>
                                          <p:attrName>style.visibility</p:attrName>
                                        </p:attrNameLst>
                                      </p:cBhvr>
                                      <p:to>
                                        <p:strVal val="visible"/>
                                      </p:to>
                                    </p:set>
                                    <p:animEffect transition="in" filter="dissolve">
                                      <p:cBhvr>
                                        <p:cTn id="63" dur="500"/>
                                        <p:tgtEl>
                                          <p:spTgt spid="13">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13">
                                            <p:txEl>
                                              <p:pRg st="5" end="5"/>
                                            </p:txEl>
                                          </p:spTgt>
                                        </p:tgtEl>
                                        <p:attrNameLst>
                                          <p:attrName>style.visibility</p:attrName>
                                        </p:attrNameLst>
                                      </p:cBhvr>
                                      <p:to>
                                        <p:strVal val="visible"/>
                                      </p:to>
                                    </p:set>
                                    <p:animEffect transition="in" filter="dissolve">
                                      <p:cBhvr>
                                        <p:cTn id="68"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3" grpId="0" build="p"/>
      <p:bldP spid="9" grpId="0" animBg="1"/>
    </p:bld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2400"/>
              </a:lnSpc>
              <a:spcBef>
                <a:spcPts val="0"/>
              </a:spcBef>
            </a:pPr>
            <a:r>
              <a:rPr lang="en-US" sz="3200" b="1" dirty="0">
                <a:solidFill>
                  <a:srgbClr val="5F0101"/>
                </a:solidFill>
              </a:rPr>
              <a:t>Central Place </a:t>
            </a:r>
            <a:r>
              <a:rPr lang="en-US" sz="3200" b="1" dirty="0" smtClean="0">
                <a:solidFill>
                  <a:srgbClr val="5F0101"/>
                </a:solidFill>
              </a:rPr>
              <a:t>Theory</a:t>
            </a:r>
          </a:p>
          <a:p>
            <a:pPr marL="341313" indent="-341313">
              <a:lnSpc>
                <a:spcPts val="2400"/>
              </a:lnSpc>
              <a:spcBef>
                <a:spcPts val="0"/>
              </a:spcBef>
              <a:buFontTx/>
              <a:buChar char="•"/>
            </a:pPr>
            <a:r>
              <a:rPr lang="en-US" sz="2800" dirty="0">
                <a:solidFill>
                  <a:srgbClr val="5F0101"/>
                </a:solidFill>
                <a:cs typeface="Arial" charset="0"/>
              </a:rPr>
              <a:t>↑ size = ↓ number</a:t>
            </a:r>
            <a:endParaRPr lang="en-US" sz="2800" dirty="0">
              <a:solidFill>
                <a:srgbClr val="5F0101"/>
              </a:solidFill>
            </a:endParaRPr>
          </a:p>
          <a:p>
            <a:pPr marL="341313" indent="-341313">
              <a:lnSpc>
                <a:spcPts val="2400"/>
              </a:lnSpc>
              <a:spcBef>
                <a:spcPts val="0"/>
              </a:spcBef>
              <a:buFontTx/>
              <a:buChar char="•"/>
            </a:pPr>
            <a:r>
              <a:rPr lang="en-US" sz="2800" dirty="0">
                <a:solidFill>
                  <a:srgbClr val="5F0101"/>
                </a:solidFill>
                <a:cs typeface="Arial" charset="0"/>
              </a:rPr>
              <a:t>↑ size = ↑ distance (b/w)</a:t>
            </a:r>
          </a:p>
          <a:p>
            <a:pPr marL="341313" indent="-341313">
              <a:lnSpc>
                <a:spcPts val="2400"/>
              </a:lnSpc>
              <a:spcBef>
                <a:spcPts val="0"/>
              </a:spcBef>
              <a:buFontTx/>
              <a:buChar char="•"/>
            </a:pPr>
            <a:r>
              <a:rPr lang="en-US" sz="2800" dirty="0">
                <a:solidFill>
                  <a:srgbClr val="5F0101"/>
                </a:solidFill>
                <a:cs typeface="Arial" charset="0"/>
              </a:rPr>
              <a:t>↑ size = ↑ # &amp; range of </a:t>
            </a:r>
            <a:r>
              <a:rPr lang="en-US" sz="2800" dirty="0" smtClean="0">
                <a:solidFill>
                  <a:srgbClr val="5F0101"/>
                </a:solidFill>
                <a:cs typeface="Arial" charset="0"/>
              </a:rPr>
              <a:t>functions; a small village may only have a small store, or a few farms, whereas a large city will have many places to purchase goods, to visit, to be educated, or healed, and so on …</a:t>
            </a:r>
            <a:endParaRPr lang="en-US" sz="2800" dirty="0">
              <a:solidFill>
                <a:srgbClr val="5F0101"/>
              </a:solidFill>
              <a:cs typeface="Arial" charset="0"/>
            </a:endParaRPr>
          </a:p>
          <a:p>
            <a:pPr marL="341313" indent="-341313">
              <a:lnSpc>
                <a:spcPts val="2400"/>
              </a:lnSpc>
              <a:spcBef>
                <a:spcPts val="0"/>
              </a:spcBef>
              <a:buFontTx/>
              <a:buChar char="•"/>
            </a:pPr>
            <a:r>
              <a:rPr lang="en-US" sz="2800" dirty="0">
                <a:solidFill>
                  <a:srgbClr val="5F0101"/>
                </a:solidFill>
                <a:cs typeface="Arial" charset="0"/>
              </a:rPr>
              <a:t>↑ size = ↑ higher-order </a:t>
            </a:r>
            <a:r>
              <a:rPr lang="en-US" sz="2800" dirty="0" smtClean="0">
                <a:solidFill>
                  <a:srgbClr val="5F0101"/>
                </a:solidFill>
                <a:cs typeface="Arial" charset="0"/>
              </a:rPr>
              <a:t>services – arena, university, aquarium, zoo, museum, etc.</a:t>
            </a:r>
          </a:p>
          <a:p>
            <a:pPr marL="341313" indent="-341313">
              <a:lnSpc>
                <a:spcPts val="2400"/>
              </a:lnSpc>
              <a:spcBef>
                <a:spcPts val="0"/>
              </a:spcBef>
              <a:buFontTx/>
              <a:buChar char="•"/>
            </a:pPr>
            <a:r>
              <a:rPr lang="en-US" sz="2800" dirty="0">
                <a:solidFill>
                  <a:srgbClr val="5F0101"/>
                </a:solidFill>
                <a:cs typeface="Arial" charset="0"/>
              </a:rPr>
              <a:t>H</a:t>
            </a:r>
            <a:r>
              <a:rPr lang="en-US" sz="2800" dirty="0" smtClean="0">
                <a:solidFill>
                  <a:srgbClr val="5F0101"/>
                </a:solidFill>
                <a:cs typeface="Arial" charset="0"/>
              </a:rPr>
              <a:t>uman nature – people are not willing to travel farther than they need for a tank of gas, or a loaf of bread … but willing to go much farther to watch a professional football game, earn a degree, or see a killer whale</a:t>
            </a:r>
          </a:p>
          <a:p>
            <a:pPr marL="341313" indent="-341313">
              <a:lnSpc>
                <a:spcPts val="2400"/>
              </a:lnSpc>
              <a:spcBef>
                <a:spcPts val="0"/>
              </a:spcBef>
              <a:buFontTx/>
              <a:buChar char="•"/>
            </a:pPr>
            <a:r>
              <a:rPr lang="en-US" sz="2800" dirty="0" smtClean="0">
                <a:solidFill>
                  <a:srgbClr val="5F0101"/>
                </a:solidFill>
                <a:cs typeface="Arial" charset="0"/>
              </a:rPr>
              <a:t>Illinois around 1940 – notice Chicago, and urban area near St. Louis; linearity of the urban pattern reflects the impact of railroad lines that were the focal points of expanding commercial agriculture … (can see hexagons forming in a nesting pattern) – larger places further from each other, smaller places closer together</a:t>
            </a:r>
            <a:endParaRPr lang="en-US" sz="2800" dirty="0">
              <a:solidFill>
                <a:srgbClr val="5F0101"/>
              </a:solidFill>
            </a:endParaRPr>
          </a:p>
        </p:txBody>
      </p:sp>
    </p:spTree>
    <p:extLst>
      <p:ext uri="{BB962C8B-B14F-4D97-AF65-F5344CB8AC3E}">
        <p14:creationId xmlns:p14="http://schemas.microsoft.com/office/powerpoint/2010/main" val="28046366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2">
                                            <p:txEl>
                                              <p:pRg st="0" end="0"/>
                                            </p:txEl>
                                          </p:spTgt>
                                        </p:tgtEl>
                                        <p:attrNameLst>
                                          <p:attrName>style.visibility</p:attrName>
                                        </p:attrNameLst>
                                      </p:cBhvr>
                                      <p:to>
                                        <p:strVal val="visible"/>
                                      </p:to>
                                    </p:set>
                                    <p:animEffect transition="in" filter="dissolve">
                                      <p:cBhvr>
                                        <p:cTn id="7" dur="500"/>
                                        <p:tgtEl>
                                          <p:spTgt spid="409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build="p" bldLvl="2"/>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1" name="Rectangle 3"/>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0838" indent="-350838">
              <a:spcBef>
                <a:spcPts val="600"/>
              </a:spcBef>
            </a:pPr>
            <a:r>
              <a:rPr lang="en-US" sz="3200" b="1" dirty="0">
                <a:solidFill>
                  <a:srgbClr val="800000"/>
                </a:solidFill>
              </a:rPr>
              <a:t>Evaluation: </a:t>
            </a:r>
            <a:r>
              <a:rPr lang="en-US" sz="2800" dirty="0">
                <a:solidFill>
                  <a:srgbClr val="800000"/>
                </a:solidFill>
              </a:rPr>
              <a:t>validity may vary with local factors …</a:t>
            </a:r>
            <a:endParaRPr lang="en-US" sz="3200" dirty="0">
              <a:solidFill>
                <a:srgbClr val="800000"/>
              </a:solidFill>
            </a:endParaRPr>
          </a:p>
          <a:p>
            <a:pPr marL="285750" indent="-285750">
              <a:spcBef>
                <a:spcPts val="600"/>
              </a:spcBef>
              <a:buFont typeface="Arial" charset="0"/>
              <a:buChar char="•"/>
            </a:pPr>
            <a:r>
              <a:rPr lang="en-US" sz="2800" dirty="0">
                <a:solidFill>
                  <a:srgbClr val="800000"/>
                </a:solidFill>
              </a:rPr>
              <a:t>Physical – climate, topography, accessibility …</a:t>
            </a:r>
          </a:p>
          <a:p>
            <a:pPr marL="285750" indent="-285750">
              <a:spcBef>
                <a:spcPts val="600"/>
              </a:spcBef>
              <a:buFont typeface="Arial" charset="0"/>
              <a:buChar char="•"/>
            </a:pPr>
            <a:r>
              <a:rPr lang="en-US" sz="2800" dirty="0">
                <a:solidFill>
                  <a:srgbClr val="800000"/>
                </a:solidFill>
              </a:rPr>
              <a:t>Competition – demand, situation (may limit centrality)</a:t>
            </a:r>
          </a:p>
          <a:p>
            <a:pPr marL="285750" indent="-285750">
              <a:spcBef>
                <a:spcPts val="600"/>
              </a:spcBef>
              <a:buFont typeface="Arial" charset="0"/>
              <a:buChar char="•"/>
            </a:pPr>
            <a:r>
              <a:rPr lang="en-US" sz="2800" dirty="0">
                <a:solidFill>
                  <a:srgbClr val="800000"/>
                </a:solidFill>
              </a:rPr>
              <a:t>Technology – </a:t>
            </a:r>
            <a:r>
              <a:rPr lang="en-US" sz="2800" dirty="0" smtClean="0">
                <a:solidFill>
                  <a:srgbClr val="800000"/>
                </a:solidFill>
              </a:rPr>
              <a:t>in transportation increases </a:t>
            </a:r>
            <a:r>
              <a:rPr lang="en-US" sz="2800" dirty="0">
                <a:solidFill>
                  <a:srgbClr val="800000"/>
                </a:solidFill>
              </a:rPr>
              <a:t>mobility (and </a:t>
            </a:r>
            <a:r>
              <a:rPr lang="en-US" sz="2800" dirty="0" smtClean="0">
                <a:solidFill>
                  <a:srgbClr val="800000"/>
                </a:solidFill>
              </a:rPr>
              <a:t>causes more overlapping</a:t>
            </a:r>
            <a:r>
              <a:rPr lang="en-US" sz="2800" dirty="0">
                <a:solidFill>
                  <a:srgbClr val="800000"/>
                </a:solidFill>
              </a:rPr>
              <a:t>)</a:t>
            </a:r>
          </a:p>
          <a:p>
            <a:pPr marL="285750" indent="-285750">
              <a:spcBef>
                <a:spcPts val="600"/>
              </a:spcBef>
              <a:buFont typeface="Arial" charset="0"/>
              <a:buChar char="•"/>
            </a:pPr>
            <a:r>
              <a:rPr lang="en-US" sz="2800" dirty="0">
                <a:solidFill>
                  <a:srgbClr val="800000"/>
                </a:solidFill>
              </a:rPr>
              <a:t>Land use – CPT = good for </a:t>
            </a:r>
            <a:br>
              <a:rPr lang="en-US" sz="2800" dirty="0">
                <a:solidFill>
                  <a:srgbClr val="800000"/>
                </a:solidFill>
              </a:rPr>
            </a:br>
            <a:r>
              <a:rPr lang="en-US" sz="2800" dirty="0">
                <a:solidFill>
                  <a:srgbClr val="800000"/>
                </a:solidFill>
              </a:rPr>
              <a:t>agricultural areas, but not </a:t>
            </a:r>
            <a:r>
              <a:rPr lang="en-US" sz="2800" dirty="0" smtClean="0">
                <a:solidFill>
                  <a:srgbClr val="800000"/>
                </a:solidFill>
              </a:rPr>
              <a:t>developed</a:t>
            </a:r>
            <a:br>
              <a:rPr lang="en-US" sz="2800" dirty="0" smtClean="0">
                <a:solidFill>
                  <a:srgbClr val="800000"/>
                </a:solidFill>
              </a:rPr>
            </a:br>
            <a:r>
              <a:rPr lang="en-US" sz="2800" dirty="0" smtClean="0">
                <a:solidFill>
                  <a:srgbClr val="800000"/>
                </a:solidFill>
              </a:rPr>
              <a:t>areas (industrial </a:t>
            </a:r>
            <a:r>
              <a:rPr lang="en-US" sz="2800" dirty="0">
                <a:solidFill>
                  <a:srgbClr val="800000"/>
                </a:solidFill>
              </a:rPr>
              <a:t>or </a:t>
            </a:r>
            <a:br>
              <a:rPr lang="en-US" sz="2800" dirty="0">
                <a:solidFill>
                  <a:srgbClr val="800000"/>
                </a:solidFill>
              </a:rPr>
            </a:br>
            <a:r>
              <a:rPr lang="en-US" sz="2800" dirty="0">
                <a:solidFill>
                  <a:srgbClr val="800000"/>
                </a:solidFill>
              </a:rPr>
              <a:t>postindustrial </a:t>
            </a:r>
            <a:r>
              <a:rPr lang="en-US" sz="2800" dirty="0" smtClean="0">
                <a:solidFill>
                  <a:srgbClr val="800000"/>
                </a:solidFill>
              </a:rPr>
              <a:t>areas) </a:t>
            </a:r>
            <a:r>
              <a:rPr lang="en-US" sz="2800" dirty="0">
                <a:solidFill>
                  <a:srgbClr val="800000"/>
                </a:solidFill>
              </a:rPr>
              <a:t>(diversified nature </a:t>
            </a:r>
            <a:br>
              <a:rPr lang="en-US" sz="2800" dirty="0">
                <a:solidFill>
                  <a:srgbClr val="800000"/>
                </a:solidFill>
              </a:rPr>
            </a:br>
            <a:r>
              <a:rPr lang="en-US" sz="2800" dirty="0">
                <a:solidFill>
                  <a:srgbClr val="800000"/>
                </a:solidFill>
              </a:rPr>
              <a:t>of services and natural resources)</a:t>
            </a:r>
          </a:p>
          <a:p>
            <a:pPr marL="285750" indent="-285750">
              <a:spcBef>
                <a:spcPts val="600"/>
              </a:spcBef>
              <a:buFont typeface="Arial" charset="0"/>
              <a:buChar char="•"/>
            </a:pPr>
            <a:r>
              <a:rPr lang="en-US" sz="2800" dirty="0">
                <a:solidFill>
                  <a:srgbClr val="800000"/>
                </a:solidFill>
              </a:rPr>
              <a:t>Time – CPT does not incorporate the </a:t>
            </a:r>
            <a:br>
              <a:rPr lang="en-US" sz="2800" dirty="0">
                <a:solidFill>
                  <a:srgbClr val="800000"/>
                </a:solidFill>
              </a:rPr>
            </a:br>
            <a:r>
              <a:rPr lang="en-US" sz="2800" dirty="0">
                <a:solidFill>
                  <a:srgbClr val="800000"/>
                </a:solidFill>
              </a:rPr>
              <a:t>temporal aspect in the development </a:t>
            </a:r>
            <a:br>
              <a:rPr lang="en-US" sz="2800" dirty="0">
                <a:solidFill>
                  <a:srgbClr val="800000"/>
                </a:solidFill>
              </a:rPr>
            </a:br>
            <a:r>
              <a:rPr lang="en-US" sz="2800" dirty="0">
                <a:solidFill>
                  <a:srgbClr val="800000"/>
                </a:solidFill>
              </a:rPr>
              <a:t>of central places (over time)</a:t>
            </a:r>
          </a:p>
        </p:txBody>
      </p:sp>
      <p:pic>
        <p:nvPicPr>
          <p:cNvPr id="3" name="Picture 6" descr="M:\Lecture Resources\Chapter 12\FG12_08Right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53200" y="4489450"/>
            <a:ext cx="25908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M:\Lecture Resources\Chapter 12\FG12_08Lef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125663"/>
            <a:ext cx="2590800"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blinds(horizontal)">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blinds(horizontal)">
                                      <p:cBhvr>
                                        <p:cTn id="12" dur="5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blinds(horizontal)">
                                      <p:cBhvr>
                                        <p:cTn id="17" dur="500"/>
                                        <p:tgtEl>
                                          <p:spTgt spid="22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blinds(horizontal)">
                                      <p:cBhvr>
                                        <p:cTn id="22" dur="500"/>
                                        <p:tgtEl>
                                          <p:spTgt spid="225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blinds(horizontal)">
                                      <p:cBhvr>
                                        <p:cTn id="27" dur="500"/>
                                        <p:tgtEl>
                                          <p:spTgt spid="225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531">
                                            <p:txEl>
                                              <p:pRg st="5" end="5"/>
                                            </p:txEl>
                                          </p:spTgt>
                                        </p:tgtEl>
                                        <p:attrNameLst>
                                          <p:attrName>style.visibility</p:attrName>
                                        </p:attrNameLst>
                                      </p:cBhvr>
                                      <p:to>
                                        <p:strVal val="visible"/>
                                      </p:to>
                                    </p:set>
                                    <p:animEffect transition="in" filter="blinds(horizontal)">
                                      <p:cBhvr>
                                        <p:cTn id="32" dur="500"/>
                                        <p:tgtEl>
                                          <p:spTgt spid="22531">
                                            <p:txEl>
                                              <p:pRg st="5" end="5"/>
                                            </p:txEl>
                                          </p:spTgt>
                                        </p:tgtEl>
                                      </p:cBhvr>
                                    </p:animEffect>
                                  </p:childTnLst>
                                </p:cTn>
                              </p:par>
                            </p:childTnLst>
                          </p:cTn>
                        </p:par>
                        <p:par>
                          <p:cTn id="33" fill="hold" nodeType="afterGroup">
                            <p:stCondLst>
                              <p:cond delay="500"/>
                            </p:stCondLst>
                            <p:childTnLst>
                              <p:par>
                                <p:cTn id="34" presetID="9" presetClass="entr" presetSubtype="0"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dissolve">
                                      <p:cBhvr>
                                        <p:cTn id="36" dur="500"/>
                                        <p:tgtEl>
                                          <p:spTgt spid="4"/>
                                        </p:tgtEl>
                                      </p:cBhvr>
                                    </p:animEffect>
                                  </p:childTnLst>
                                </p:cTn>
                              </p:par>
                              <p:par>
                                <p:cTn id="37" presetID="9"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dissolv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bldLvl="2"/>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ctrTitle"/>
          </p:nvPr>
        </p:nvSpPr>
        <p:spPr>
          <a:xfrm>
            <a:off x="0" y="5943600"/>
            <a:ext cx="9144000" cy="914400"/>
          </a:xfrm>
        </p:spPr>
        <p:txBody>
          <a:bodyPr/>
          <a:lstStyle/>
          <a:p>
            <a:pPr eaLnBrk="1" hangingPunct="1"/>
            <a:r>
              <a:rPr lang="en-US" sz="4000" b="1">
                <a:solidFill>
                  <a:srgbClr val="800000"/>
                </a:solidFill>
                <a:latin typeface="Arial" charset="0"/>
              </a:rPr>
              <a:t>NFL Fan Map</a:t>
            </a:r>
          </a:p>
        </p:txBody>
      </p:sp>
      <p:pic>
        <p:nvPicPr>
          <p:cNvPr id="95235"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b="16829"/>
          <a:stretch>
            <a:fillRect/>
          </a:stretch>
        </p:blipFill>
        <p:spPr bwMode="auto">
          <a:xfrm>
            <a:off x="0" y="766763"/>
            <a:ext cx="9144000"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6000" contrast="20000"/>
                    </a14:imgEffect>
                  </a14:imgLayer>
                </a14:imgProps>
              </a:ex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5" name="Rectangle 2"/>
          <p:cNvSpPr txBox="1">
            <a:spLocks noChangeArrowheads="1"/>
          </p:cNvSpPr>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sz="5400" b="1" dirty="0" smtClean="0">
                <a:solidFill>
                  <a:srgbClr val="FEFFE5"/>
                </a:solidFill>
                <a:effectLst>
                  <a:outerShdw blurRad="38100" dist="38100" dir="2700000" algn="tl">
                    <a:srgbClr val="000000">
                      <a:alpha val="43137"/>
                    </a:srgbClr>
                  </a:outerShdw>
                </a:effectLst>
                <a:latin typeface="Arial" charset="0"/>
              </a:rPr>
              <a:t>Ranking Urban Centers</a:t>
            </a:r>
            <a:endParaRPr lang="en-US" sz="5400" b="1" dirty="0">
              <a:solidFill>
                <a:srgbClr val="FEFFE5"/>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9567819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0" y="0"/>
            <a:ext cx="9144000" cy="1219200"/>
          </a:xfrm>
        </p:spPr>
        <p:txBody>
          <a:bodyPr/>
          <a:lstStyle/>
          <a:p>
            <a:pPr marL="609600" indent="-609600" eaLnBrk="1" hangingPunct="1"/>
            <a:r>
              <a:rPr lang="en-US" b="1">
                <a:solidFill>
                  <a:srgbClr val="800000"/>
                </a:solidFill>
                <a:latin typeface="Arial" charset="0"/>
              </a:rPr>
              <a:t>Ancient Cities &amp; Civilizations (1</a:t>
            </a:r>
            <a:r>
              <a:rPr lang="en-US" b="1" baseline="30000">
                <a:solidFill>
                  <a:srgbClr val="800000"/>
                </a:solidFill>
                <a:latin typeface="Arial" charset="0"/>
              </a:rPr>
              <a:t>st</a:t>
            </a:r>
            <a:r>
              <a:rPr lang="en-US" b="1">
                <a:solidFill>
                  <a:srgbClr val="800000"/>
                </a:solidFill>
                <a:latin typeface="Arial" charset="0"/>
              </a:rPr>
              <a:t> Urb. Rev.)</a:t>
            </a:r>
          </a:p>
          <a:p>
            <a:pPr marL="990600" lvl="1" indent="-533400" eaLnBrk="1" hangingPunct="1"/>
            <a:r>
              <a:rPr lang="en-US" sz="3000" b="1">
                <a:solidFill>
                  <a:srgbClr val="800000"/>
                </a:solidFill>
                <a:latin typeface="Arial" charset="0"/>
              </a:rPr>
              <a:t>Urbanism – process in which cities grow</a:t>
            </a:r>
          </a:p>
        </p:txBody>
      </p:sp>
      <p:pic>
        <p:nvPicPr>
          <p:cNvPr id="5123" name="Picture 4" descr="http://howardbloom.net/lucifer/ManStoneAgeHarvest.gif"/>
          <p:cNvPicPr>
            <a:picLocks noChangeAspect="1" noChangeArrowheads="1"/>
          </p:cNvPicPr>
          <p:nvPr/>
        </p:nvPicPr>
        <p:blipFill>
          <a:blip r:embed="rId3" cstate="email">
            <a:extLst>
              <a:ext uri="{28A0092B-C50C-407E-A947-70E740481C1C}">
                <a14:useLocalDpi xmlns:a14="http://schemas.microsoft.com/office/drawing/2010/main"/>
              </a:ext>
            </a:extLst>
          </a:blip>
          <a:srcRect t="7207" b="3915"/>
          <a:stretch>
            <a:fillRect/>
          </a:stretch>
        </p:blipFill>
        <p:spPr bwMode="auto">
          <a:xfrm>
            <a:off x="152400" y="1143000"/>
            <a:ext cx="27432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7"/>
          <p:cNvSpPr txBox="1">
            <a:spLocks noChangeArrowheads="1"/>
          </p:cNvSpPr>
          <p:nvPr/>
        </p:nvSpPr>
        <p:spPr bwMode="auto">
          <a:xfrm>
            <a:off x="152400" y="3505200"/>
            <a:ext cx="2743200" cy="8302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Egalitarian societies</a:t>
            </a:r>
          </a:p>
        </p:txBody>
      </p:sp>
      <p:pic>
        <p:nvPicPr>
          <p:cNvPr id="5125" name="Picture 6" descr="http://patentpending.blogs.com/photos/uncategorized/2007/11/22/babylon_001.jpg"/>
          <p:cNvPicPr>
            <a:picLocks noChangeAspect="1" noChangeArrowheads="1"/>
          </p:cNvPicPr>
          <p:nvPr/>
        </p:nvPicPr>
        <p:blipFill>
          <a:blip r:embed="rId4" cstate="email">
            <a:lum bright="-10000" contrast="30000"/>
            <a:extLst>
              <a:ext uri="{28A0092B-C50C-407E-A947-70E740481C1C}">
                <a14:useLocalDpi xmlns:a14="http://schemas.microsoft.com/office/drawing/2010/main"/>
              </a:ext>
            </a:extLst>
          </a:blip>
          <a:srcRect/>
          <a:stretch>
            <a:fillRect/>
          </a:stretch>
        </p:blipFill>
        <p:spPr bwMode="auto">
          <a:xfrm>
            <a:off x="2981325" y="1143000"/>
            <a:ext cx="60102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3048000" y="1143000"/>
            <a:ext cx="27432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Urban = walled</a:t>
            </a:r>
          </a:p>
        </p:txBody>
      </p:sp>
      <p:sp>
        <p:nvSpPr>
          <p:cNvPr id="7" name="Text Box 7"/>
          <p:cNvSpPr txBox="1">
            <a:spLocks noChangeArrowheads="1"/>
          </p:cNvSpPr>
          <p:nvPr/>
        </p:nvSpPr>
        <p:spPr bwMode="auto">
          <a:xfrm>
            <a:off x="2971800" y="3881438"/>
            <a:ext cx="1447800" cy="461962"/>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Babylon</a:t>
            </a:r>
          </a:p>
        </p:txBody>
      </p:sp>
      <p:pic>
        <p:nvPicPr>
          <p:cNvPr id="5128" name="Picture 8" descr="Sumerian Map"/>
          <p:cNvPicPr>
            <a:picLocks noChangeAspect="1" noChangeArrowheads="1"/>
          </p:cNvPicPr>
          <p:nvPr/>
        </p:nvPicPr>
        <p:blipFill>
          <a:blip r:embed="rId5" cstate="email">
            <a:extLst>
              <a:ext uri="{28A0092B-C50C-407E-A947-70E740481C1C}">
                <a14:useLocalDpi xmlns:a14="http://schemas.microsoft.com/office/drawing/2010/main"/>
              </a:ext>
            </a:extLst>
          </a:blip>
          <a:srcRect l="1018" t="1282" r="2290" b="8974"/>
          <a:stretch>
            <a:fillRect/>
          </a:stretch>
        </p:blipFill>
        <p:spPr bwMode="auto">
          <a:xfrm>
            <a:off x="152400" y="2270125"/>
            <a:ext cx="60198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9" name="Text Box 7"/>
          <p:cNvSpPr txBox="1">
            <a:spLocks noChangeArrowheads="1"/>
          </p:cNvSpPr>
          <p:nvPr/>
        </p:nvSpPr>
        <p:spPr bwMode="auto">
          <a:xfrm>
            <a:off x="6400800" y="5253038"/>
            <a:ext cx="2590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800000"/>
                </a:solidFill>
              </a:rPr>
              <a:t>Early city-states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blinds(horizontal)">
                                      <p:cBhvr>
                                        <p:cTn id="7" dur="500"/>
                                        <p:tgtEl>
                                          <p:spTgt spid="798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Effect transition="in" filter="blinds(horizontal)">
                                      <p:cBhvr>
                                        <p:cTn id="12" dur="500"/>
                                        <p:tgtEl>
                                          <p:spTgt spid="798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dissolve">
                                      <p:cBhvr>
                                        <p:cTn id="17" dur="500"/>
                                        <p:tgtEl>
                                          <p:spTgt spid="5123"/>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5125"/>
                                        </p:tgtEl>
                                        <p:attrNameLst>
                                          <p:attrName>style.visibility</p:attrName>
                                        </p:attrNameLst>
                                      </p:cBhvr>
                                      <p:to>
                                        <p:strVal val="visible"/>
                                      </p:to>
                                    </p:set>
                                    <p:animEffect transition="in" filter="dissolve">
                                      <p:cBhvr>
                                        <p:cTn id="25" dur="500"/>
                                        <p:tgtEl>
                                          <p:spTgt spid="512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dissolve">
                                      <p:cBhvr>
                                        <p:cTn id="33" dur="500"/>
                                        <p:tgtEl>
                                          <p:spTgt spid="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5128"/>
                                        </p:tgtEl>
                                        <p:attrNameLst>
                                          <p:attrName>style.visibility</p:attrName>
                                        </p:attrNameLst>
                                      </p:cBhvr>
                                      <p:to>
                                        <p:strVal val="visible"/>
                                      </p:to>
                                    </p:set>
                                    <p:animEffect transition="in" filter="dissolve">
                                      <p:cBhvr>
                                        <p:cTn id="38" dur="500"/>
                                        <p:tgtEl>
                                          <p:spTgt spid="5128"/>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5129"/>
                                        </p:tgtEl>
                                        <p:attrNameLst>
                                          <p:attrName>style.visibility</p:attrName>
                                        </p:attrNameLst>
                                      </p:cBhvr>
                                      <p:to>
                                        <p:strVal val="visible"/>
                                      </p:to>
                                    </p:set>
                                    <p:animEffect transition="in" filter="dissolve">
                                      <p:cBhvr>
                                        <p:cTn id="41" dur="500"/>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bldLvl="5" autoUpdateAnimBg="0"/>
      <p:bldP spid="4" grpId="0" animBg="1"/>
      <p:bldP spid="6" grpId="0" animBg="1"/>
      <p:bldP spid="7" grpId="0" animBg="1"/>
      <p:bldP spid="512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9610" y="304801"/>
            <a:ext cx="4156189" cy="396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 Box 3"/>
          <p:cNvSpPr txBox="1">
            <a:spLocks noChangeArrowheads="1"/>
          </p:cNvSpPr>
          <p:nvPr/>
        </p:nvSpPr>
        <p:spPr bwMode="auto">
          <a:xfrm>
            <a:off x="533400" y="304800"/>
            <a:ext cx="3962400"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a:solidFill>
                  <a:srgbClr val="800000"/>
                </a:solidFill>
              </a:rPr>
              <a:t>Southern Germany (1933)</a:t>
            </a:r>
          </a:p>
        </p:txBody>
      </p:sp>
      <p:pic>
        <p:nvPicPr>
          <p:cNvPr id="12" name="Picture 11" descr="CPT.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6800" y="304800"/>
            <a:ext cx="3962400" cy="3962400"/>
          </a:xfrm>
          <a:prstGeom prst="rect">
            <a:avLst/>
          </a:prstGeom>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81000" y="4495801"/>
            <a:ext cx="8458200" cy="2108200"/>
          </a:xfrm>
          <a:prstGeom prst="rect">
            <a:avLst/>
          </a:prstGeom>
        </p:spPr>
      </p:pic>
    </p:spTree>
    <p:extLst>
      <p:ext uri="{BB962C8B-B14F-4D97-AF65-F5344CB8AC3E}">
        <p14:creationId xmlns:p14="http://schemas.microsoft.com/office/powerpoint/2010/main" val="213681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body" idx="1"/>
          </p:nvPr>
        </p:nvSpPr>
        <p:spPr>
          <a:xfrm>
            <a:off x="0" y="685800"/>
            <a:ext cx="9144000" cy="533400"/>
          </a:xfrm>
        </p:spPr>
        <p:txBody>
          <a:bodyPr/>
          <a:lstStyle/>
          <a:p>
            <a:pPr marL="454025" indent="-339725" eaLnBrk="1" hangingPunct="1">
              <a:lnSpc>
                <a:spcPct val="80000"/>
              </a:lnSpc>
            </a:pPr>
            <a:r>
              <a:rPr lang="en-US" sz="2800" dirty="0" smtClean="0">
                <a:solidFill>
                  <a:srgbClr val="5F0101"/>
                </a:solidFill>
                <a:latin typeface="Arial" charset="0"/>
                <a:cs typeface="Arial" charset="0"/>
              </a:rPr>
              <a:t>Population </a:t>
            </a:r>
            <a:r>
              <a:rPr lang="en-US" sz="2800" dirty="0">
                <a:solidFill>
                  <a:srgbClr val="5F0101"/>
                </a:solidFill>
                <a:latin typeface="Arial" charset="0"/>
                <a:cs typeface="Arial" charset="0"/>
              </a:rPr>
              <a:t>… not a reliable indicator …</a:t>
            </a:r>
          </a:p>
        </p:txBody>
      </p:sp>
      <p:pic>
        <p:nvPicPr>
          <p:cNvPr id="1218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371600"/>
            <a:ext cx="38100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59" name="Picture 3"/>
          <p:cNvPicPr>
            <a:picLocks noChangeAspect="1" noChangeArrowheads="1"/>
          </p:cNvPicPr>
          <p:nvPr/>
        </p:nvPicPr>
        <p:blipFill>
          <a:blip r:embed="rId4" cstate="email">
            <a:lum contrast="10000"/>
            <a:extLst>
              <a:ext uri="{28A0092B-C50C-407E-A947-70E740481C1C}">
                <a14:useLocalDpi xmlns:a14="http://schemas.microsoft.com/office/drawing/2010/main"/>
              </a:ext>
            </a:extLst>
          </a:blip>
          <a:srcRect/>
          <a:stretch>
            <a:fillRect/>
          </a:stretch>
        </p:blipFill>
        <p:spPr bwMode="auto">
          <a:xfrm>
            <a:off x="4084638" y="1371600"/>
            <a:ext cx="49069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0"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819400" y="4343400"/>
            <a:ext cx="3505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400" y="4352925"/>
            <a:ext cx="25908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00800" y="4343400"/>
            <a:ext cx="2590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p:cNvSpPr txBox="1">
            <a:spLocks noChangeArrowheads="1"/>
          </p:cNvSpPr>
          <p:nvPr/>
        </p:nvSpPr>
        <p:spPr bwMode="auto">
          <a:xfrm>
            <a:off x="152400" y="3581400"/>
            <a:ext cx="2209800"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Denmark ~250</a:t>
            </a:r>
          </a:p>
        </p:txBody>
      </p:sp>
      <p:sp>
        <p:nvSpPr>
          <p:cNvPr id="11" name="Text Box 3"/>
          <p:cNvSpPr txBox="1">
            <a:spLocks noChangeArrowheads="1"/>
          </p:cNvSpPr>
          <p:nvPr/>
        </p:nvSpPr>
        <p:spPr bwMode="auto">
          <a:xfrm>
            <a:off x="6705600" y="1371600"/>
            <a:ext cx="2286000"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Canada ~1,000</a:t>
            </a:r>
          </a:p>
        </p:txBody>
      </p:sp>
      <p:sp>
        <p:nvSpPr>
          <p:cNvPr id="12" name="Text Box 3"/>
          <p:cNvSpPr txBox="1">
            <a:spLocks noChangeArrowheads="1"/>
          </p:cNvSpPr>
          <p:nvPr/>
        </p:nvSpPr>
        <p:spPr bwMode="auto">
          <a:xfrm>
            <a:off x="152400" y="4953000"/>
            <a:ext cx="1676400"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US ~2,500</a:t>
            </a:r>
          </a:p>
        </p:txBody>
      </p:sp>
      <p:sp>
        <p:nvSpPr>
          <p:cNvPr id="13" name="Text Box 3"/>
          <p:cNvSpPr txBox="1">
            <a:spLocks noChangeArrowheads="1"/>
          </p:cNvSpPr>
          <p:nvPr/>
        </p:nvSpPr>
        <p:spPr bwMode="auto">
          <a:xfrm>
            <a:off x="2819400" y="4343400"/>
            <a:ext cx="1905000"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India ~5,000</a:t>
            </a:r>
          </a:p>
        </p:txBody>
      </p:sp>
      <p:sp>
        <p:nvSpPr>
          <p:cNvPr id="14" name="Text Box 3"/>
          <p:cNvSpPr txBox="1">
            <a:spLocks noChangeArrowheads="1"/>
          </p:cNvSpPr>
          <p:nvPr/>
        </p:nvSpPr>
        <p:spPr bwMode="auto">
          <a:xfrm>
            <a:off x="6400800" y="4343400"/>
            <a:ext cx="2286000"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Japan ~30,000</a:t>
            </a:r>
          </a:p>
        </p:txBody>
      </p:sp>
      <p:sp>
        <p:nvSpPr>
          <p:cNvPr id="15" name="Rectangle 2"/>
          <p:cNvSpPr txBox="1">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38138" indent="-338138" eaLnBrk="1" hangingPunct="1">
              <a:spcBef>
                <a:spcPts val="0"/>
              </a:spcBef>
              <a:spcAft>
                <a:spcPts val="600"/>
              </a:spcAft>
              <a:buFontTx/>
              <a:buNone/>
              <a:defRPr/>
            </a:pPr>
            <a:r>
              <a:rPr lang="en-US" b="1" dirty="0" smtClean="0">
                <a:solidFill>
                  <a:srgbClr val="5F0101"/>
                </a:solidFill>
                <a:ea typeface="+mn-ea"/>
              </a:rPr>
              <a:t>Ranking Urban Centers</a:t>
            </a:r>
            <a:endParaRPr lang="en-US" sz="2800" dirty="0" smtClean="0">
              <a:solidFill>
                <a:srgbClr val="5F0101"/>
              </a:solidFill>
              <a:ea typeface="+mn-ea"/>
            </a:endParaRPr>
          </a:p>
        </p:txBody>
      </p:sp>
    </p:spTree>
    <p:extLst>
      <p:ext uri="{BB962C8B-B14F-4D97-AF65-F5344CB8AC3E}">
        <p14:creationId xmlns:p14="http://schemas.microsoft.com/office/powerpoint/2010/main" val="15618393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0">
                                            <p:txEl>
                                              <p:pRg st="0" end="0"/>
                                            </p:txEl>
                                          </p:spTgt>
                                        </p:tgtEl>
                                        <p:attrNameLst>
                                          <p:attrName>style.visibility</p:attrName>
                                        </p:attrNameLst>
                                      </p:cBhvr>
                                      <p:to>
                                        <p:strVal val="visible"/>
                                      </p:to>
                                    </p:set>
                                    <p:animEffect transition="in" filter="blinds(horizontal)">
                                      <p:cBhvr>
                                        <p:cTn id="7" dur="500"/>
                                        <p:tgtEl>
                                          <p:spTgt spid="58370">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21858"/>
                                        </p:tgtEl>
                                        <p:attrNameLst>
                                          <p:attrName>style.visibility</p:attrName>
                                        </p:attrNameLst>
                                      </p:cBhvr>
                                      <p:to>
                                        <p:strVal val="visible"/>
                                      </p:to>
                                    </p:set>
                                    <p:animEffect transition="in" filter="dissolve">
                                      <p:cBhvr>
                                        <p:cTn id="11" dur="500"/>
                                        <p:tgtEl>
                                          <p:spTgt spid="121858"/>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dissolve">
                                      <p:cBhvr>
                                        <p:cTn id="14" dur="500"/>
                                        <p:tgtEl>
                                          <p:spTgt spid="10"/>
                                        </p:tgtEl>
                                      </p:cBhvr>
                                    </p:animEffect>
                                  </p:childTnLst>
                                </p:cTn>
                              </p:par>
                              <p:par>
                                <p:cTn id="15" presetID="9" presetClass="entr" presetSubtype="0" fill="hold" nodeType="withEffect">
                                  <p:stCondLst>
                                    <p:cond delay="0"/>
                                  </p:stCondLst>
                                  <p:childTnLst>
                                    <p:set>
                                      <p:cBhvr>
                                        <p:cTn id="16" dur="1" fill="hold">
                                          <p:stCondLst>
                                            <p:cond delay="0"/>
                                          </p:stCondLst>
                                        </p:cTn>
                                        <p:tgtEl>
                                          <p:spTgt spid="121861"/>
                                        </p:tgtEl>
                                        <p:attrNameLst>
                                          <p:attrName>style.visibility</p:attrName>
                                        </p:attrNameLst>
                                      </p:cBhvr>
                                      <p:to>
                                        <p:strVal val="visible"/>
                                      </p:to>
                                    </p:set>
                                    <p:animEffect transition="in" filter="dissolve">
                                      <p:cBhvr>
                                        <p:cTn id="17" dur="500"/>
                                        <p:tgtEl>
                                          <p:spTgt spid="121861"/>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par>
                                <p:cTn id="21" presetID="9" presetClass="entr" presetSubtype="0" fill="hold" nodeType="withEffect">
                                  <p:stCondLst>
                                    <p:cond delay="0"/>
                                  </p:stCondLst>
                                  <p:childTnLst>
                                    <p:set>
                                      <p:cBhvr>
                                        <p:cTn id="22" dur="1" fill="hold">
                                          <p:stCondLst>
                                            <p:cond delay="0"/>
                                          </p:stCondLst>
                                        </p:cTn>
                                        <p:tgtEl>
                                          <p:spTgt spid="121860"/>
                                        </p:tgtEl>
                                        <p:attrNameLst>
                                          <p:attrName>style.visibility</p:attrName>
                                        </p:attrNameLst>
                                      </p:cBhvr>
                                      <p:to>
                                        <p:strVal val="visible"/>
                                      </p:to>
                                    </p:set>
                                    <p:animEffect transition="in" filter="dissolve">
                                      <p:cBhvr>
                                        <p:cTn id="23" dur="500"/>
                                        <p:tgtEl>
                                          <p:spTgt spid="12186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nodeType="withEffect">
                                  <p:stCondLst>
                                    <p:cond delay="0"/>
                                  </p:stCondLst>
                                  <p:childTnLst>
                                    <p:set>
                                      <p:cBhvr>
                                        <p:cTn id="28" dur="1" fill="hold">
                                          <p:stCondLst>
                                            <p:cond delay="0"/>
                                          </p:stCondLst>
                                        </p:cTn>
                                        <p:tgtEl>
                                          <p:spTgt spid="121859"/>
                                        </p:tgtEl>
                                        <p:attrNameLst>
                                          <p:attrName>style.visibility</p:attrName>
                                        </p:attrNameLst>
                                      </p:cBhvr>
                                      <p:to>
                                        <p:strVal val="visible"/>
                                      </p:to>
                                    </p:set>
                                    <p:animEffect transition="in" filter="dissolve">
                                      <p:cBhvr>
                                        <p:cTn id="29" dur="500"/>
                                        <p:tgtEl>
                                          <p:spTgt spid="12185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par>
                                <p:cTn id="33" presetID="9" presetClass="entr" presetSubtype="0" fill="hold" nodeType="withEffect">
                                  <p:stCondLst>
                                    <p:cond delay="0"/>
                                  </p:stCondLst>
                                  <p:childTnLst>
                                    <p:set>
                                      <p:cBhvr>
                                        <p:cTn id="34" dur="1" fill="hold">
                                          <p:stCondLst>
                                            <p:cond delay="0"/>
                                          </p:stCondLst>
                                        </p:cTn>
                                        <p:tgtEl>
                                          <p:spTgt spid="121862"/>
                                        </p:tgtEl>
                                        <p:attrNameLst>
                                          <p:attrName>style.visibility</p:attrName>
                                        </p:attrNameLst>
                                      </p:cBhvr>
                                      <p:to>
                                        <p:strVal val="visible"/>
                                      </p:to>
                                    </p:set>
                                    <p:animEffect transition="in" filter="dissolve">
                                      <p:cBhvr>
                                        <p:cTn id="35" dur="500"/>
                                        <p:tgtEl>
                                          <p:spTgt spid="12186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ssolv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bldLvl="3"/>
      <p:bldP spid="10" grpId="0" animBg="1"/>
      <p:bldP spid="11" grpId="0" animBg="1"/>
      <p:bldP spid="12" grpId="0" animBg="1"/>
      <p:bldP spid="13" grpId="0" animBg="1"/>
      <p:bldP spid="14"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10025" y="3048000"/>
            <a:ext cx="498157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p:cNvPicPr>
            <a:picLocks noChangeAspect="1" noChangeArrowheads="1"/>
          </p:cNvPicPr>
          <p:nvPr/>
        </p:nvPicPr>
        <p:blipFill>
          <a:blip r:embed="rId3">
            <a:lum bright="10000"/>
            <a:extLst>
              <a:ext uri="{28A0092B-C50C-407E-A947-70E740481C1C}">
                <a14:useLocalDpi xmlns:a14="http://schemas.microsoft.com/office/drawing/2010/main"/>
              </a:ext>
            </a:extLst>
          </a:blip>
          <a:srcRect/>
          <a:stretch>
            <a:fillRect/>
          </a:stretch>
        </p:blipFill>
        <p:spPr bwMode="auto">
          <a:xfrm>
            <a:off x="228600" y="1143000"/>
            <a:ext cx="49149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2286000" y="3973513"/>
            <a:ext cx="2819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sz="2000" b="1">
                <a:solidFill>
                  <a:schemeClr val="bg1"/>
                </a:solidFill>
                <a:effectLst>
                  <a:outerShdw blurRad="38100" dist="38100" dir="2700000" algn="tl">
                    <a:srgbClr val="000000">
                      <a:alpha val="43137"/>
                    </a:srgbClr>
                  </a:outerShdw>
                </a:effectLst>
              </a:rPr>
              <a:t>Oberwil, Switzerland</a:t>
            </a:r>
            <a:endParaRPr lang="en-US" sz="2000" b="1">
              <a:solidFill>
                <a:schemeClr val="bg1"/>
              </a:solidFill>
              <a:effectLst>
                <a:outerShdw blurRad="38100" dist="38100" dir="2700000" algn="tl">
                  <a:srgbClr val="000000">
                    <a:alpha val="43137"/>
                  </a:srgbClr>
                </a:outerShdw>
              </a:effectLst>
            </a:endParaRPr>
          </a:p>
        </p:txBody>
      </p:sp>
      <p:sp>
        <p:nvSpPr>
          <p:cNvPr id="7" name="Rectangle 6"/>
          <p:cNvSpPr>
            <a:spLocks noChangeArrowheads="1"/>
          </p:cNvSpPr>
          <p:nvPr/>
        </p:nvSpPr>
        <p:spPr bwMode="auto">
          <a:xfrm>
            <a:off x="6096000" y="6059488"/>
            <a:ext cx="281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de-DE" sz="2000" b="1">
                <a:solidFill>
                  <a:schemeClr val="bg1"/>
                </a:solidFill>
                <a:effectLst>
                  <a:outerShdw blurRad="38100" dist="38100" dir="2700000" algn="tl">
                    <a:srgbClr val="000000">
                      <a:alpha val="43137"/>
                    </a:srgbClr>
                  </a:outerShdw>
                </a:effectLst>
              </a:rPr>
              <a:t>Shepard Settlement, </a:t>
            </a:r>
            <a:r>
              <a:rPr lang="en-US" sz="2000" b="1">
                <a:solidFill>
                  <a:schemeClr val="bg1"/>
                </a:solidFill>
                <a:effectLst>
                  <a:outerShdw blurRad="38100" dist="38100" dir="2700000" algn="tl">
                    <a:srgbClr val="000000">
                      <a:alpha val="43137"/>
                    </a:srgbClr>
                  </a:outerShdw>
                </a:effectLst>
              </a:rPr>
              <a:t>Skaneateles, NY</a:t>
            </a:r>
          </a:p>
        </p:txBody>
      </p:sp>
      <p:pic>
        <p:nvPicPr>
          <p:cNvPr id="49158"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4495800"/>
            <a:ext cx="3733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7800" y="1143000"/>
            <a:ext cx="3733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body" idx="1"/>
          </p:nvPr>
        </p:nvSpPr>
        <p:spPr>
          <a:xfrm>
            <a:off x="0" y="0"/>
            <a:ext cx="9144000" cy="1066800"/>
          </a:xfrm>
        </p:spPr>
        <p:txBody>
          <a:bodyPr/>
          <a:lstStyle/>
          <a:p>
            <a:pPr marL="338138" indent="-338138" eaLnBrk="1" hangingPunct="1">
              <a:spcBef>
                <a:spcPts val="0"/>
              </a:spcBef>
              <a:spcAft>
                <a:spcPts val="600"/>
              </a:spcAft>
              <a:buFontTx/>
              <a:buNone/>
              <a:defRPr/>
            </a:pPr>
            <a:r>
              <a:rPr lang="en-US" b="1" dirty="0" smtClean="0">
                <a:solidFill>
                  <a:srgbClr val="5F0101"/>
                </a:solidFill>
                <a:ea typeface="+mn-ea"/>
              </a:rPr>
              <a:t>Ranking Urban Centers: </a:t>
            </a:r>
            <a:r>
              <a:rPr lang="en-US" sz="2800" dirty="0" smtClean="0">
                <a:solidFill>
                  <a:srgbClr val="5F0101"/>
                </a:solidFill>
                <a:ea typeface="+mn-ea"/>
              </a:rPr>
              <a:t>service offerings (not size)</a:t>
            </a:r>
          </a:p>
          <a:p>
            <a:pPr marL="338138" indent="-280988" eaLnBrk="1" hangingPunct="1">
              <a:spcBef>
                <a:spcPts val="0"/>
              </a:spcBef>
              <a:spcAft>
                <a:spcPts val="600"/>
              </a:spcAft>
              <a:defRPr/>
            </a:pPr>
            <a:r>
              <a:rPr lang="en-US" sz="2800" b="1" dirty="0" smtClean="0">
                <a:solidFill>
                  <a:srgbClr val="5F0101"/>
                </a:solidFill>
                <a:ea typeface="+mn-ea"/>
              </a:rPr>
              <a:t>Hamlet: </a:t>
            </a:r>
            <a:r>
              <a:rPr lang="en-US" sz="2800" dirty="0" smtClean="0">
                <a:solidFill>
                  <a:srgbClr val="5F0101"/>
                </a:solidFill>
                <a:ea typeface="+mn-ea"/>
              </a:rPr>
              <a:t>few services (not urban)</a:t>
            </a:r>
          </a:p>
        </p:txBody>
      </p:sp>
    </p:spTree>
    <p:extLst>
      <p:ext uri="{BB962C8B-B14F-4D97-AF65-F5344CB8AC3E}">
        <p14:creationId xmlns:p14="http://schemas.microsoft.com/office/powerpoint/2010/main" val="180724709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blinds(horizontal)">
                                      <p:cBhvr>
                                        <p:cTn id="7" dur="500"/>
                                        <p:tgtEl>
                                          <p:spTgt spid="174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linds(horizontal)">
                                      <p:cBhvr>
                                        <p:cTn id="12" dur="500"/>
                                        <p:tgtEl>
                                          <p:spTgt spid="17410">
                                            <p:txEl>
                                              <p:pRg st="1" end="1"/>
                                            </p:txEl>
                                          </p:spTgt>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49156"/>
                                        </p:tgtEl>
                                        <p:attrNameLst>
                                          <p:attrName>style.visibility</p:attrName>
                                        </p:attrNameLst>
                                      </p:cBhvr>
                                      <p:to>
                                        <p:strVal val="visible"/>
                                      </p:to>
                                    </p:set>
                                    <p:animEffect transition="in" filter="dissolve">
                                      <p:cBhvr>
                                        <p:cTn id="16" dur="500"/>
                                        <p:tgtEl>
                                          <p:spTgt spid="4915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par>
                                <p:cTn id="20" presetID="9" presetClass="entr" presetSubtype="0" fill="hold" nodeType="withEffect">
                                  <p:stCondLst>
                                    <p:cond delay="0"/>
                                  </p:stCondLst>
                                  <p:childTnLst>
                                    <p:set>
                                      <p:cBhvr>
                                        <p:cTn id="21" dur="1" fill="hold">
                                          <p:stCondLst>
                                            <p:cond delay="0"/>
                                          </p:stCondLst>
                                        </p:cTn>
                                        <p:tgtEl>
                                          <p:spTgt spid="49158"/>
                                        </p:tgtEl>
                                        <p:attrNameLst>
                                          <p:attrName>style.visibility</p:attrName>
                                        </p:attrNameLst>
                                      </p:cBhvr>
                                      <p:to>
                                        <p:strVal val="visible"/>
                                      </p:to>
                                    </p:set>
                                    <p:animEffect transition="in" filter="dissolve">
                                      <p:cBhvr>
                                        <p:cTn id="22" dur="500"/>
                                        <p:tgtEl>
                                          <p:spTgt spid="49158"/>
                                        </p:tgtEl>
                                      </p:cBhvr>
                                    </p:animEffect>
                                  </p:childTnLst>
                                </p:cTn>
                              </p:par>
                              <p:par>
                                <p:cTn id="23" presetID="9" presetClass="entr" presetSubtype="0" fill="hold" nodeType="withEffect">
                                  <p:stCondLst>
                                    <p:cond delay="0"/>
                                  </p:stCondLst>
                                  <p:childTnLst>
                                    <p:set>
                                      <p:cBhvr>
                                        <p:cTn id="24" dur="1" fill="hold">
                                          <p:stCondLst>
                                            <p:cond delay="0"/>
                                          </p:stCondLst>
                                        </p:cTn>
                                        <p:tgtEl>
                                          <p:spTgt spid="49157"/>
                                        </p:tgtEl>
                                        <p:attrNameLst>
                                          <p:attrName>style.visibility</p:attrName>
                                        </p:attrNameLst>
                                      </p:cBhvr>
                                      <p:to>
                                        <p:strVal val="visible"/>
                                      </p:to>
                                    </p:set>
                                    <p:animEffect transition="in" filter="dissolve">
                                      <p:cBhvr>
                                        <p:cTn id="25" dur="500"/>
                                        <p:tgtEl>
                                          <p:spTgt spid="49157"/>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nodeType="withEffect">
                                  <p:stCondLst>
                                    <p:cond delay="0"/>
                                  </p:stCondLst>
                                  <p:childTnLst>
                                    <p:set>
                                      <p:cBhvr>
                                        <p:cTn id="30" dur="1" fill="hold">
                                          <p:stCondLst>
                                            <p:cond delay="0"/>
                                          </p:stCondLst>
                                        </p:cTn>
                                        <p:tgtEl>
                                          <p:spTgt spid="49159"/>
                                        </p:tgtEl>
                                        <p:attrNameLst>
                                          <p:attrName>style.visibility</p:attrName>
                                        </p:attrNameLst>
                                      </p:cBhvr>
                                      <p:to>
                                        <p:strVal val="visible"/>
                                      </p:to>
                                    </p:set>
                                    <p:animEffect transition="in" filter="dissolve">
                                      <p:cBhvr>
                                        <p:cTn id="31" dur="500"/>
                                        <p:tgtEl>
                                          <p:spTgt spid="49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7410" grpId="0" build="p" bldLvl="2"/>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body" idx="1"/>
          </p:nvPr>
        </p:nvSpPr>
        <p:spPr>
          <a:xfrm>
            <a:off x="0" y="0"/>
            <a:ext cx="9144000" cy="533400"/>
          </a:xfrm>
        </p:spPr>
        <p:txBody>
          <a:bodyPr/>
          <a:lstStyle/>
          <a:p>
            <a:pPr marL="338138" indent="-338138" eaLnBrk="1" hangingPunct="1">
              <a:spcBef>
                <a:spcPct val="0"/>
              </a:spcBef>
              <a:spcAft>
                <a:spcPts val="400"/>
              </a:spcAft>
              <a:buFontTx/>
              <a:buNone/>
            </a:pPr>
            <a:r>
              <a:rPr lang="en-US" b="1" dirty="0">
                <a:solidFill>
                  <a:srgbClr val="5F0101"/>
                </a:solidFill>
                <a:latin typeface="Arial" charset="0"/>
              </a:rPr>
              <a:t>Ranking Urban Centers</a:t>
            </a:r>
            <a:endParaRPr lang="en-US" dirty="0">
              <a:solidFill>
                <a:srgbClr val="5F0101"/>
              </a:solidFill>
              <a:latin typeface="Arial" charset="0"/>
            </a:endParaRPr>
          </a:p>
        </p:txBody>
      </p:sp>
      <p:sp>
        <p:nvSpPr>
          <p:cNvPr id="4" name="Rectangle 2"/>
          <p:cNvSpPr txBox="1">
            <a:spLocks noChangeArrowheads="1"/>
          </p:cNvSpPr>
          <p:nvPr/>
        </p:nvSpPr>
        <p:spPr bwMode="auto">
          <a:xfrm>
            <a:off x="0" y="609600"/>
            <a:ext cx="9144000" cy="914400"/>
          </a:xfrm>
          <a:prstGeom prst="rect">
            <a:avLst/>
          </a:prstGeom>
          <a:noFill/>
          <a:ln w="9525">
            <a:noFill/>
            <a:miter lim="800000"/>
            <a:headEnd/>
            <a:tailEnd/>
          </a:ln>
        </p:spPr>
        <p:txBody>
          <a:bodyPr/>
          <a:lstStyle/>
          <a:p>
            <a:pPr marL="338138" indent="-280988">
              <a:spcBef>
                <a:spcPts val="0"/>
              </a:spcBef>
              <a:spcAft>
                <a:spcPts val="400"/>
              </a:spcAft>
              <a:buFontTx/>
              <a:buChar char="•"/>
              <a:defRPr/>
            </a:pPr>
            <a:r>
              <a:rPr lang="en-US" sz="2800" b="1" kern="0" dirty="0">
                <a:solidFill>
                  <a:srgbClr val="5F0101"/>
                </a:solidFill>
                <a:latin typeface="+mn-lt"/>
                <a:ea typeface="+mn-ea"/>
              </a:rPr>
              <a:t>Village: </a:t>
            </a:r>
            <a:r>
              <a:rPr lang="en-US" sz="2800" kern="0" dirty="0">
                <a:solidFill>
                  <a:srgbClr val="5F0101"/>
                </a:solidFill>
                <a:latin typeface="+mn-lt"/>
                <a:ea typeface="+mn-ea"/>
              </a:rPr>
              <a:t>dozens of services w/ more specialization (still not urban)</a:t>
            </a:r>
          </a:p>
        </p:txBody>
      </p:sp>
      <p:pic>
        <p:nvPicPr>
          <p:cNvPr id="9830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 y="1657350"/>
            <a:ext cx="2743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3"/>
          <p:cNvPicPr>
            <a:picLocks noChangeAspect="1" noChangeArrowheads="1"/>
          </p:cNvPicPr>
          <p:nvPr/>
        </p:nvPicPr>
        <p:blipFill>
          <a:blip r:embed="rId3" cstate="email">
            <a:lum contrast="20000"/>
            <a:extLst>
              <a:ext uri="{28A0092B-C50C-407E-A947-70E740481C1C}">
                <a14:useLocalDpi xmlns:a14="http://schemas.microsoft.com/office/drawing/2010/main"/>
              </a:ext>
            </a:extLst>
          </a:blip>
          <a:srcRect/>
          <a:stretch>
            <a:fillRect/>
          </a:stretch>
        </p:blipFill>
        <p:spPr bwMode="auto">
          <a:xfrm>
            <a:off x="2895600" y="1657350"/>
            <a:ext cx="2895600" cy="23622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831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7400" y="1657350"/>
            <a:ext cx="3200400"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5"/>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76200" y="4378325"/>
            <a:ext cx="28956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6"/>
          <p:cNvPicPr>
            <a:picLocks noChangeAspect="1" noChangeArrowheads="1"/>
          </p:cNvPicPr>
          <p:nvPr/>
        </p:nvPicPr>
        <p:blipFill>
          <a:blip r:embed="rId6" cstate="email">
            <a:lum contrast="20000"/>
            <a:extLst>
              <a:ext uri="{28A0092B-C50C-407E-A947-70E740481C1C}">
                <a14:useLocalDpi xmlns:a14="http://schemas.microsoft.com/office/drawing/2010/main"/>
              </a:ext>
            </a:extLst>
          </a:blip>
          <a:srcRect/>
          <a:stretch>
            <a:fillRect/>
          </a:stretch>
        </p:blipFill>
        <p:spPr bwMode="auto">
          <a:xfrm>
            <a:off x="3048000" y="4302125"/>
            <a:ext cx="2743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867400" y="4302125"/>
            <a:ext cx="32004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28600" y="3276600"/>
            <a:ext cx="2590800" cy="708025"/>
          </a:xfrm>
          <a:prstGeom prst="rect">
            <a:avLst/>
          </a:prstGeom>
        </p:spPr>
        <p:txBody>
          <a:bodyPr>
            <a:spAutoFit/>
          </a:bodyPr>
          <a:lstStyle/>
          <a:p>
            <a:pPr algn="r"/>
            <a:r>
              <a:rPr lang="en-US" sz="2000" b="1">
                <a:solidFill>
                  <a:schemeClr val="bg1"/>
                </a:solidFill>
                <a:effectLst>
                  <a:outerShdw blurRad="38100" dist="38100" dir="2700000" algn="tl">
                    <a:srgbClr val="000000">
                      <a:alpha val="43137"/>
                    </a:srgbClr>
                  </a:outerShdw>
                </a:effectLst>
              </a:rPr>
              <a:t>Castle Combe, Wiltshire, England</a:t>
            </a:r>
          </a:p>
        </p:txBody>
      </p:sp>
      <p:sp>
        <p:nvSpPr>
          <p:cNvPr id="12" name="Rectangle 11"/>
          <p:cNvSpPr/>
          <p:nvPr/>
        </p:nvSpPr>
        <p:spPr>
          <a:xfrm>
            <a:off x="3200400" y="3330575"/>
            <a:ext cx="2590800" cy="708025"/>
          </a:xfrm>
          <a:prstGeom prst="rect">
            <a:avLst/>
          </a:prstGeom>
          <a:solidFill>
            <a:srgbClr val="000000">
              <a:alpha val="50196"/>
            </a:srgbClr>
          </a:solidFill>
        </p:spPr>
        <p:txBody>
          <a:bodyPr>
            <a:spAutoFit/>
          </a:bodyPr>
          <a:lstStyle/>
          <a:p>
            <a:pPr algn="r">
              <a:defRPr/>
            </a:pPr>
            <a:r>
              <a:rPr lang="fr-FR" sz="2000" b="1" dirty="0" err="1">
                <a:solidFill>
                  <a:schemeClr val="bg1"/>
                </a:solidFill>
                <a:effectLst>
                  <a:outerShdw blurRad="38100" dist="38100" dir="2700000" algn="tl">
                    <a:srgbClr val="000000">
                      <a:alpha val="43137"/>
                    </a:srgbClr>
                  </a:outerShdw>
                </a:effectLst>
                <a:ea typeface="+mn-ea"/>
              </a:rPr>
              <a:t>Masouleh</a:t>
            </a:r>
            <a:r>
              <a:rPr lang="fr-FR" sz="2000" b="1" dirty="0">
                <a:solidFill>
                  <a:schemeClr val="bg1"/>
                </a:solidFill>
                <a:effectLst>
                  <a:outerShdw blurRad="38100" dist="38100" dir="2700000" algn="tl">
                    <a:srgbClr val="000000">
                      <a:alpha val="43137"/>
                    </a:srgbClr>
                  </a:outerShdw>
                </a:effectLst>
                <a:ea typeface="+mn-ea"/>
              </a:rPr>
              <a:t> village, </a:t>
            </a:r>
            <a:r>
              <a:rPr lang="fr-FR" sz="2000" b="1" dirty="0" err="1">
                <a:solidFill>
                  <a:schemeClr val="bg1"/>
                </a:solidFill>
                <a:effectLst>
                  <a:outerShdw blurRad="38100" dist="38100" dir="2700000" algn="tl">
                    <a:srgbClr val="000000">
                      <a:alpha val="43137"/>
                    </a:srgbClr>
                  </a:outerShdw>
                </a:effectLst>
                <a:ea typeface="+mn-ea"/>
              </a:rPr>
              <a:t>Gilan</a:t>
            </a:r>
            <a:r>
              <a:rPr lang="fr-FR" sz="2000" b="1" dirty="0">
                <a:solidFill>
                  <a:schemeClr val="bg1"/>
                </a:solidFill>
                <a:effectLst>
                  <a:outerShdw blurRad="38100" dist="38100" dir="2700000" algn="tl">
                    <a:srgbClr val="000000">
                      <a:alpha val="43137"/>
                    </a:srgbClr>
                  </a:outerShdw>
                </a:effectLst>
                <a:ea typeface="+mn-ea"/>
              </a:rPr>
              <a:t> Province, Iran</a:t>
            </a:r>
            <a:endParaRPr lang="en-US" sz="2000" b="1" dirty="0">
              <a:solidFill>
                <a:schemeClr val="bg1"/>
              </a:solidFill>
              <a:effectLst>
                <a:outerShdw blurRad="38100" dist="38100" dir="2700000" algn="tl">
                  <a:srgbClr val="000000">
                    <a:alpha val="43137"/>
                  </a:srgbClr>
                </a:outerShdw>
              </a:effectLst>
              <a:ea typeface="+mn-ea"/>
            </a:endParaRPr>
          </a:p>
        </p:txBody>
      </p:sp>
      <p:sp>
        <p:nvSpPr>
          <p:cNvPr id="13" name="Rectangle 12"/>
          <p:cNvSpPr/>
          <p:nvPr/>
        </p:nvSpPr>
        <p:spPr>
          <a:xfrm>
            <a:off x="5791200" y="3048000"/>
            <a:ext cx="3352800" cy="1016000"/>
          </a:xfrm>
          <a:prstGeom prst="rect">
            <a:avLst/>
          </a:prstGeom>
        </p:spPr>
        <p:txBody>
          <a:bodyPr>
            <a:spAutoFit/>
          </a:bodyPr>
          <a:lstStyle/>
          <a:p>
            <a:pPr algn="r"/>
            <a:r>
              <a:rPr lang="en-US" sz="2000" b="1">
                <a:solidFill>
                  <a:schemeClr val="bg1"/>
                </a:solidFill>
                <a:effectLst>
                  <a:outerShdw blurRad="38100" dist="38100" dir="2700000" algn="tl">
                    <a:srgbClr val="000000">
                      <a:alpha val="43137"/>
                    </a:srgbClr>
                  </a:outerShdw>
                </a:effectLst>
              </a:rPr>
              <a:t>Alpine village, Lötschental Valley, Switzerland</a:t>
            </a:r>
          </a:p>
        </p:txBody>
      </p:sp>
      <p:sp>
        <p:nvSpPr>
          <p:cNvPr id="14" name="Rectangle 13"/>
          <p:cNvSpPr/>
          <p:nvPr/>
        </p:nvSpPr>
        <p:spPr>
          <a:xfrm>
            <a:off x="76200" y="6302375"/>
            <a:ext cx="2882900" cy="400050"/>
          </a:xfrm>
          <a:prstGeom prst="rect">
            <a:avLst/>
          </a:prstGeom>
        </p:spPr>
        <p:txBody>
          <a:bodyPr wrap="none">
            <a:spAutoFit/>
          </a:bodyPr>
          <a:lstStyle/>
          <a:p>
            <a:r>
              <a:rPr lang="en-US" sz="2000" b="1">
                <a:solidFill>
                  <a:schemeClr val="bg1"/>
                </a:solidFill>
                <a:effectLst>
                  <a:outerShdw blurRad="38100" dist="38100" dir="2700000" algn="tl">
                    <a:srgbClr val="000000">
                      <a:alpha val="43137"/>
                    </a:srgbClr>
                  </a:outerShdw>
                </a:effectLst>
              </a:rPr>
              <a:t>Village in central India</a:t>
            </a:r>
          </a:p>
        </p:txBody>
      </p:sp>
      <p:sp>
        <p:nvSpPr>
          <p:cNvPr id="15" name="Rectangle 14"/>
          <p:cNvSpPr/>
          <p:nvPr/>
        </p:nvSpPr>
        <p:spPr>
          <a:xfrm>
            <a:off x="3048000" y="4244975"/>
            <a:ext cx="2743200" cy="708025"/>
          </a:xfrm>
          <a:prstGeom prst="rect">
            <a:avLst/>
          </a:prstGeom>
        </p:spPr>
        <p:txBody>
          <a:bodyPr>
            <a:spAutoFit/>
          </a:bodyPr>
          <a:lstStyle/>
          <a:p>
            <a:pPr algn="r"/>
            <a:r>
              <a:rPr lang="en-US" sz="2000" b="1">
                <a:solidFill>
                  <a:schemeClr val="bg1"/>
                </a:solidFill>
                <a:effectLst>
                  <a:outerShdw blurRad="38100" dist="38100" dir="2700000" algn="tl">
                    <a:srgbClr val="000000">
                      <a:alpha val="43137"/>
                    </a:srgbClr>
                  </a:outerShdw>
                </a:effectLst>
              </a:rPr>
              <a:t>Shirakawa-gō, Nagano, Japan</a:t>
            </a:r>
          </a:p>
        </p:txBody>
      </p:sp>
      <p:sp>
        <p:nvSpPr>
          <p:cNvPr id="17" name="Rectangle 16"/>
          <p:cNvSpPr/>
          <p:nvPr/>
        </p:nvSpPr>
        <p:spPr>
          <a:xfrm>
            <a:off x="7315200" y="6073775"/>
            <a:ext cx="1711325" cy="708025"/>
          </a:xfrm>
          <a:prstGeom prst="rect">
            <a:avLst/>
          </a:prstGeom>
          <a:solidFill>
            <a:srgbClr val="000000">
              <a:alpha val="25098"/>
            </a:srgbClr>
          </a:solidFill>
        </p:spPr>
        <p:txBody>
          <a:bodyPr>
            <a:spAutoFit/>
          </a:bodyPr>
          <a:lstStyle/>
          <a:p>
            <a:pPr algn="r"/>
            <a:r>
              <a:rPr lang="en-US" sz="2000" b="1">
                <a:solidFill>
                  <a:schemeClr val="bg1"/>
                </a:solidFill>
                <a:effectLst>
                  <a:outerShdw blurRad="38100" dist="38100" dir="2700000" algn="tl">
                    <a:srgbClr val="000000">
                      <a:alpha val="43137"/>
                    </a:srgbClr>
                  </a:outerShdw>
                </a:effectLst>
              </a:rPr>
              <a:t>Greenwich Village, NYC</a:t>
            </a:r>
          </a:p>
        </p:txBody>
      </p:sp>
    </p:spTree>
    <p:extLst>
      <p:ext uri="{BB962C8B-B14F-4D97-AF65-F5344CB8AC3E}">
        <p14:creationId xmlns:p14="http://schemas.microsoft.com/office/powerpoint/2010/main" val="645878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body" idx="1"/>
          </p:nvPr>
        </p:nvSpPr>
        <p:spPr>
          <a:xfrm>
            <a:off x="0" y="0"/>
            <a:ext cx="9144000" cy="533400"/>
          </a:xfrm>
        </p:spPr>
        <p:txBody>
          <a:bodyPr/>
          <a:lstStyle/>
          <a:p>
            <a:pPr marL="338138" indent="-338138" eaLnBrk="1" hangingPunct="1">
              <a:spcBef>
                <a:spcPct val="0"/>
              </a:spcBef>
              <a:spcAft>
                <a:spcPts val="400"/>
              </a:spcAft>
              <a:buFontTx/>
              <a:buNone/>
            </a:pPr>
            <a:r>
              <a:rPr lang="en-US" b="1" dirty="0">
                <a:solidFill>
                  <a:srgbClr val="5F0101"/>
                </a:solidFill>
                <a:latin typeface="Arial" charset="0"/>
              </a:rPr>
              <a:t>Ranking Urban Centers</a:t>
            </a:r>
            <a:endParaRPr lang="en-US" dirty="0">
              <a:solidFill>
                <a:srgbClr val="5F0101"/>
              </a:solidFill>
              <a:latin typeface="Arial" charset="0"/>
            </a:endParaRPr>
          </a:p>
        </p:txBody>
      </p:sp>
      <p:sp>
        <p:nvSpPr>
          <p:cNvPr id="4" name="Rectangle 2"/>
          <p:cNvSpPr txBox="1">
            <a:spLocks noChangeArrowheads="1"/>
          </p:cNvSpPr>
          <p:nvPr/>
        </p:nvSpPr>
        <p:spPr bwMode="auto">
          <a:xfrm>
            <a:off x="0" y="609600"/>
            <a:ext cx="9144000" cy="533400"/>
          </a:xfrm>
          <a:prstGeom prst="rect">
            <a:avLst/>
          </a:prstGeom>
          <a:noFill/>
          <a:ln w="9525">
            <a:noFill/>
            <a:miter lim="800000"/>
            <a:headEnd/>
            <a:tailEnd/>
          </a:ln>
        </p:spPr>
        <p:txBody>
          <a:bodyPr/>
          <a:lstStyle/>
          <a:p>
            <a:pPr marL="338138" indent="-280988">
              <a:spcBef>
                <a:spcPts val="0"/>
              </a:spcBef>
              <a:spcAft>
                <a:spcPts val="400"/>
              </a:spcAft>
              <a:buFontTx/>
              <a:buChar char="•"/>
              <a:defRPr/>
            </a:pPr>
            <a:r>
              <a:rPr lang="en-US" sz="2800" b="1" kern="0" dirty="0">
                <a:solidFill>
                  <a:srgbClr val="5F0101"/>
                </a:solidFill>
                <a:latin typeface="+mn-lt"/>
                <a:ea typeface="+mn-ea"/>
              </a:rPr>
              <a:t>Town: </a:t>
            </a:r>
            <a:r>
              <a:rPr lang="en-US" sz="2800" kern="0" dirty="0">
                <a:solidFill>
                  <a:srgbClr val="5F0101"/>
                </a:solidFill>
                <a:latin typeface="+mn-lt"/>
                <a:ea typeface="+mn-ea"/>
              </a:rPr>
              <a:t>more services &amp; specialization w/ a hinterland</a:t>
            </a:r>
          </a:p>
        </p:txBody>
      </p:sp>
      <p:pic>
        <p:nvPicPr>
          <p:cNvPr id="99332" name="Picture 2"/>
          <p:cNvPicPr>
            <a:picLocks noChangeAspect="1" noChangeArrowheads="1"/>
          </p:cNvPicPr>
          <p:nvPr/>
        </p:nvPicPr>
        <p:blipFill>
          <a:blip r:embed="rId2" cstate="email">
            <a:lum contrast="20000"/>
            <a:extLst>
              <a:ext uri="{28A0092B-C50C-407E-A947-70E740481C1C}">
                <a14:useLocalDpi xmlns:a14="http://schemas.microsoft.com/office/drawing/2010/main"/>
              </a:ext>
            </a:extLst>
          </a:blip>
          <a:srcRect/>
          <a:stretch>
            <a:fillRect/>
          </a:stretch>
        </p:blipFill>
        <p:spPr bwMode="auto">
          <a:xfrm>
            <a:off x="228600" y="1066800"/>
            <a:ext cx="3962400"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 y="1657350"/>
            <a:ext cx="2743200" cy="708025"/>
          </a:xfrm>
          <a:prstGeom prst="rect">
            <a:avLst/>
          </a:prstGeom>
        </p:spPr>
        <p:txBody>
          <a:bodyPr>
            <a:spAutoFit/>
          </a:bodyPr>
          <a:lstStyle/>
          <a:p>
            <a:r>
              <a:rPr lang="en-US" sz="2000" b="1">
                <a:solidFill>
                  <a:schemeClr val="bg1"/>
                </a:solidFill>
                <a:effectLst>
                  <a:outerShdw blurRad="38100" dist="38100" dir="2700000" algn="tl">
                    <a:srgbClr val="000000">
                      <a:alpha val="43137"/>
                    </a:srgbClr>
                  </a:outerShdw>
                </a:effectLst>
              </a:rPr>
              <a:t>Davos, Switzerland, </a:t>
            </a:r>
            <a:br>
              <a:rPr lang="en-US" sz="2000" b="1">
                <a:solidFill>
                  <a:schemeClr val="bg1"/>
                </a:solidFill>
                <a:effectLst>
                  <a:outerShdw blurRad="38100" dist="38100" dir="2700000" algn="tl">
                    <a:srgbClr val="000000">
                      <a:alpha val="43137"/>
                    </a:srgbClr>
                  </a:outerShdw>
                </a:effectLst>
              </a:rPr>
            </a:br>
            <a:r>
              <a:rPr lang="en-US" sz="2000" b="1">
                <a:solidFill>
                  <a:schemeClr val="bg1"/>
                </a:solidFill>
                <a:effectLst>
                  <a:outerShdw blurRad="38100" dist="38100" dir="2700000" algn="tl">
                    <a:srgbClr val="000000">
                      <a:alpha val="43137"/>
                    </a:srgbClr>
                  </a:outerShdw>
                </a:effectLst>
              </a:rPr>
              <a:t>Alpine town</a:t>
            </a:r>
          </a:p>
        </p:txBody>
      </p:sp>
      <p:pic>
        <p:nvPicPr>
          <p:cNvPr id="9933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886200"/>
            <a:ext cx="3962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8600" y="3867150"/>
            <a:ext cx="3733800" cy="708025"/>
          </a:xfrm>
          <a:prstGeom prst="rect">
            <a:avLst/>
          </a:prstGeom>
        </p:spPr>
        <p:txBody>
          <a:bodyPr>
            <a:spAutoFit/>
          </a:bodyPr>
          <a:lstStyle/>
          <a:p>
            <a:r>
              <a:rPr lang="en-US" sz="2000" b="1">
                <a:solidFill>
                  <a:schemeClr val="bg1"/>
                </a:solidFill>
                <a:effectLst>
                  <a:outerShdw blurRad="38100" dist="38100" dir="2700000" algn="tl">
                    <a:srgbClr val="000000">
                      <a:alpha val="43137"/>
                    </a:srgbClr>
                  </a:outerShdw>
                </a:effectLst>
              </a:rPr>
              <a:t>Çeşme, Turkey, </a:t>
            </a:r>
            <a:br>
              <a:rPr lang="en-US" sz="2000" b="1">
                <a:solidFill>
                  <a:schemeClr val="bg1"/>
                </a:solidFill>
                <a:effectLst>
                  <a:outerShdw blurRad="38100" dist="38100" dir="2700000" algn="tl">
                    <a:srgbClr val="000000">
                      <a:alpha val="43137"/>
                    </a:srgbClr>
                  </a:outerShdw>
                </a:effectLst>
              </a:rPr>
            </a:br>
            <a:r>
              <a:rPr lang="en-US" sz="2000" b="1">
                <a:solidFill>
                  <a:schemeClr val="bg1"/>
                </a:solidFill>
                <a:effectLst>
                  <a:outerShdw blurRad="38100" dist="38100" dir="2700000" algn="tl">
                    <a:srgbClr val="000000">
                      <a:alpha val="43137"/>
                    </a:srgbClr>
                  </a:outerShdw>
                </a:effectLst>
              </a:rPr>
              <a:t>coastal Turkish town</a:t>
            </a:r>
          </a:p>
        </p:txBody>
      </p:sp>
      <p:pic>
        <p:nvPicPr>
          <p:cNvPr id="9933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1119188"/>
            <a:ext cx="4724400" cy="558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4267200" y="5997575"/>
            <a:ext cx="3048000" cy="708025"/>
          </a:xfrm>
          <a:prstGeom prst="rect">
            <a:avLst/>
          </a:prstGeom>
          <a:solidFill>
            <a:schemeClr val="tx1">
              <a:alpha val="34118"/>
            </a:schemeClr>
          </a:solidFill>
        </p:spPr>
        <p:txBody>
          <a:bodyPr>
            <a:spAutoFit/>
          </a:bodyPr>
          <a:lstStyle/>
          <a:p>
            <a:r>
              <a:rPr lang="en-US" sz="2000" b="1" dirty="0">
                <a:solidFill>
                  <a:schemeClr val="bg1"/>
                </a:solidFill>
                <a:effectLst>
                  <a:outerShdw blurRad="38100" dist="38100" dir="2700000" algn="tl">
                    <a:srgbClr val="000000">
                      <a:alpha val="43137"/>
                    </a:srgbClr>
                  </a:outerShdw>
                </a:effectLst>
              </a:rPr>
              <a:t>Traditional Iranian town</a:t>
            </a:r>
            <a:br>
              <a:rPr lang="en-US" sz="2000" b="1" dirty="0">
                <a:solidFill>
                  <a:schemeClr val="bg1"/>
                </a:solidFill>
                <a:effectLst>
                  <a:outerShdw blurRad="38100" dist="38100" dir="2700000" algn="tl">
                    <a:srgbClr val="000000">
                      <a:alpha val="43137"/>
                    </a:srgbClr>
                  </a:outerShdw>
                </a:effectLst>
              </a:rPr>
            </a:br>
            <a:r>
              <a:rPr lang="en-US" sz="2000" b="1" dirty="0">
                <a:solidFill>
                  <a:schemeClr val="bg1"/>
                </a:solidFill>
                <a:effectLst>
                  <a:outerShdw blurRad="38100" dist="38100" dir="2700000" algn="tl">
                    <a:srgbClr val="000000">
                      <a:alpha val="43137"/>
                    </a:srgbClr>
                  </a:outerShdw>
                </a:effectLst>
              </a:rPr>
              <a:t>and its agriculture</a:t>
            </a:r>
          </a:p>
        </p:txBody>
      </p:sp>
    </p:spTree>
    <p:extLst>
      <p:ext uri="{BB962C8B-B14F-4D97-AF65-F5344CB8AC3E}">
        <p14:creationId xmlns:p14="http://schemas.microsoft.com/office/powerpoint/2010/main" val="29538988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body" idx="1"/>
          </p:nvPr>
        </p:nvSpPr>
        <p:spPr>
          <a:xfrm>
            <a:off x="0" y="0"/>
            <a:ext cx="9144000" cy="533400"/>
          </a:xfrm>
        </p:spPr>
        <p:txBody>
          <a:bodyPr/>
          <a:lstStyle/>
          <a:p>
            <a:pPr marL="338138" indent="-338138" eaLnBrk="1" hangingPunct="1">
              <a:spcBef>
                <a:spcPct val="0"/>
              </a:spcBef>
              <a:spcAft>
                <a:spcPts val="400"/>
              </a:spcAft>
              <a:buFontTx/>
              <a:buNone/>
            </a:pPr>
            <a:r>
              <a:rPr lang="en-US" b="1" dirty="0">
                <a:solidFill>
                  <a:srgbClr val="5F0101"/>
                </a:solidFill>
                <a:latin typeface="Arial" charset="0"/>
              </a:rPr>
              <a:t>Ranking Urban Centers</a:t>
            </a:r>
            <a:endParaRPr lang="en-US" dirty="0">
              <a:solidFill>
                <a:srgbClr val="5F0101"/>
              </a:solidFill>
              <a:latin typeface="Arial" charset="0"/>
            </a:endParaRPr>
          </a:p>
        </p:txBody>
      </p:sp>
      <p:sp>
        <p:nvSpPr>
          <p:cNvPr id="4" name="Rectangle 2"/>
          <p:cNvSpPr txBox="1">
            <a:spLocks noChangeArrowheads="1"/>
          </p:cNvSpPr>
          <p:nvPr/>
        </p:nvSpPr>
        <p:spPr bwMode="auto">
          <a:xfrm>
            <a:off x="0" y="533400"/>
            <a:ext cx="9144000" cy="685800"/>
          </a:xfrm>
          <a:prstGeom prst="rect">
            <a:avLst/>
          </a:prstGeom>
          <a:noFill/>
          <a:ln w="9525">
            <a:noFill/>
            <a:miter lim="800000"/>
            <a:headEnd/>
            <a:tailEnd/>
          </a:ln>
        </p:spPr>
        <p:txBody>
          <a:bodyPr/>
          <a:lstStyle/>
          <a:p>
            <a:pPr marL="338138" indent="-280988">
              <a:spcBef>
                <a:spcPts val="0"/>
              </a:spcBef>
              <a:spcAft>
                <a:spcPts val="400"/>
              </a:spcAft>
              <a:buFontTx/>
              <a:buChar char="•"/>
              <a:defRPr/>
            </a:pPr>
            <a:r>
              <a:rPr lang="en-US" sz="2800" b="1" kern="0" dirty="0">
                <a:solidFill>
                  <a:srgbClr val="5F0101"/>
                </a:solidFill>
                <a:latin typeface="+mn-lt"/>
                <a:ea typeface="+mn-ea"/>
              </a:rPr>
              <a:t>City: </a:t>
            </a:r>
            <a:r>
              <a:rPr lang="en-US" sz="2800" kern="0" dirty="0">
                <a:solidFill>
                  <a:srgbClr val="5F0101"/>
                </a:solidFill>
                <a:latin typeface="+mn-lt"/>
                <a:ea typeface="+mn-ea"/>
              </a:rPr>
              <a:t>more </a:t>
            </a:r>
            <a:r>
              <a:rPr lang="en-US" sz="2800" kern="0" dirty="0" smtClean="0">
                <a:solidFill>
                  <a:srgbClr val="5F0101"/>
                </a:solidFill>
                <a:latin typeface="+mn-lt"/>
                <a:ea typeface="+mn-ea"/>
              </a:rPr>
              <a:t>specialization &amp; centrality, suburbs, CBD</a:t>
            </a:r>
            <a:endParaRPr lang="en-US" sz="2800" kern="0" dirty="0">
              <a:solidFill>
                <a:srgbClr val="5F0101"/>
              </a:solidFill>
              <a:latin typeface="+mn-lt"/>
              <a:ea typeface="+mn-ea"/>
            </a:endParaRPr>
          </a:p>
        </p:txBody>
      </p:sp>
      <p:pic>
        <p:nvPicPr>
          <p:cNvPr id="100356" name="Picture 2"/>
          <p:cNvPicPr>
            <a:picLocks noChangeAspect="1" noChangeArrowheads="1"/>
          </p:cNvPicPr>
          <p:nvPr/>
        </p:nvPicPr>
        <p:blipFill>
          <a:blip r:embed="rId2" cstate="email">
            <a:lum bright="10000" contrast="10000"/>
            <a:extLst>
              <a:ext uri="{28A0092B-C50C-407E-A947-70E740481C1C}">
                <a14:useLocalDpi xmlns:a14="http://schemas.microsoft.com/office/drawing/2010/main"/>
              </a:ext>
            </a:extLst>
          </a:blip>
          <a:srcRect/>
          <a:stretch>
            <a:fillRect/>
          </a:stretch>
        </p:blipFill>
        <p:spPr bwMode="auto">
          <a:xfrm>
            <a:off x="228600" y="1250950"/>
            <a:ext cx="41148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81200" y="1219200"/>
            <a:ext cx="2362200" cy="400050"/>
          </a:xfrm>
          <a:prstGeom prst="rect">
            <a:avLst/>
          </a:prstGeom>
        </p:spPr>
        <p:txBody>
          <a:bodyPr>
            <a:spAutoFit/>
          </a:bodyPr>
          <a:lstStyle/>
          <a:p>
            <a:pPr algn="r"/>
            <a:r>
              <a:rPr lang="en-US" sz="2000" b="1">
                <a:solidFill>
                  <a:schemeClr val="bg1"/>
                </a:solidFill>
                <a:effectLst>
                  <a:outerShdw blurRad="38100" dist="38100" dir="2700000" algn="tl">
                    <a:srgbClr val="000000">
                      <a:alpha val="43137"/>
                    </a:srgbClr>
                  </a:outerShdw>
                </a:effectLst>
              </a:rPr>
              <a:t>Shanghai, China</a:t>
            </a:r>
          </a:p>
        </p:txBody>
      </p:sp>
      <p:pic>
        <p:nvPicPr>
          <p:cNvPr id="1003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24400" y="1238250"/>
            <a:ext cx="4114800"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934200" y="1238250"/>
            <a:ext cx="1905000" cy="400050"/>
          </a:xfrm>
          <a:prstGeom prst="rect">
            <a:avLst/>
          </a:prstGeom>
          <a:solidFill>
            <a:srgbClr val="000000">
              <a:alpha val="25098"/>
            </a:srgbClr>
          </a:solidFill>
        </p:spPr>
        <p:txBody>
          <a:bodyPr>
            <a:spAutoFit/>
          </a:bodyPr>
          <a:lstStyle/>
          <a:p>
            <a:pPr algn="r"/>
            <a:r>
              <a:rPr lang="en-US" sz="2000" b="1">
                <a:solidFill>
                  <a:schemeClr val="bg1"/>
                </a:solidFill>
                <a:effectLst>
                  <a:outerShdw blurRad="38100" dist="38100" dir="2700000" algn="tl">
                    <a:srgbClr val="000000">
                      <a:alpha val="43137"/>
                    </a:srgbClr>
                  </a:outerShdw>
                </a:effectLst>
              </a:rPr>
              <a:t>Florence, Italy</a:t>
            </a:r>
          </a:p>
        </p:txBody>
      </p:sp>
      <p:pic>
        <p:nvPicPr>
          <p:cNvPr id="100360" name="Picture 4"/>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228600" y="4257675"/>
            <a:ext cx="8610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28600" y="4276725"/>
            <a:ext cx="2819400" cy="400050"/>
          </a:xfrm>
          <a:prstGeom prst="rect">
            <a:avLst/>
          </a:prstGeom>
          <a:solidFill>
            <a:srgbClr val="000000">
              <a:alpha val="25098"/>
            </a:srgbClr>
          </a:solidFill>
        </p:spPr>
        <p:txBody>
          <a:bodyPr>
            <a:spAutoFit/>
          </a:bodyPr>
          <a:lstStyle/>
          <a:p>
            <a:r>
              <a:rPr lang="en-US" sz="2000" b="1">
                <a:solidFill>
                  <a:schemeClr val="bg1"/>
                </a:solidFill>
                <a:effectLst>
                  <a:outerShdw blurRad="38100" dist="38100" dir="2700000" algn="tl">
                    <a:srgbClr val="000000">
                      <a:alpha val="43137"/>
                    </a:srgbClr>
                  </a:outerShdw>
                </a:effectLst>
              </a:rPr>
              <a:t>Rio de Janeiro, Brazil</a:t>
            </a:r>
          </a:p>
        </p:txBody>
      </p:sp>
    </p:spTree>
    <p:extLst>
      <p:ext uri="{BB962C8B-B14F-4D97-AF65-F5344CB8AC3E}">
        <p14:creationId xmlns:p14="http://schemas.microsoft.com/office/powerpoint/2010/main" val="41060680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0" y="0"/>
            <a:ext cx="9144000" cy="990600"/>
          </a:xfrm>
        </p:spPr>
        <p:txBody>
          <a:bodyPr/>
          <a:lstStyle/>
          <a:p>
            <a:pPr marL="338138" indent="-338138" eaLnBrk="1" hangingPunct="1">
              <a:spcBef>
                <a:spcPct val="0"/>
              </a:spcBef>
              <a:spcAft>
                <a:spcPts val="400"/>
              </a:spcAft>
              <a:buFontTx/>
              <a:buNone/>
            </a:pPr>
            <a:r>
              <a:rPr lang="en-US" b="1" dirty="0">
                <a:solidFill>
                  <a:srgbClr val="5F0101"/>
                </a:solidFill>
                <a:latin typeface="Arial" charset="0"/>
              </a:rPr>
              <a:t>Ranking Urban Centers</a:t>
            </a:r>
            <a:endParaRPr lang="en-US" dirty="0">
              <a:solidFill>
                <a:srgbClr val="5F0101"/>
              </a:solidFill>
              <a:latin typeface="Arial" charset="0"/>
            </a:endParaRPr>
          </a:p>
          <a:p>
            <a:pPr marL="338138" indent="-338138" eaLnBrk="1" hangingPunct="1">
              <a:spcBef>
                <a:spcPct val="0"/>
              </a:spcBef>
              <a:spcAft>
                <a:spcPts val="600"/>
              </a:spcAft>
            </a:pPr>
            <a:r>
              <a:rPr lang="en-US" sz="2800" b="1" dirty="0">
                <a:solidFill>
                  <a:srgbClr val="5F0101"/>
                </a:solidFill>
                <a:latin typeface="Arial" charset="0"/>
              </a:rPr>
              <a:t>Metropolis</a:t>
            </a:r>
            <a:r>
              <a:rPr lang="en-US" sz="2800" dirty="0">
                <a:solidFill>
                  <a:srgbClr val="5F0101"/>
                </a:solidFill>
                <a:latin typeface="Arial" charset="0"/>
              </a:rPr>
              <a:t> – large city and its surrounding urban area</a:t>
            </a:r>
          </a:p>
        </p:txBody>
      </p:sp>
      <p:pic>
        <p:nvPicPr>
          <p:cNvPr id="10137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066800"/>
            <a:ext cx="3886200" cy="25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0" y="1047750"/>
            <a:ext cx="2590800" cy="400050"/>
          </a:xfrm>
          <a:prstGeom prst="rect">
            <a:avLst/>
          </a:prstGeom>
        </p:spPr>
        <p:txBody>
          <a:bodyPr>
            <a:spAutoFit/>
          </a:bodyPr>
          <a:lstStyle/>
          <a:p>
            <a:pPr algn="r"/>
            <a:r>
              <a:rPr lang="en-US" sz="2000" b="1">
                <a:solidFill>
                  <a:schemeClr val="bg1"/>
                </a:solidFill>
                <a:effectLst>
                  <a:outerShdw blurRad="38100" dist="38100" dir="2700000" algn="tl">
                    <a:srgbClr val="000000">
                      <a:alpha val="43137"/>
                    </a:srgbClr>
                  </a:outerShdw>
                </a:effectLst>
              </a:rPr>
              <a:t>Manila, Philippines</a:t>
            </a:r>
          </a:p>
        </p:txBody>
      </p:sp>
      <p:pic>
        <p:nvPicPr>
          <p:cNvPr id="101381" name="Picture 3"/>
          <p:cNvPicPr>
            <a:picLocks noChangeAspect="1" noChangeArrowheads="1"/>
          </p:cNvPicPr>
          <p:nvPr/>
        </p:nvPicPr>
        <p:blipFill>
          <a:blip r:embed="rId3">
            <a:lum bright="10000" contrast="20000"/>
            <a:extLst>
              <a:ext uri="{28A0092B-C50C-407E-A947-70E740481C1C}">
                <a14:useLocalDpi xmlns:a14="http://schemas.microsoft.com/office/drawing/2010/main"/>
              </a:ext>
            </a:extLst>
          </a:blip>
          <a:srcRect/>
          <a:stretch>
            <a:fillRect/>
          </a:stretch>
        </p:blipFill>
        <p:spPr bwMode="auto">
          <a:xfrm>
            <a:off x="228600" y="3768725"/>
            <a:ext cx="8610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1074738"/>
            <a:ext cx="4572000"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6400800" y="1104900"/>
            <a:ext cx="2438400" cy="400050"/>
          </a:xfrm>
          <a:prstGeom prst="rect">
            <a:avLst/>
          </a:prstGeom>
        </p:spPr>
        <p:txBody>
          <a:bodyPr>
            <a:spAutoFit/>
          </a:bodyPr>
          <a:lstStyle/>
          <a:p>
            <a:pPr algn="r"/>
            <a:r>
              <a:rPr lang="en-US" sz="2000" b="1">
                <a:solidFill>
                  <a:schemeClr val="bg1"/>
                </a:solidFill>
                <a:effectLst>
                  <a:outerShdw blurRad="38100" dist="38100" dir="2700000" algn="tl">
                    <a:srgbClr val="000000">
                      <a:alpha val="43137"/>
                    </a:srgbClr>
                  </a:outerShdw>
                </a:effectLst>
              </a:rPr>
              <a:t>Guangzhou, China</a:t>
            </a:r>
          </a:p>
        </p:txBody>
      </p:sp>
      <p:sp>
        <p:nvSpPr>
          <p:cNvPr id="8" name="Rectangle 7"/>
          <p:cNvSpPr/>
          <p:nvPr/>
        </p:nvSpPr>
        <p:spPr>
          <a:xfrm>
            <a:off x="6248400" y="3733800"/>
            <a:ext cx="2590800" cy="400050"/>
          </a:xfrm>
          <a:prstGeom prst="rect">
            <a:avLst/>
          </a:prstGeom>
        </p:spPr>
        <p:txBody>
          <a:bodyPr>
            <a:spAutoFit/>
          </a:bodyPr>
          <a:lstStyle/>
          <a:p>
            <a:pPr algn="r"/>
            <a:r>
              <a:rPr lang="en-US" sz="2000" b="1">
                <a:solidFill>
                  <a:schemeClr val="bg1"/>
                </a:solidFill>
                <a:effectLst>
                  <a:outerShdw blurRad="38100" dist="38100" dir="2700000" algn="tl">
                    <a:srgbClr val="000000">
                      <a:alpha val="43137"/>
                    </a:srgbClr>
                  </a:outerShdw>
                </a:effectLst>
              </a:rPr>
              <a:t>New York City, USA</a:t>
            </a:r>
          </a:p>
        </p:txBody>
      </p:sp>
      <p:pic>
        <p:nvPicPr>
          <p:cNvPr id="101385" name="Picture 9"/>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62438" y="1066800"/>
            <a:ext cx="1479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5-Point Star 9"/>
          <p:cNvSpPr/>
          <p:nvPr/>
        </p:nvSpPr>
        <p:spPr>
          <a:xfrm>
            <a:off x="5181600" y="1905000"/>
            <a:ext cx="228600" cy="228600"/>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5752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figure23_3"/>
          <p:cNvPicPr>
            <a:picLocks noChangeAspect="1" noChangeArrowheads="1"/>
          </p:cNvPicPr>
          <p:nvPr/>
        </p:nvPicPr>
        <p:blipFill>
          <a:blip r:embed="rId3" cstate="email">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0" y="1219200"/>
            <a:ext cx="9144000" cy="4866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9144000" cy="1371600"/>
          </a:xfrm>
          <a:prstGeom prst="rect">
            <a:avLst/>
          </a:prstGeom>
        </p:spPr>
        <p:txBody>
          <a:bodyPr/>
          <a:lstStyle>
            <a:lvl1pPr marL="338138" indent="-33813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dirty="0">
                <a:solidFill>
                  <a:srgbClr val="5F0101"/>
                </a:solidFill>
              </a:rPr>
              <a:t>Ranking Urban Centers</a:t>
            </a:r>
            <a:endParaRPr lang="en-US" sz="3200" dirty="0">
              <a:solidFill>
                <a:srgbClr val="5F0101"/>
              </a:solidFill>
            </a:endParaRPr>
          </a:p>
          <a:p>
            <a:pPr eaLnBrk="1" hangingPunct="1">
              <a:buFontTx/>
              <a:buChar char="•"/>
            </a:pPr>
            <a:r>
              <a:rPr lang="en-US" sz="2800" b="1" dirty="0">
                <a:solidFill>
                  <a:srgbClr val="5F0101"/>
                </a:solidFill>
              </a:rPr>
              <a:t>Megacity</a:t>
            </a:r>
            <a:r>
              <a:rPr lang="en-US" sz="2800" dirty="0">
                <a:solidFill>
                  <a:srgbClr val="5F0101"/>
                </a:solidFill>
              </a:rPr>
              <a:t> - metro area w/ </a:t>
            </a:r>
            <a:r>
              <a:rPr lang="en-US" sz="2800" dirty="0">
                <a:solidFill>
                  <a:srgbClr val="5F0101"/>
                </a:solidFill>
                <a:cs typeface="Arial" charset="0"/>
              </a:rPr>
              <a:t>≥</a:t>
            </a:r>
            <a:r>
              <a:rPr lang="en-US" sz="2800" dirty="0">
                <a:solidFill>
                  <a:srgbClr val="5F0101"/>
                </a:solidFill>
              </a:rPr>
              <a:t>10 million </a:t>
            </a:r>
            <a:r>
              <a:rPr lang="en-US" sz="2800" dirty="0" smtClean="0">
                <a:solidFill>
                  <a:srgbClr val="5F0101"/>
                </a:solidFill>
              </a:rPr>
              <a:t>people</a:t>
            </a:r>
            <a:endParaRPr lang="en-US" sz="2800" dirty="0">
              <a:solidFill>
                <a:srgbClr val="5F0101"/>
              </a:solidFill>
            </a:endParaRPr>
          </a:p>
        </p:txBody>
      </p:sp>
      <p:sp>
        <p:nvSpPr>
          <p:cNvPr id="6" name="Rectangle 5"/>
          <p:cNvSpPr/>
          <p:nvPr/>
        </p:nvSpPr>
        <p:spPr>
          <a:xfrm>
            <a:off x="5638800" y="4648200"/>
            <a:ext cx="1981200" cy="22098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06" name="Picture 5"/>
          <p:cNvPicPr>
            <a:picLocks noChangeAspect="1" noChangeArrowheads="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638800" y="4572000"/>
            <a:ext cx="205014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2490414"/>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0" y="0"/>
            <a:ext cx="9144000" cy="6858000"/>
          </a:xfrm>
        </p:spPr>
        <p:txBody>
          <a:bodyPr/>
          <a:lstStyle/>
          <a:p>
            <a:pPr marL="338138" indent="-338138" eaLnBrk="1" hangingPunct="1">
              <a:spcBef>
                <a:spcPct val="0"/>
              </a:spcBef>
              <a:spcAft>
                <a:spcPts val="0"/>
              </a:spcAft>
              <a:buFontTx/>
              <a:buNone/>
            </a:pPr>
            <a:r>
              <a:rPr lang="en-US" sz="2800" b="1" dirty="0">
                <a:solidFill>
                  <a:srgbClr val="5F0101"/>
                </a:solidFill>
                <a:latin typeface="Arial" charset="0"/>
              </a:rPr>
              <a:t>Ranking Urban Centers: </a:t>
            </a:r>
            <a:r>
              <a:rPr lang="en-US" sz="2800" dirty="0">
                <a:solidFill>
                  <a:srgbClr val="5F0101"/>
                </a:solidFill>
                <a:latin typeface="Arial" charset="0"/>
              </a:rPr>
              <a:t>by service offerings (not size)</a:t>
            </a:r>
          </a:p>
          <a:p>
            <a:pPr marL="338138" indent="-338138" eaLnBrk="1" hangingPunct="1">
              <a:spcBef>
                <a:spcPct val="0"/>
              </a:spcBef>
              <a:spcAft>
                <a:spcPts val="0"/>
              </a:spcAft>
            </a:pPr>
            <a:r>
              <a:rPr lang="en-US" sz="2400" dirty="0">
                <a:solidFill>
                  <a:srgbClr val="5F0101"/>
                </a:solidFill>
                <a:latin typeface="Arial" charset="0"/>
              </a:rPr>
              <a:t>Hamlet: few services</a:t>
            </a:r>
          </a:p>
          <a:p>
            <a:pPr marL="338138" indent="-338138" eaLnBrk="1" hangingPunct="1">
              <a:spcBef>
                <a:spcPct val="0"/>
              </a:spcBef>
              <a:spcAft>
                <a:spcPts val="0"/>
              </a:spcAft>
            </a:pPr>
            <a:r>
              <a:rPr lang="en-US" sz="2400" dirty="0">
                <a:solidFill>
                  <a:srgbClr val="5F0101"/>
                </a:solidFill>
                <a:latin typeface="Arial" charset="0"/>
              </a:rPr>
              <a:t>Village: dozens w/ more specialization</a:t>
            </a:r>
          </a:p>
          <a:p>
            <a:pPr marL="338138" indent="-338138" eaLnBrk="1" hangingPunct="1">
              <a:spcBef>
                <a:spcPct val="0"/>
              </a:spcBef>
              <a:spcAft>
                <a:spcPts val="0"/>
              </a:spcAft>
            </a:pPr>
            <a:r>
              <a:rPr lang="en-US" sz="2400" dirty="0">
                <a:solidFill>
                  <a:srgbClr val="5F0101"/>
                </a:solidFill>
                <a:latin typeface="Arial" charset="0"/>
              </a:rPr>
              <a:t>Town: more services &amp; specialization w/ a hinterland (a.k.a. market area, or surrounding service area)</a:t>
            </a:r>
          </a:p>
          <a:p>
            <a:pPr marL="338138" indent="-338138" eaLnBrk="1" hangingPunct="1">
              <a:spcBef>
                <a:spcPct val="0"/>
              </a:spcBef>
              <a:spcAft>
                <a:spcPts val="0"/>
              </a:spcAft>
            </a:pPr>
            <a:r>
              <a:rPr lang="en-US" sz="2400" dirty="0">
                <a:solidFill>
                  <a:srgbClr val="5F0101"/>
                </a:solidFill>
                <a:latin typeface="Arial" charset="0"/>
              </a:rPr>
              <a:t>City: more specialization, larger hinterland (suburbs), greater centrality, has a CBD (central business district, </a:t>
            </a:r>
            <a:r>
              <a:rPr lang="ja-JP" altLang="en-US" sz="2400" dirty="0">
                <a:solidFill>
                  <a:srgbClr val="5F0101"/>
                </a:solidFill>
                <a:latin typeface="Arial" charset="0"/>
              </a:rPr>
              <a:t>“</a:t>
            </a:r>
            <a:r>
              <a:rPr lang="en-US" sz="2400" dirty="0">
                <a:solidFill>
                  <a:srgbClr val="5F0101"/>
                </a:solidFill>
                <a:latin typeface="Arial" charset="0"/>
              </a:rPr>
              <a:t>downtown</a:t>
            </a:r>
            <a:r>
              <a:rPr lang="ja-JP" altLang="en-US" sz="2400" dirty="0">
                <a:solidFill>
                  <a:srgbClr val="5F0101"/>
                </a:solidFill>
                <a:latin typeface="Arial" charset="0"/>
              </a:rPr>
              <a:t>”</a:t>
            </a:r>
            <a:r>
              <a:rPr lang="en-US" sz="2400" dirty="0">
                <a:solidFill>
                  <a:srgbClr val="5F0101"/>
                </a:solidFill>
                <a:latin typeface="Arial" charset="0"/>
              </a:rPr>
              <a:t> or core)</a:t>
            </a:r>
          </a:p>
          <a:p>
            <a:pPr marL="338138" indent="-338138" eaLnBrk="1" hangingPunct="1">
              <a:spcBef>
                <a:spcPct val="0"/>
              </a:spcBef>
              <a:spcAft>
                <a:spcPts val="0"/>
              </a:spcAft>
            </a:pPr>
            <a:r>
              <a:rPr lang="en-US" sz="2400" dirty="0">
                <a:solidFill>
                  <a:srgbClr val="5F0101"/>
                </a:solidFill>
                <a:latin typeface="Arial" charset="0"/>
              </a:rPr>
              <a:t>Metropolis – generally a large city and its surrounding urban area; usually a significant economic, political and cultural center for some country or region</a:t>
            </a:r>
          </a:p>
          <a:p>
            <a:pPr marL="338138" indent="-338138" eaLnBrk="1" hangingPunct="1">
              <a:spcBef>
                <a:spcPct val="0"/>
              </a:spcBef>
              <a:spcAft>
                <a:spcPts val="0"/>
              </a:spcAft>
            </a:pPr>
            <a:r>
              <a:rPr lang="en-US" sz="2400" dirty="0">
                <a:solidFill>
                  <a:srgbClr val="5F0101"/>
                </a:solidFill>
                <a:latin typeface="Arial" charset="0"/>
              </a:rPr>
              <a:t>Megalopolis (conurbation) – a chain of roughly adjacent metropolitan areas (e.g., </a:t>
            </a:r>
            <a:r>
              <a:rPr lang="en-US" sz="2400" dirty="0" err="1">
                <a:solidFill>
                  <a:srgbClr val="5F0101"/>
                </a:solidFill>
                <a:latin typeface="Arial" charset="0"/>
              </a:rPr>
              <a:t>Bosnywash</a:t>
            </a:r>
            <a:r>
              <a:rPr lang="en-US" sz="2400" dirty="0">
                <a:solidFill>
                  <a:srgbClr val="5F0101"/>
                </a:solidFill>
                <a:latin typeface="Arial" charset="0"/>
              </a:rPr>
              <a:t>)</a:t>
            </a:r>
          </a:p>
          <a:p>
            <a:pPr marL="338138" indent="-338138" eaLnBrk="1" hangingPunct="1">
              <a:spcBef>
                <a:spcPct val="0"/>
              </a:spcBef>
              <a:spcAft>
                <a:spcPts val="0"/>
              </a:spcAft>
            </a:pPr>
            <a:r>
              <a:rPr lang="en-US" sz="2400" dirty="0">
                <a:solidFill>
                  <a:srgbClr val="5F0101"/>
                </a:solidFill>
                <a:latin typeface="Arial" charset="0"/>
              </a:rPr>
              <a:t>Megacity - usually defined as a metropolitan area with a total population in excess of 10 million people; can be a single metro area or 2 or more (i.e., megalopolis</a:t>
            </a:r>
            <a:r>
              <a:rPr lang="en-US" sz="2400" dirty="0" smtClean="0">
                <a:solidFill>
                  <a:srgbClr val="5F0101"/>
                </a:solidFill>
                <a:latin typeface="Arial" charset="0"/>
              </a:rPr>
              <a:t>)</a:t>
            </a:r>
          </a:p>
          <a:p>
            <a:pPr marL="338138" indent="-338138" eaLnBrk="1" hangingPunct="1">
              <a:spcBef>
                <a:spcPct val="0"/>
              </a:spcBef>
              <a:spcAft>
                <a:spcPts val="0"/>
              </a:spcAft>
            </a:pPr>
            <a:r>
              <a:rPr lang="en-US" sz="2400" dirty="0">
                <a:solidFill>
                  <a:srgbClr val="5F0101"/>
                </a:solidFill>
              </a:rPr>
              <a:t>Africa is urbanizing the fastest, followed by S. Asia, E. Asia, then S. and Cent. </a:t>
            </a:r>
            <a:r>
              <a:rPr lang="en-US" sz="2400" dirty="0" smtClean="0">
                <a:solidFill>
                  <a:srgbClr val="5F0101"/>
                </a:solidFill>
              </a:rPr>
              <a:t>America</a:t>
            </a:r>
            <a:endParaRPr lang="en-US" sz="2400" dirty="0">
              <a:solidFill>
                <a:srgbClr val="5F0101"/>
              </a:solidFill>
            </a:endParaRPr>
          </a:p>
        </p:txBody>
      </p:sp>
    </p:spTree>
    <p:extLst>
      <p:ext uri="{BB962C8B-B14F-4D97-AF65-F5344CB8AC3E}">
        <p14:creationId xmlns:p14="http://schemas.microsoft.com/office/powerpoint/2010/main" val="98698527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blinds(horizontal)">
                                      <p:cBhvr>
                                        <p:cTn id="7" dur="500"/>
                                        <p:tgtEl>
                                          <p:spTgt spid="174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blinds(horizontal)">
                                      <p:cBhvr>
                                        <p:cTn id="12" dur="500"/>
                                        <p:tgtEl>
                                          <p:spTgt spid="1741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410">
                                            <p:txEl>
                                              <p:pRg st="2" end="2"/>
                                            </p:txEl>
                                          </p:spTgt>
                                        </p:tgtEl>
                                        <p:attrNameLst>
                                          <p:attrName>style.visibility</p:attrName>
                                        </p:attrNameLst>
                                      </p:cBhvr>
                                      <p:to>
                                        <p:strVal val="visible"/>
                                      </p:to>
                                    </p:set>
                                    <p:animEffect transition="in" filter="blinds(horizontal)">
                                      <p:cBhvr>
                                        <p:cTn id="17" dur="500"/>
                                        <p:tgtEl>
                                          <p:spTgt spid="1741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7410">
                                            <p:txEl>
                                              <p:pRg st="3" end="3"/>
                                            </p:txEl>
                                          </p:spTgt>
                                        </p:tgtEl>
                                        <p:attrNameLst>
                                          <p:attrName>style.visibility</p:attrName>
                                        </p:attrNameLst>
                                      </p:cBhvr>
                                      <p:to>
                                        <p:strVal val="visible"/>
                                      </p:to>
                                    </p:set>
                                    <p:animEffect transition="in" filter="blinds(horizontal)">
                                      <p:cBhvr>
                                        <p:cTn id="22" dur="500"/>
                                        <p:tgtEl>
                                          <p:spTgt spid="17410">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410">
                                            <p:txEl>
                                              <p:pRg st="4" end="4"/>
                                            </p:txEl>
                                          </p:spTgt>
                                        </p:tgtEl>
                                        <p:attrNameLst>
                                          <p:attrName>style.visibility</p:attrName>
                                        </p:attrNameLst>
                                      </p:cBhvr>
                                      <p:to>
                                        <p:strVal val="visible"/>
                                      </p:to>
                                    </p:set>
                                    <p:animEffect transition="in" filter="blinds(horizontal)">
                                      <p:cBhvr>
                                        <p:cTn id="27" dur="500"/>
                                        <p:tgtEl>
                                          <p:spTgt spid="17410">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7410">
                                            <p:txEl>
                                              <p:pRg st="5" end="5"/>
                                            </p:txEl>
                                          </p:spTgt>
                                        </p:tgtEl>
                                        <p:attrNameLst>
                                          <p:attrName>style.visibility</p:attrName>
                                        </p:attrNameLst>
                                      </p:cBhvr>
                                      <p:to>
                                        <p:strVal val="visible"/>
                                      </p:to>
                                    </p:set>
                                    <p:animEffect transition="in" filter="blinds(horizontal)">
                                      <p:cBhvr>
                                        <p:cTn id="32" dur="500"/>
                                        <p:tgtEl>
                                          <p:spTgt spid="17410">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410">
                                            <p:txEl>
                                              <p:pRg st="6" end="6"/>
                                            </p:txEl>
                                          </p:spTgt>
                                        </p:tgtEl>
                                        <p:attrNameLst>
                                          <p:attrName>style.visibility</p:attrName>
                                        </p:attrNameLst>
                                      </p:cBhvr>
                                      <p:to>
                                        <p:strVal val="visible"/>
                                      </p:to>
                                    </p:set>
                                    <p:animEffect transition="in" filter="blinds(horizontal)">
                                      <p:cBhvr>
                                        <p:cTn id="37" dur="500"/>
                                        <p:tgtEl>
                                          <p:spTgt spid="17410">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410">
                                            <p:txEl>
                                              <p:pRg st="7" end="7"/>
                                            </p:txEl>
                                          </p:spTgt>
                                        </p:tgtEl>
                                        <p:attrNameLst>
                                          <p:attrName>style.visibility</p:attrName>
                                        </p:attrNameLst>
                                      </p:cBhvr>
                                      <p:to>
                                        <p:strVal val="visible"/>
                                      </p:to>
                                    </p:set>
                                    <p:animEffect transition="in" filter="blinds(horizontal)">
                                      <p:cBhvr>
                                        <p:cTn id="42" dur="500"/>
                                        <p:tgtEl>
                                          <p:spTgt spid="1741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7410">
                                            <p:txEl>
                                              <p:pRg st="8" end="8"/>
                                            </p:txEl>
                                          </p:spTgt>
                                        </p:tgtEl>
                                        <p:attrNameLst>
                                          <p:attrName>style.visibility</p:attrName>
                                        </p:attrNameLst>
                                      </p:cBhvr>
                                      <p:to>
                                        <p:strVal val="visible"/>
                                      </p:to>
                                    </p:set>
                                    <p:animEffect transition="in" filter="blinds(horizontal)">
                                      <p:cBhvr>
                                        <p:cTn id="47" dur="500"/>
                                        <p:tgtEl>
                                          <p:spTgt spid="174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bldLvl="2"/>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525463"/>
          <a:ext cx="9144000" cy="6256864"/>
        </p:xfrm>
        <a:graphic>
          <a:graphicData uri="http://schemas.openxmlformats.org/drawingml/2006/table">
            <a:tbl>
              <a:tblPr/>
              <a:tblGrid>
                <a:gridCol w="762000"/>
                <a:gridCol w="1905000"/>
                <a:gridCol w="1676400"/>
                <a:gridCol w="1752600"/>
                <a:gridCol w="1524000"/>
                <a:gridCol w="1524000"/>
              </a:tblGrid>
              <a:tr h="395613">
                <a:tc>
                  <a:txBody>
                    <a:bodyPr/>
                    <a:lstStyle/>
                    <a:p>
                      <a:pPr algn="ctr"/>
                      <a:r>
                        <a:rPr lang="en-US" sz="1400" b="1" dirty="0"/>
                        <a:t>Rank</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lgn="ctr"/>
                      <a:r>
                        <a:rPr lang="en-US" sz="1400" b="1" dirty="0"/>
                        <a:t>Megacity</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lgn="ctr"/>
                      <a:r>
                        <a:rPr lang="en-US" sz="1400" b="1" dirty="0"/>
                        <a:t>Country</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lgn="ctr"/>
                      <a:r>
                        <a:rPr lang="en-US" sz="1400" b="1" dirty="0"/>
                        <a:t>Continent</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lgn="ctr"/>
                      <a:r>
                        <a:rPr lang="en-US" sz="1400" b="1" dirty="0"/>
                        <a:t>Population</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lgn="ctr"/>
                      <a:r>
                        <a:rPr lang="en-US" sz="1400" b="1" dirty="0"/>
                        <a:t>Annual </a:t>
                      </a:r>
                      <a:r>
                        <a:rPr lang="en-US" sz="1400" b="1" dirty="0" smtClean="0"/>
                        <a:t>Growth</a:t>
                      </a:r>
                      <a:endParaRPr lang="en-US" sz="1400" b="1"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dirty="0"/>
                        <a:t>1</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Tokyo</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Japan</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East</a:t>
                      </a:r>
                      <a:r>
                        <a:rPr lang="en-US" sz="1400" b="0" baseline="0" dirty="0" smtClean="0"/>
                        <a:t> </a:t>
                      </a:r>
                      <a:r>
                        <a:rPr lang="en-US" sz="1400" b="0" dirty="0" smtClean="0"/>
                        <a:t>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34,200,000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0.60%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dirty="0"/>
                        <a:t>2</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Guangzhou</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China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East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24,900,000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4.00%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dirty="0"/>
                        <a:t>3</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Seoul</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South Korea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East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24,500,000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1.40%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4</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Delhi</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India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South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23,900,000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4.60%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5</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Mumbai</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India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South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23,300,000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2.90%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6</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Mexico City</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Mexico</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North America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22,800,000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43727">
                <a:tc>
                  <a:txBody>
                    <a:bodyPr/>
                    <a:lstStyle/>
                    <a:p>
                      <a:pPr>
                        <a:spcBef>
                          <a:spcPts val="0"/>
                        </a:spcBef>
                      </a:pPr>
                      <a:r>
                        <a:rPr lang="en-US" sz="1400" b="0"/>
                        <a:t>7</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New York City</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USA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North America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22,200,000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0.30%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8</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São Paulo</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Brazil</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South America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20,800,000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1.40%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9</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Manila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Philippines</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Southeast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20,100,000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2.50%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Shanghai</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China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East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18,800,000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2.20%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11</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Jakarta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Indonesia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Southeast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18,700,000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12</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Los Angeles</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USA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North America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17,900,000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1.10%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13</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Osaka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Japan</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East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16,800,000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0.15%</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14</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Karachi</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Pakistan</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South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16,700,000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4.90%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15</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Kolkata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India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South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16,600,000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16</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Cairo</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Egypt</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North Africa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15,300,000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2.60%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17=</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Buenos Aires</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Argentina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South America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14,800,000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17=</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Moscow</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Russia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Europe</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14,800,000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0.20%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19</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Dhaka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Bangladesh</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South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14,000,000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4.10%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20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Beijing</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China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East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13,900,000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2.70%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21</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Tehran</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Iran</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Southwest Asia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13,100,000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2.60%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22</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Istanbul</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Turkey</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Europe</a:t>
                      </a:r>
                      <a:r>
                        <a:rPr lang="en-US" sz="1400" b="0" baseline="0" dirty="0" smtClean="0"/>
                        <a:t> </a:t>
                      </a:r>
                      <a:r>
                        <a:rPr lang="en-US" sz="1400" b="0" dirty="0" smtClean="0"/>
                        <a:t>&amp; </a:t>
                      </a:r>
                      <a:r>
                        <a:rPr lang="en-US" sz="1400" b="0" dirty="0"/>
                        <a:t>Asia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13,000,000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2.80%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60917">
                <a:tc>
                  <a:txBody>
                    <a:bodyPr/>
                    <a:lstStyle/>
                    <a:p>
                      <a:pPr>
                        <a:spcBef>
                          <a:spcPts val="0"/>
                        </a:spcBef>
                      </a:pPr>
                      <a:r>
                        <a:rPr lang="en-US" sz="1400" b="0"/>
                        <a:t>23=</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London</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United Kingdom</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Europe</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12,500,000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0.70%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23=</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Rio de Janeiro</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Brazil</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South America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12,500,000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1.00%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r h="232873">
                <a:tc>
                  <a:txBody>
                    <a:bodyPr/>
                    <a:lstStyle/>
                    <a:p>
                      <a:pPr>
                        <a:spcBef>
                          <a:spcPts val="0"/>
                        </a:spcBef>
                      </a:pPr>
                      <a:r>
                        <a:rPr lang="en-US" sz="1400" b="0"/>
                        <a:t>25</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Lagos</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Nigeria</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smtClean="0"/>
                        <a:t>West Africa</a:t>
                      </a:r>
                      <a:endParaRPr lang="en-US" sz="1400" b="0" dirty="0"/>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a:t>12,100,000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c>
                  <a:txBody>
                    <a:bodyPr/>
                    <a:lstStyle/>
                    <a:p>
                      <a:pPr>
                        <a:spcBef>
                          <a:spcPts val="0"/>
                        </a:spcBef>
                      </a:pPr>
                      <a:r>
                        <a:rPr lang="en-US" sz="1400" b="0" dirty="0"/>
                        <a:t>3.20%</a:t>
                      </a:r>
                    </a:p>
                  </a:txBody>
                  <a:tcPr marL="19538" marR="19538" marT="9768" marB="97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alpha val="67059"/>
                      </a:srgbClr>
                    </a:solidFill>
                  </a:tcPr>
                </a:tc>
              </a:tr>
            </a:tbl>
          </a:graphicData>
        </a:graphic>
      </p:graphicFrame>
      <p:sp>
        <p:nvSpPr>
          <p:cNvPr id="104641" name="Text Box 7"/>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rgbClr val="800000"/>
                </a:solidFill>
              </a:rPr>
              <a:t>25 Largest Megacities (2011)</a:t>
            </a:r>
          </a:p>
        </p:txBody>
      </p:sp>
    </p:spTree>
    <p:extLst>
      <p:ext uri="{BB962C8B-B14F-4D97-AF65-F5344CB8AC3E}">
        <p14:creationId xmlns:p14="http://schemas.microsoft.com/office/powerpoint/2010/main" val="37670814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0" y="0"/>
            <a:ext cx="9144000" cy="6858000"/>
          </a:xfrm>
        </p:spPr>
        <p:txBody>
          <a:bodyPr/>
          <a:lstStyle/>
          <a:p>
            <a:pPr marL="609600" indent="-609600" eaLnBrk="1" hangingPunct="1">
              <a:lnSpc>
                <a:spcPts val="2800"/>
              </a:lnSpc>
              <a:spcBef>
                <a:spcPts val="0"/>
              </a:spcBef>
            </a:pPr>
            <a:r>
              <a:rPr lang="en-US" sz="2800" b="1" dirty="0">
                <a:solidFill>
                  <a:srgbClr val="800000"/>
                </a:solidFill>
                <a:latin typeface="Arial" charset="0"/>
              </a:rPr>
              <a:t>Ancient Cities &amp; Civilizations</a:t>
            </a:r>
          </a:p>
          <a:p>
            <a:pPr marL="990600" lvl="1" indent="-533400" eaLnBrk="1" hangingPunct="1">
              <a:lnSpc>
                <a:spcPts val="2800"/>
              </a:lnSpc>
              <a:spcBef>
                <a:spcPts val="0"/>
              </a:spcBef>
            </a:pPr>
            <a:r>
              <a:rPr lang="en-US" b="1" dirty="0">
                <a:solidFill>
                  <a:srgbClr val="800000"/>
                </a:solidFill>
                <a:latin typeface="Arial" charset="0"/>
              </a:rPr>
              <a:t>Urbanism – process in which cities grow; urban/rural distinction = walls</a:t>
            </a:r>
          </a:p>
          <a:p>
            <a:pPr marL="990600" lvl="1" indent="-533400" eaLnBrk="1" hangingPunct="1">
              <a:lnSpc>
                <a:spcPts val="2800"/>
              </a:lnSpc>
              <a:spcBef>
                <a:spcPts val="0"/>
              </a:spcBef>
            </a:pPr>
            <a:r>
              <a:rPr lang="en-US" b="1" dirty="0">
                <a:solidFill>
                  <a:srgbClr val="800000"/>
                </a:solidFill>
                <a:latin typeface="Arial" charset="0"/>
              </a:rPr>
              <a:t>Egalitarian societies – persisted after 1</a:t>
            </a:r>
            <a:r>
              <a:rPr lang="en-US" b="1" baseline="30000" dirty="0">
                <a:solidFill>
                  <a:srgbClr val="800000"/>
                </a:solidFill>
                <a:latin typeface="Arial" charset="0"/>
              </a:rPr>
              <a:t>st</a:t>
            </a:r>
            <a:r>
              <a:rPr lang="en-US" b="1" dirty="0">
                <a:solidFill>
                  <a:srgbClr val="800000"/>
                </a:solidFill>
                <a:latin typeface="Arial" charset="0"/>
              </a:rPr>
              <a:t> Agricultural </a:t>
            </a:r>
            <a:r>
              <a:rPr lang="en-US" b="1" dirty="0" smtClean="0">
                <a:solidFill>
                  <a:srgbClr val="800000"/>
                </a:solidFill>
                <a:latin typeface="Arial" charset="0"/>
              </a:rPr>
              <a:t>Revolution … regardless the First Urban Revolution began around 8,000 years ago – likely in the Fertile Crescent – the same region in which Mesopotamia developed the great city of Babylon in the 2</a:t>
            </a:r>
            <a:r>
              <a:rPr lang="en-US" b="1" baseline="30000" dirty="0" smtClean="0">
                <a:solidFill>
                  <a:srgbClr val="800000"/>
                </a:solidFill>
                <a:latin typeface="Arial" charset="0"/>
              </a:rPr>
              <a:t>nd</a:t>
            </a:r>
            <a:r>
              <a:rPr lang="en-US" b="1" dirty="0" smtClean="0">
                <a:solidFill>
                  <a:srgbClr val="800000"/>
                </a:solidFill>
                <a:latin typeface="Arial" charset="0"/>
              </a:rPr>
              <a:t> century BC …</a:t>
            </a:r>
            <a:endParaRPr lang="en-US" b="1" dirty="0">
              <a:solidFill>
                <a:srgbClr val="800000"/>
              </a:solidFill>
              <a:latin typeface="Arial" charset="0"/>
            </a:endParaRPr>
          </a:p>
          <a:p>
            <a:pPr marL="990600" lvl="1" indent="-533400" eaLnBrk="1" hangingPunct="1">
              <a:lnSpc>
                <a:spcPts val="2800"/>
              </a:lnSpc>
              <a:spcBef>
                <a:spcPts val="0"/>
              </a:spcBef>
            </a:pPr>
            <a:r>
              <a:rPr lang="en-US" b="1" dirty="0">
                <a:solidFill>
                  <a:srgbClr val="800000"/>
                </a:solidFill>
                <a:latin typeface="Arial" charset="0"/>
              </a:rPr>
              <a:t>First cities – based on non-primary activity:</a:t>
            </a:r>
          </a:p>
          <a:p>
            <a:pPr marL="1371600" lvl="2" indent="-457200" eaLnBrk="1" hangingPunct="1">
              <a:lnSpc>
                <a:spcPts val="2800"/>
              </a:lnSpc>
              <a:spcBef>
                <a:spcPts val="0"/>
              </a:spcBef>
            </a:pPr>
            <a:r>
              <a:rPr lang="en-US" b="1" dirty="0">
                <a:solidFill>
                  <a:srgbClr val="800000"/>
                </a:solidFill>
                <a:latin typeface="Arial" charset="0"/>
              </a:rPr>
              <a:t>Primary = extractive sector (farming, mining, fishing, logging,…)</a:t>
            </a:r>
          </a:p>
          <a:p>
            <a:pPr marL="1371600" lvl="2" indent="-457200" eaLnBrk="1" hangingPunct="1">
              <a:lnSpc>
                <a:spcPts val="2800"/>
              </a:lnSpc>
              <a:spcBef>
                <a:spcPts val="0"/>
              </a:spcBef>
            </a:pPr>
            <a:r>
              <a:rPr lang="en-US" b="1" dirty="0">
                <a:solidFill>
                  <a:srgbClr val="800000"/>
                </a:solidFill>
                <a:latin typeface="Arial" charset="0"/>
              </a:rPr>
              <a:t>Secondary = manufacturing sector (assembly line; hand-crafted,…)</a:t>
            </a:r>
          </a:p>
          <a:p>
            <a:pPr marL="1371600" lvl="2" indent="-457200" eaLnBrk="1" hangingPunct="1">
              <a:lnSpc>
                <a:spcPts val="2800"/>
              </a:lnSpc>
              <a:spcBef>
                <a:spcPts val="0"/>
              </a:spcBef>
            </a:pPr>
            <a:r>
              <a:rPr lang="en-US" b="1" dirty="0">
                <a:solidFill>
                  <a:srgbClr val="800000"/>
                </a:solidFill>
                <a:latin typeface="Arial" charset="0"/>
              </a:rPr>
              <a:t>Tertiary = service sector (teacher, doctor, lawyer, politician, scientist,…)</a:t>
            </a:r>
          </a:p>
          <a:p>
            <a:pPr marL="990600" lvl="1" indent="-533400" eaLnBrk="1" hangingPunct="1">
              <a:lnSpc>
                <a:spcPts val="2800"/>
              </a:lnSpc>
              <a:spcBef>
                <a:spcPts val="0"/>
              </a:spcBef>
            </a:pPr>
            <a:r>
              <a:rPr lang="en-US" b="1" dirty="0">
                <a:solidFill>
                  <a:srgbClr val="800000"/>
                </a:solidFill>
                <a:latin typeface="Arial" charset="0"/>
              </a:rPr>
              <a:t>Increased functional specialization – leads to states (at least 3 levels of administration)</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animEffect transition="in" filter="blinds(horizontal)">
                                      <p:cBhvr>
                                        <p:cTn id="7" dur="500"/>
                                        <p:tgtEl>
                                          <p:spTgt spid="798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9874">
                                            <p:txEl>
                                              <p:pRg st="1" end="1"/>
                                            </p:txEl>
                                          </p:spTgt>
                                        </p:tgtEl>
                                        <p:attrNameLst>
                                          <p:attrName>style.visibility</p:attrName>
                                        </p:attrNameLst>
                                      </p:cBhvr>
                                      <p:to>
                                        <p:strVal val="visible"/>
                                      </p:to>
                                    </p:set>
                                    <p:animEffect transition="in" filter="blinds(horizontal)">
                                      <p:cBhvr>
                                        <p:cTn id="12" dur="500"/>
                                        <p:tgtEl>
                                          <p:spTgt spid="798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9874">
                                            <p:txEl>
                                              <p:pRg st="2" end="2"/>
                                            </p:txEl>
                                          </p:spTgt>
                                        </p:tgtEl>
                                        <p:attrNameLst>
                                          <p:attrName>style.visibility</p:attrName>
                                        </p:attrNameLst>
                                      </p:cBhvr>
                                      <p:to>
                                        <p:strVal val="visible"/>
                                      </p:to>
                                    </p:set>
                                    <p:animEffect transition="in" filter="blinds(horizontal)">
                                      <p:cBhvr>
                                        <p:cTn id="17" dur="500"/>
                                        <p:tgtEl>
                                          <p:spTgt spid="798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9874">
                                            <p:txEl>
                                              <p:pRg st="3" end="3"/>
                                            </p:txEl>
                                          </p:spTgt>
                                        </p:tgtEl>
                                        <p:attrNameLst>
                                          <p:attrName>style.visibility</p:attrName>
                                        </p:attrNameLst>
                                      </p:cBhvr>
                                      <p:to>
                                        <p:strVal val="visible"/>
                                      </p:to>
                                    </p:set>
                                    <p:animEffect transition="in" filter="blinds(horizontal)">
                                      <p:cBhvr>
                                        <p:cTn id="22" dur="500"/>
                                        <p:tgtEl>
                                          <p:spTgt spid="798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9874">
                                            <p:txEl>
                                              <p:pRg st="4" end="4"/>
                                            </p:txEl>
                                          </p:spTgt>
                                        </p:tgtEl>
                                        <p:attrNameLst>
                                          <p:attrName>style.visibility</p:attrName>
                                        </p:attrNameLst>
                                      </p:cBhvr>
                                      <p:to>
                                        <p:strVal val="visible"/>
                                      </p:to>
                                    </p:set>
                                    <p:animEffect transition="in" filter="blinds(horizontal)">
                                      <p:cBhvr>
                                        <p:cTn id="27" dur="500"/>
                                        <p:tgtEl>
                                          <p:spTgt spid="7987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9874">
                                            <p:txEl>
                                              <p:pRg st="5" end="5"/>
                                            </p:txEl>
                                          </p:spTgt>
                                        </p:tgtEl>
                                        <p:attrNameLst>
                                          <p:attrName>style.visibility</p:attrName>
                                        </p:attrNameLst>
                                      </p:cBhvr>
                                      <p:to>
                                        <p:strVal val="visible"/>
                                      </p:to>
                                    </p:set>
                                    <p:animEffect transition="in" filter="blinds(horizontal)">
                                      <p:cBhvr>
                                        <p:cTn id="32" dur="500"/>
                                        <p:tgtEl>
                                          <p:spTgt spid="7987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79874">
                                            <p:txEl>
                                              <p:pRg st="6" end="6"/>
                                            </p:txEl>
                                          </p:spTgt>
                                        </p:tgtEl>
                                        <p:attrNameLst>
                                          <p:attrName>style.visibility</p:attrName>
                                        </p:attrNameLst>
                                      </p:cBhvr>
                                      <p:to>
                                        <p:strVal val="visible"/>
                                      </p:to>
                                    </p:set>
                                    <p:animEffect transition="in" filter="blinds(horizontal)">
                                      <p:cBhvr>
                                        <p:cTn id="37" dur="500"/>
                                        <p:tgtEl>
                                          <p:spTgt spid="7987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79874">
                                            <p:txEl>
                                              <p:pRg st="7" end="7"/>
                                            </p:txEl>
                                          </p:spTgt>
                                        </p:tgtEl>
                                        <p:attrNameLst>
                                          <p:attrName>style.visibility</p:attrName>
                                        </p:attrNameLst>
                                      </p:cBhvr>
                                      <p:to>
                                        <p:strVal val="visible"/>
                                      </p:to>
                                    </p:set>
                                    <p:animEffect transition="in" filter="blinds(horizontal)">
                                      <p:cBhvr>
                                        <p:cTn id="42" dur="500"/>
                                        <p:tgtEl>
                                          <p:spTgt spid="798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bldLvl="5"/>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0" y="152400"/>
            <a:ext cx="43053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152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4"/>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152400" y="3563938"/>
            <a:ext cx="434340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7" name="Picture 5"/>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4618038" y="3581400"/>
            <a:ext cx="437356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 Box 7"/>
          <p:cNvSpPr txBox="1">
            <a:spLocks noChangeArrowheads="1"/>
          </p:cNvSpPr>
          <p:nvPr/>
        </p:nvSpPr>
        <p:spPr bwMode="auto">
          <a:xfrm>
            <a:off x="6553200" y="152400"/>
            <a:ext cx="2438400" cy="52387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a:solidFill>
                  <a:srgbClr val="800000"/>
                </a:solidFill>
                <a:latin typeface="Franklin Gothic Medium" charset="0"/>
              </a:rPr>
              <a:t>Mumbai, India</a:t>
            </a:r>
          </a:p>
        </p:txBody>
      </p:sp>
    </p:spTree>
    <p:extLst>
      <p:ext uri="{BB962C8B-B14F-4D97-AF65-F5344CB8AC3E}">
        <p14:creationId xmlns:p14="http://schemas.microsoft.com/office/powerpoint/2010/main" val="41210644"/>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0" y="5715000"/>
            <a:ext cx="9144000" cy="1143000"/>
          </a:xfrm>
        </p:spPr>
        <p:txBody>
          <a:bodyPr/>
          <a:lstStyle/>
          <a:p>
            <a:pPr eaLnBrk="1" hangingPunct="1"/>
            <a:r>
              <a:rPr lang="en-US" sz="4000" b="1">
                <a:solidFill>
                  <a:srgbClr val="800000"/>
                </a:solidFill>
                <a:latin typeface="Arial" charset="0"/>
              </a:rPr>
              <a:t>Bombay (then) and Mumbai (now)</a:t>
            </a:r>
          </a:p>
        </p:txBody>
      </p:sp>
      <p:pic>
        <p:nvPicPr>
          <p:cNvPr id="106499" name="Picture 3" descr="figure28_1"/>
          <p:cNvPicPr>
            <a:picLocks noChangeAspect="1" noChangeArrowheads="1"/>
          </p:cNvPicPr>
          <p:nvPr/>
        </p:nvPicPr>
        <p:blipFill>
          <a:blip r:embed="rId3" cstate="email">
            <a:lum bright="-12000" contrast="12000"/>
            <a:extLst>
              <a:ext uri="{28A0092B-C50C-407E-A947-70E740481C1C}">
                <a14:useLocalDpi xmlns:a14="http://schemas.microsoft.com/office/drawing/2010/main"/>
              </a:ext>
            </a:extLst>
          </a:blip>
          <a:srcRect/>
          <a:stretch>
            <a:fillRect/>
          </a:stretch>
        </p:blipFill>
        <p:spPr bwMode="auto">
          <a:xfrm>
            <a:off x="762000" y="228600"/>
            <a:ext cx="7620000" cy="577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61845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lagos"/>
          <p:cNvPicPr>
            <a:picLocks noChangeAspect="1" noChangeArrowheads="1"/>
          </p:cNvPicPr>
          <p:nvPr/>
        </p:nvPicPr>
        <p:blipFill>
          <a:blip r:embed="rId3">
            <a:lum bright="6000" contrast="20000"/>
            <a:extLst>
              <a:ext uri="{28A0092B-C50C-407E-A947-70E740481C1C}">
                <a14:useLocalDpi xmlns:a14="http://schemas.microsoft.com/office/drawing/2010/main"/>
              </a:ext>
            </a:extLst>
          </a:blip>
          <a:srcRect/>
          <a:stretch>
            <a:fillRect/>
          </a:stretch>
        </p:blipFill>
        <p:spPr bwMode="auto">
          <a:xfrm>
            <a:off x="4724400" y="152400"/>
            <a:ext cx="42672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4" descr="kultur11111"/>
          <p:cNvPicPr>
            <a:picLocks noChangeAspect="1" noChangeArrowheads="1"/>
          </p:cNvPicPr>
          <p:nvPr/>
        </p:nvPicPr>
        <p:blipFill>
          <a:blip r:embed="rId4">
            <a:lum bright="6000" contrast="6000"/>
            <a:extLst>
              <a:ext uri="{28A0092B-C50C-407E-A947-70E740481C1C}">
                <a14:useLocalDpi xmlns:a14="http://schemas.microsoft.com/office/drawing/2010/main"/>
              </a:ext>
            </a:extLst>
          </a:blip>
          <a:srcRect/>
          <a:stretch>
            <a:fillRect/>
          </a:stretch>
        </p:blipFill>
        <p:spPr bwMode="auto">
          <a:xfrm>
            <a:off x="152400" y="152400"/>
            <a:ext cx="441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5" descr="NGR-Lagos-DFabiwe1"/>
          <p:cNvPicPr>
            <a:picLocks noChangeAspect="1" noChangeArrowheads="1"/>
          </p:cNvPicPr>
          <p:nvPr/>
        </p:nvPicPr>
        <p:blipFill>
          <a:blip r:embed="rId5" cstate="email">
            <a:lum bright="18000" contrast="40000"/>
            <a:extLst>
              <a:ext uri="{28A0092B-C50C-407E-A947-70E740481C1C}">
                <a14:useLocalDpi xmlns:a14="http://schemas.microsoft.com/office/drawing/2010/main"/>
              </a:ext>
            </a:extLst>
          </a:blip>
          <a:srcRect/>
          <a:stretch>
            <a:fillRect/>
          </a:stretch>
        </p:blipFill>
        <p:spPr bwMode="auto">
          <a:xfrm>
            <a:off x="152400" y="320040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Text Box 7"/>
          <p:cNvSpPr txBox="1">
            <a:spLocks noChangeArrowheads="1"/>
          </p:cNvSpPr>
          <p:nvPr/>
        </p:nvSpPr>
        <p:spPr bwMode="auto">
          <a:xfrm>
            <a:off x="6553200" y="152400"/>
            <a:ext cx="2438400" cy="52387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dirty="0">
                <a:solidFill>
                  <a:srgbClr val="800000"/>
                </a:solidFill>
                <a:latin typeface="Franklin Gothic Medium" charset="0"/>
              </a:rPr>
              <a:t>Lagos, Nigeria</a:t>
            </a:r>
          </a:p>
        </p:txBody>
      </p:sp>
    </p:spTree>
    <p:extLst>
      <p:ext uri="{BB962C8B-B14F-4D97-AF65-F5344CB8AC3E}">
        <p14:creationId xmlns:p14="http://schemas.microsoft.com/office/powerpoint/2010/main" val="3193109771"/>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7"/>
          <p:cNvSpPr txBox="1">
            <a:spLocks noChangeArrowheads="1"/>
          </p:cNvSpPr>
          <p:nvPr/>
        </p:nvSpPr>
        <p:spPr bwMode="auto">
          <a:xfrm>
            <a:off x="5715000" y="152400"/>
            <a:ext cx="3276600" cy="52387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dirty="0">
                <a:solidFill>
                  <a:srgbClr val="800000"/>
                </a:solidFill>
                <a:latin typeface="Franklin Gothic Medium" charset="0"/>
              </a:rPr>
              <a:t>Dhaka, Bangladesh</a:t>
            </a:r>
          </a:p>
        </p:txBody>
      </p:sp>
      <p:pic>
        <p:nvPicPr>
          <p:cNvPr id="108547" name="Picture 2"/>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152400" y="1524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3"/>
          <p:cNvPicPr>
            <a:picLocks noChangeAspect="1" noChangeArrowheads="1"/>
          </p:cNvPicPr>
          <p:nvPr/>
        </p:nvPicPr>
        <p:blipFill>
          <a:blip r:embed="rId4">
            <a:lum contrast="10000"/>
            <a:extLst>
              <a:ext uri="{28A0092B-C50C-407E-A947-70E740481C1C}">
                <a14:useLocalDpi xmlns:a14="http://schemas.microsoft.com/office/drawing/2010/main"/>
              </a:ext>
            </a:extLst>
          </a:blip>
          <a:srcRect/>
          <a:stretch>
            <a:fillRect/>
          </a:stretch>
        </p:blipFill>
        <p:spPr bwMode="auto">
          <a:xfrm>
            <a:off x="4999038" y="762000"/>
            <a:ext cx="39925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4"/>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152400" y="3733800"/>
            <a:ext cx="472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455519"/>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p:cNvPicPr>
            <a:picLocks noChangeAspect="1" noChangeArrowheads="1"/>
          </p:cNvPicPr>
          <p:nvPr/>
        </p:nvPicPr>
        <p:blipFill>
          <a:blip r:embed="rId2" cstate="email">
            <a:lum contrast="10000"/>
            <a:extLst>
              <a:ext uri="{28A0092B-C50C-407E-A947-70E740481C1C}">
                <a14:useLocalDpi xmlns:a14="http://schemas.microsoft.com/office/drawing/2010/main"/>
              </a:ext>
            </a:extLst>
          </a:blip>
          <a:srcRect/>
          <a:stretch>
            <a:fillRect/>
          </a:stretch>
        </p:blipFill>
        <p:spPr bwMode="auto">
          <a:xfrm>
            <a:off x="4800600" y="152400"/>
            <a:ext cx="4191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2"/>
          <p:cNvPicPr>
            <a:picLocks noChangeAspect="1" noChangeArrowheads="1"/>
          </p:cNvPicPr>
          <p:nvPr/>
        </p:nvPicPr>
        <p:blipFill>
          <a:blip r:embed="rId3" cstate="email">
            <a:lum contrast="30000"/>
            <a:extLst>
              <a:ext uri="{28A0092B-C50C-407E-A947-70E740481C1C}">
                <a14:useLocalDpi xmlns:a14="http://schemas.microsoft.com/office/drawing/2010/main"/>
              </a:ext>
            </a:extLst>
          </a:blip>
          <a:srcRect/>
          <a:stretch>
            <a:fillRect/>
          </a:stretch>
        </p:blipFill>
        <p:spPr bwMode="auto">
          <a:xfrm>
            <a:off x="152400" y="152400"/>
            <a:ext cx="44958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340995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4"/>
          <p:cNvPicPr>
            <a:picLocks noChangeAspect="1" noChangeArrowheads="1"/>
          </p:cNvPicPr>
          <p:nvPr/>
        </p:nvPicPr>
        <p:blipFill>
          <a:blip r:embed="rId5" cstate="email">
            <a:lum contrast="10000"/>
            <a:extLst>
              <a:ext uri="{28A0092B-C50C-407E-A947-70E740481C1C}">
                <a14:useLocalDpi xmlns:a14="http://schemas.microsoft.com/office/drawing/2010/main"/>
              </a:ext>
            </a:extLst>
          </a:blip>
          <a:srcRect/>
          <a:stretch>
            <a:fillRect/>
          </a:stretch>
        </p:blipFill>
        <p:spPr bwMode="auto">
          <a:xfrm>
            <a:off x="4800600" y="3384550"/>
            <a:ext cx="4191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Text Box 7"/>
          <p:cNvSpPr txBox="1">
            <a:spLocks noChangeArrowheads="1"/>
          </p:cNvSpPr>
          <p:nvPr/>
        </p:nvSpPr>
        <p:spPr bwMode="auto">
          <a:xfrm>
            <a:off x="152400" y="152400"/>
            <a:ext cx="2895600" cy="52387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dirty="0">
                <a:solidFill>
                  <a:srgbClr val="800000"/>
                </a:solidFill>
                <a:latin typeface="Franklin Gothic Medium" charset="0"/>
              </a:rPr>
              <a:t>Karachi, Pakistan</a:t>
            </a:r>
          </a:p>
        </p:txBody>
      </p:sp>
    </p:spTree>
    <p:extLst>
      <p:ext uri="{BB962C8B-B14F-4D97-AF65-F5344CB8AC3E}">
        <p14:creationId xmlns:p14="http://schemas.microsoft.com/office/powerpoint/2010/main" val="631023298"/>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152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 Box 7"/>
          <p:cNvSpPr txBox="1">
            <a:spLocks noChangeArrowheads="1"/>
          </p:cNvSpPr>
          <p:nvPr/>
        </p:nvSpPr>
        <p:spPr bwMode="auto">
          <a:xfrm>
            <a:off x="152400" y="152400"/>
            <a:ext cx="2133600" cy="52387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a:solidFill>
                  <a:srgbClr val="800000"/>
                </a:solidFill>
                <a:latin typeface="Franklin Gothic Medium" charset="0"/>
              </a:rPr>
              <a:t>Tokyo, Japan</a:t>
            </a:r>
          </a:p>
        </p:txBody>
      </p:sp>
      <p:pic>
        <p:nvPicPr>
          <p:cNvPr id="110596"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8825" y="152400"/>
            <a:ext cx="44227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7"/>
          <p:cNvSpPr txBox="1">
            <a:spLocks noChangeArrowheads="1"/>
          </p:cNvSpPr>
          <p:nvPr/>
        </p:nvSpPr>
        <p:spPr bwMode="auto">
          <a:xfrm>
            <a:off x="6477000" y="152400"/>
            <a:ext cx="2514600" cy="52387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a:solidFill>
                  <a:srgbClr val="800000"/>
                </a:solidFill>
                <a:latin typeface="Franklin Gothic Medium" charset="0"/>
              </a:rPr>
              <a:t>Seoul, S. Korea</a:t>
            </a:r>
          </a:p>
        </p:txBody>
      </p:sp>
      <p:pic>
        <p:nvPicPr>
          <p:cNvPr id="11059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3495675"/>
            <a:ext cx="67056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9" name="Text Box 7"/>
          <p:cNvSpPr txBox="1">
            <a:spLocks noChangeArrowheads="1"/>
          </p:cNvSpPr>
          <p:nvPr/>
        </p:nvSpPr>
        <p:spPr bwMode="auto">
          <a:xfrm>
            <a:off x="7010400" y="4572000"/>
            <a:ext cx="1981200" cy="954088"/>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a:solidFill>
                  <a:srgbClr val="800000"/>
                </a:solidFill>
                <a:latin typeface="Franklin Gothic Medium" charset="0"/>
              </a:rPr>
              <a:t>Mexico City, Mexico</a:t>
            </a:r>
          </a:p>
        </p:txBody>
      </p:sp>
    </p:spTree>
    <p:extLst>
      <p:ext uri="{BB962C8B-B14F-4D97-AF65-F5344CB8AC3E}">
        <p14:creationId xmlns:p14="http://schemas.microsoft.com/office/powerpoint/2010/main" val="2517463204"/>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3" descr="figure23_4"/>
          <p:cNvPicPr>
            <a:picLocks noChangeAspect="1" noChangeArrowheads="1"/>
          </p:cNvPicPr>
          <p:nvPr/>
        </p:nvPicPr>
        <p:blipFill>
          <a:blip r:embed="rId2" cstate="email">
            <a:lum bright="-6000" contrast="18000"/>
            <a:extLst>
              <a:ext uri="{28A0092B-C50C-407E-A947-70E740481C1C}">
                <a14:useLocalDpi xmlns:a14="http://schemas.microsoft.com/office/drawing/2010/main"/>
              </a:ext>
            </a:extLst>
          </a:blip>
          <a:srcRect/>
          <a:stretch>
            <a:fillRect/>
          </a:stretch>
        </p:blipFill>
        <p:spPr bwMode="auto">
          <a:xfrm>
            <a:off x="0" y="1295400"/>
            <a:ext cx="68849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9144000" cy="1447800"/>
          </a:xfrm>
          <a:prstGeom prst="rect">
            <a:avLst/>
          </a:prstGeom>
        </p:spPr>
        <p:txBody>
          <a:bodyPr/>
          <a:lstStyle>
            <a:lvl1pPr marL="338138" indent="-33813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400"/>
              </a:spcAft>
            </a:pPr>
            <a:r>
              <a:rPr lang="en-US" sz="3200" b="1" dirty="0">
                <a:solidFill>
                  <a:srgbClr val="800000"/>
                </a:solidFill>
              </a:rPr>
              <a:t>Ranking Urban Centers</a:t>
            </a:r>
            <a:endParaRPr lang="en-US" sz="3200" dirty="0">
              <a:solidFill>
                <a:srgbClr val="800000"/>
              </a:solidFill>
            </a:endParaRPr>
          </a:p>
          <a:p>
            <a:pPr eaLnBrk="1" hangingPunct="1">
              <a:spcAft>
                <a:spcPts val="400"/>
              </a:spcAft>
              <a:buFontTx/>
              <a:buChar char="•"/>
            </a:pPr>
            <a:r>
              <a:rPr lang="en-US" sz="2800" b="1" dirty="0">
                <a:solidFill>
                  <a:srgbClr val="800000"/>
                </a:solidFill>
              </a:rPr>
              <a:t>Megalopolis</a:t>
            </a:r>
            <a:r>
              <a:rPr lang="en-US" sz="2800" dirty="0">
                <a:solidFill>
                  <a:srgbClr val="800000"/>
                </a:solidFill>
              </a:rPr>
              <a:t> (conurbation) – a chain of roughly adjacent metropolitan areas; primarily in MDCs</a:t>
            </a:r>
          </a:p>
        </p:txBody>
      </p:sp>
      <p:pic>
        <p:nvPicPr>
          <p:cNvPr id="111620" name="Picture 5"/>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5867400" y="2855913"/>
            <a:ext cx="32004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990600" y="5943600"/>
            <a:ext cx="4191000" cy="609600"/>
          </a:xfrm>
          <a:prstGeom prst="rect">
            <a:avLst/>
          </a:prstGeo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Aft>
                <a:spcPts val="400"/>
              </a:spcAft>
            </a:pPr>
            <a:r>
              <a:rPr lang="ja-JP" altLang="en-US" sz="2800" b="1">
                <a:solidFill>
                  <a:srgbClr val="800000"/>
                </a:solidFill>
              </a:rPr>
              <a:t>“</a:t>
            </a:r>
            <a:r>
              <a:rPr lang="en-US" sz="2800" b="1">
                <a:solidFill>
                  <a:srgbClr val="800000"/>
                </a:solidFill>
              </a:rPr>
              <a:t>Bosnywash</a:t>
            </a:r>
            <a:r>
              <a:rPr lang="ja-JP" altLang="en-US" sz="2800" b="1">
                <a:solidFill>
                  <a:srgbClr val="800000"/>
                </a:solidFill>
              </a:rPr>
              <a:t>”</a:t>
            </a:r>
            <a:endParaRPr lang="en-US" sz="2400">
              <a:solidFill>
                <a:srgbClr val="800000"/>
              </a:solidFill>
            </a:endParaRPr>
          </a:p>
        </p:txBody>
      </p:sp>
    </p:spTree>
    <p:extLst>
      <p:ext uri="{BB962C8B-B14F-4D97-AF65-F5344CB8AC3E}">
        <p14:creationId xmlns:p14="http://schemas.microsoft.com/office/powerpoint/2010/main" val="2541584827"/>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File:MapofEmergingUSMegaregions.png"/>
          <p:cNvPicPr>
            <a:picLocks noChangeAspect="1" noChangeArrowheads="1"/>
          </p:cNvPicPr>
          <p:nvPr/>
        </p:nvPicPr>
        <p:blipFill>
          <a:blip r:embed="rId2">
            <a:lum bright="-10000" contrast="30000"/>
            <a:extLst>
              <a:ext uri="{28A0092B-C50C-407E-A947-70E740481C1C}">
                <a14:useLocalDpi xmlns:a14="http://schemas.microsoft.com/office/drawing/2010/main"/>
              </a:ext>
            </a:extLst>
          </a:blip>
          <a:srcRect/>
          <a:stretch>
            <a:fillRect/>
          </a:stretch>
        </p:blipFill>
        <p:spPr bwMode="auto">
          <a:xfrm>
            <a:off x="0" y="685800"/>
            <a:ext cx="91503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0" y="0"/>
            <a:ext cx="9144000" cy="685800"/>
          </a:xfrm>
          <a:prstGeom prst="rect">
            <a:avLst/>
          </a:prstGeom>
        </p:spPr>
        <p:txBody>
          <a:bodyPr/>
          <a:lstStyle/>
          <a:p>
            <a:pPr marL="338138" indent="-338138">
              <a:spcBef>
                <a:spcPts val="0"/>
              </a:spcBef>
              <a:spcAft>
                <a:spcPts val="400"/>
              </a:spcAft>
              <a:defRPr/>
            </a:pPr>
            <a:r>
              <a:rPr lang="en-US" sz="3200" b="1" kern="0" dirty="0" err="1">
                <a:solidFill>
                  <a:srgbClr val="800000"/>
                </a:solidFill>
                <a:latin typeface="+mn-lt"/>
                <a:ea typeface="+mn-ea"/>
              </a:rPr>
              <a:t>Megalopolitan</a:t>
            </a:r>
            <a:r>
              <a:rPr lang="en-US" sz="3200" b="1" kern="0" dirty="0">
                <a:solidFill>
                  <a:srgbClr val="800000"/>
                </a:solidFill>
                <a:latin typeface="+mn-lt"/>
                <a:ea typeface="+mn-ea"/>
              </a:rPr>
              <a:t> Development in the US</a:t>
            </a:r>
            <a:endParaRPr lang="en-US" sz="3200" kern="0" dirty="0">
              <a:solidFill>
                <a:srgbClr val="800000"/>
              </a:solidFill>
              <a:latin typeface="+mn-lt"/>
              <a:ea typeface="+mn-ea"/>
            </a:endParaRPr>
          </a:p>
        </p:txBody>
      </p:sp>
    </p:spTree>
    <p:extLst>
      <p:ext uri="{BB962C8B-B14F-4D97-AF65-F5344CB8AC3E}">
        <p14:creationId xmlns:p14="http://schemas.microsoft.com/office/powerpoint/2010/main" val="3158022229"/>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0" y="0"/>
            <a:ext cx="9144000" cy="6858000"/>
          </a:xfrm>
        </p:spPr>
        <p:txBody>
          <a:bodyPr/>
          <a:lstStyle/>
          <a:p>
            <a:pPr marL="338138" indent="-338138" eaLnBrk="1" hangingPunct="1">
              <a:spcBef>
                <a:spcPct val="0"/>
              </a:spcBef>
              <a:spcAft>
                <a:spcPts val="400"/>
              </a:spcAft>
              <a:buFontTx/>
              <a:buNone/>
            </a:pPr>
            <a:r>
              <a:rPr lang="en-US" sz="2000" b="1">
                <a:solidFill>
                  <a:srgbClr val="800000"/>
                </a:solidFill>
                <a:latin typeface="Arial" charset="0"/>
              </a:rPr>
              <a:t>Top 10 Emerging Megalopolises (2007)</a:t>
            </a:r>
            <a:endParaRPr lang="en-US" sz="2000">
              <a:solidFill>
                <a:srgbClr val="800000"/>
              </a:solidFill>
              <a:latin typeface="Arial" charset="0"/>
            </a:endParaRPr>
          </a:p>
          <a:p>
            <a:pPr marL="338138" indent="-338138"/>
            <a:r>
              <a:rPr lang="en-US" sz="1200" b="1">
                <a:solidFill>
                  <a:srgbClr val="000000"/>
                </a:solidFill>
                <a:latin typeface="Arial" charset="0"/>
              </a:rPr>
              <a:t>Cascadia: </a:t>
            </a:r>
            <a:r>
              <a:rPr lang="en-US" sz="1200">
                <a:solidFill>
                  <a:srgbClr val="000000"/>
                </a:solidFill>
                <a:latin typeface="Arial" charset="0"/>
              </a:rPr>
              <a:t>The vision for Cascadia links Seattle, Portland, and Vancouver, British Columbia with high-speed rail, while protecting the area's unique and pristine environment. Other strategies highlight these cities' shared high-tech competencies, commitment to environmental sustainability, and creative clusters in film, music, and green building.</a:t>
            </a:r>
          </a:p>
          <a:p>
            <a:pPr marL="338138" indent="-338138"/>
            <a:r>
              <a:rPr lang="en-US" sz="1200" b="1">
                <a:solidFill>
                  <a:srgbClr val="000000"/>
                </a:solidFill>
                <a:latin typeface="Arial" charset="0"/>
              </a:rPr>
              <a:t>Northern California:</a:t>
            </a:r>
            <a:r>
              <a:rPr lang="en-US" sz="1200">
                <a:solidFill>
                  <a:srgbClr val="000000"/>
                </a:solidFill>
                <a:latin typeface="Arial" charset="0"/>
              </a:rPr>
              <a:t> The high quality of life, cultural heritage, and environmental assets of the Northern California region make it attractive - and expensive. How can sustainable land use strategies be employed while limiting the skyrocketing cost of living?</a:t>
            </a:r>
          </a:p>
          <a:p>
            <a:pPr marL="338138" indent="-338138"/>
            <a:r>
              <a:rPr lang="en-US" sz="1200" b="1">
                <a:solidFill>
                  <a:srgbClr val="000000"/>
                </a:solidFill>
                <a:latin typeface="Arial" charset="0"/>
              </a:rPr>
              <a:t>Southern California:</a:t>
            </a:r>
            <a:r>
              <a:rPr lang="en-US" sz="1200">
                <a:solidFill>
                  <a:srgbClr val="000000"/>
                </a:solidFill>
                <a:latin typeface="Arial" charset="0"/>
              </a:rPr>
              <a:t> With some of the largest ports in the nation, the economy of Southern California is closely tied to the logistics and goods movement industry. This region is taking aggressive action to build infrastructure that enhances its role as a global gateway while providing opportunities for its fast-growing native-born and immigrant populations.</a:t>
            </a:r>
          </a:p>
          <a:p>
            <a:pPr marL="338138" indent="-338138"/>
            <a:r>
              <a:rPr lang="en-US" sz="1200" b="1">
                <a:solidFill>
                  <a:srgbClr val="000000"/>
                </a:solidFill>
                <a:latin typeface="Arial" charset="0"/>
              </a:rPr>
              <a:t>Arizona Sun Corridor:</a:t>
            </a:r>
            <a:r>
              <a:rPr lang="en-US" sz="1200">
                <a:solidFill>
                  <a:srgbClr val="000000"/>
                </a:solidFill>
                <a:latin typeface="Arial" charset="0"/>
              </a:rPr>
              <a:t> The Sun Corridor is equivalent to Indiana in size and population but will add another Indiana's worth of residents by 2040. Located in a desert environment, Phoenix and Tucson - the megaregions's biggest metropolitan regions - have instituted water conservation requirements and are promoting the use of desert landscaping. These efforts provide the two metros with enough water for perhaps up to twenty million people, preparing the Sun Corridor for current and future growth.</a:t>
            </a:r>
          </a:p>
          <a:p>
            <a:pPr marL="338138" indent="-338138"/>
            <a:r>
              <a:rPr lang="en-US" sz="1200" b="1">
                <a:solidFill>
                  <a:srgbClr val="000000"/>
                </a:solidFill>
                <a:latin typeface="Arial" charset="0"/>
              </a:rPr>
              <a:t>Texas Triangle:</a:t>
            </a:r>
            <a:r>
              <a:rPr lang="en-US" sz="1200">
                <a:solidFill>
                  <a:srgbClr val="000000"/>
                </a:solidFill>
                <a:latin typeface="Arial" charset="0"/>
              </a:rPr>
              <a:t> By 2050 about 35 million people, or 70 percent of the population of Texas, will live in the metropolitan areas that compose the Texas Triangle. Three of the nation's 10 largest cities are in the Triangle, including Houston, which has a port that handles more foreign tonnage than any other in the U.S. Cultural cohesion creates the potential for collaboration among the metro regions of the Triangle to address land use, transportation, and environmental concerns.</a:t>
            </a:r>
          </a:p>
          <a:p>
            <a:pPr marL="338138" indent="-338138"/>
            <a:r>
              <a:rPr lang="en-US" sz="1200" b="1">
                <a:solidFill>
                  <a:srgbClr val="000000"/>
                </a:solidFill>
                <a:latin typeface="Arial" charset="0"/>
              </a:rPr>
              <a:t>Great Lakes:</a:t>
            </a:r>
            <a:r>
              <a:rPr lang="en-US" sz="1200">
                <a:solidFill>
                  <a:srgbClr val="000000"/>
                </a:solidFill>
                <a:latin typeface="Arial" charset="0"/>
              </a:rPr>
              <a:t> The Great Lakes megaregion is exploring ways to grow its economy in face of the shrinking role of the manufacturing sector. The region's assets include the environmental resources and amenities of the Great Lakes and a strong research and cultural tradition tied to its leading public universities.</a:t>
            </a:r>
          </a:p>
          <a:p>
            <a:pPr marL="338138" indent="-338138"/>
            <a:r>
              <a:rPr lang="en-US" sz="1200" b="1">
                <a:solidFill>
                  <a:srgbClr val="000000"/>
                </a:solidFill>
                <a:latin typeface="Arial" charset="0"/>
              </a:rPr>
              <a:t>Northeast: </a:t>
            </a:r>
            <a:r>
              <a:rPr lang="en-US" sz="1200">
                <a:solidFill>
                  <a:srgbClr val="000000"/>
                </a:solidFill>
                <a:latin typeface="Arial" charset="0"/>
              </a:rPr>
              <a:t>The Northeast is a powerhouse of density and economic output, producing 20 percent of the nation's Gross Domestic Product with 18 percent of the population and only two percent of the nation's land area. Over the next generation, the Northeast will add 18 million new residents. This population growth will demand infrastructure investments and and economic growth to accommodate these new residents while preserving quality of life.</a:t>
            </a:r>
          </a:p>
          <a:p>
            <a:pPr marL="338138" indent="-338138"/>
            <a:r>
              <a:rPr lang="en-US" sz="1200" b="1">
                <a:solidFill>
                  <a:srgbClr val="000000"/>
                </a:solidFill>
                <a:latin typeface="Arial" charset="0"/>
              </a:rPr>
              <a:t>Piedmont Atlantic: </a:t>
            </a:r>
            <a:r>
              <a:rPr lang="en-US" sz="1200">
                <a:solidFill>
                  <a:srgbClr val="000000"/>
                </a:solidFill>
                <a:latin typeface="Arial" charset="0"/>
              </a:rPr>
              <a:t>The low cost of living and high quality of life in the Southeast are two reasons for this megaregion's booming population, which is anchored by Atlanta but stretches east to Raleigh, North Carolina and west to Birmingham, Alabama. The region is facing challenges associated with its growing population, such as increased traffic congestion, runaway land consumption, and inadequate infrastructure, which it hopes to address with sustainable solutions.</a:t>
            </a:r>
          </a:p>
          <a:p>
            <a:pPr marL="338138" indent="-338138"/>
            <a:r>
              <a:rPr lang="en-US" sz="1200" b="1">
                <a:solidFill>
                  <a:srgbClr val="000000"/>
                </a:solidFill>
                <a:latin typeface="Arial" charset="0"/>
              </a:rPr>
              <a:t>Gulf Coast: </a:t>
            </a:r>
            <a:r>
              <a:rPr lang="en-US" sz="1200">
                <a:solidFill>
                  <a:srgbClr val="000000"/>
                </a:solidFill>
                <a:latin typeface="Arial" charset="0"/>
              </a:rPr>
              <a:t>The devastation of Hurricanes Katrina and Rita and the displacement of victims along the I-10 corridor high-lighted the environmental, transportation, and economic links of the Gulf Coast. Despite the recent destruction, the region is expected to grow due to the continued in-migration of retirees from the Midwest.</a:t>
            </a:r>
          </a:p>
          <a:p>
            <a:pPr marL="338138" indent="-338138"/>
            <a:r>
              <a:rPr lang="en-US" sz="1200" b="1">
                <a:solidFill>
                  <a:srgbClr val="000000"/>
                </a:solidFill>
                <a:latin typeface="Arial" charset="0"/>
              </a:rPr>
              <a:t>Florida: </a:t>
            </a:r>
            <a:r>
              <a:rPr lang="en-US" sz="1200">
                <a:solidFill>
                  <a:srgbClr val="000000"/>
                </a:solidFill>
                <a:latin typeface="Arial" charset="0"/>
              </a:rPr>
              <a:t>The Florida megaregion is one of the fastest growing in the nation and possesses a wealth of diversity, with six of every 10 new residents in the last decade coming from foreign countries. It is dense and populous, with the major international city of Miami acting as a gateway to Latin Am. Regional strategies to protect the Everglades have preserved the natural heritage of the state.</a:t>
            </a:r>
          </a:p>
        </p:txBody>
      </p:sp>
    </p:spTree>
    <p:extLst>
      <p:ext uri="{BB962C8B-B14F-4D97-AF65-F5344CB8AC3E}">
        <p14:creationId xmlns:p14="http://schemas.microsoft.com/office/powerpoint/2010/main" val="8173164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blinds(horizontal)">
                                      <p:cBhvr>
                                        <p:cTn id="7" dur="500"/>
                                        <p:tgtEl>
                                          <p:spTgt spid="174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bldLvl="2"/>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ChangeArrowheads="1"/>
          </p:cNvSpPr>
          <p:nvPr/>
        </p:nvSpPr>
        <p:spPr bwMode="auto">
          <a:xfrm>
            <a:off x="4495800" y="1371600"/>
            <a:ext cx="4572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a:solidFill>
                  <a:srgbClr val="800000"/>
                </a:solidFill>
              </a:rPr>
              <a:t>1) Northern Indian River Plain (&gt;200 million)</a:t>
            </a:r>
          </a:p>
        </p:txBody>
      </p:sp>
      <p:pic>
        <p:nvPicPr>
          <p:cNvPr id="114691"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685800"/>
            <a:ext cx="42354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62300" y="3086100"/>
            <a:ext cx="590550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0"/>
            <a:ext cx="9144000" cy="685800"/>
          </a:xfrm>
          <a:prstGeom prst="rect">
            <a:avLst/>
          </a:prstGeom>
        </p:spPr>
        <p:txBody>
          <a:bodyPr/>
          <a:lstStyle/>
          <a:p>
            <a:pPr marL="338138" indent="-338138">
              <a:spcBef>
                <a:spcPts val="0"/>
              </a:spcBef>
              <a:spcAft>
                <a:spcPts val="400"/>
              </a:spcAft>
              <a:defRPr/>
            </a:pPr>
            <a:r>
              <a:rPr lang="en-US" sz="3200" b="1" kern="0" dirty="0">
                <a:solidFill>
                  <a:srgbClr val="800000"/>
                </a:solidFill>
                <a:latin typeface="+mn-lt"/>
                <a:ea typeface="+mn-ea"/>
              </a:rPr>
              <a:t>Major World </a:t>
            </a:r>
            <a:r>
              <a:rPr lang="en-US" sz="3200" b="1" kern="0" dirty="0" err="1">
                <a:solidFill>
                  <a:srgbClr val="800000"/>
                </a:solidFill>
                <a:latin typeface="+mn-lt"/>
                <a:ea typeface="+mn-ea"/>
              </a:rPr>
              <a:t>Megalopolitan</a:t>
            </a:r>
            <a:r>
              <a:rPr lang="en-US" sz="3200" b="1" kern="0" dirty="0">
                <a:solidFill>
                  <a:srgbClr val="800000"/>
                </a:solidFill>
                <a:latin typeface="+mn-lt"/>
                <a:ea typeface="+mn-ea"/>
              </a:rPr>
              <a:t> Development</a:t>
            </a:r>
            <a:endParaRPr lang="en-US" sz="3200" kern="0" dirty="0">
              <a:solidFill>
                <a:srgbClr val="800000"/>
              </a:solidFill>
              <a:latin typeface="+mn-lt"/>
              <a:ea typeface="+mn-ea"/>
            </a:endParaRPr>
          </a:p>
        </p:txBody>
      </p:sp>
      <p:sp>
        <p:nvSpPr>
          <p:cNvPr id="114694" name="Rectangle 3"/>
          <p:cNvSpPr>
            <a:spLocks noChangeArrowheads="1"/>
          </p:cNvSpPr>
          <p:nvPr/>
        </p:nvSpPr>
        <p:spPr bwMode="auto">
          <a:xfrm>
            <a:off x="304800" y="4495800"/>
            <a:ext cx="2743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200" dirty="0">
                <a:solidFill>
                  <a:srgbClr val="800000"/>
                </a:solidFill>
              </a:rPr>
              <a:t>2) Pearl River Delta, China (&gt;120 million)</a:t>
            </a:r>
          </a:p>
        </p:txBody>
      </p:sp>
    </p:spTree>
    <p:extLst>
      <p:ext uri="{BB962C8B-B14F-4D97-AF65-F5344CB8AC3E}">
        <p14:creationId xmlns:p14="http://schemas.microsoft.com/office/powerpoint/2010/main" val="1728223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dissolve">
                                      <p:cBhvr>
                                        <p:cTn id="7" dur="500"/>
                                        <p:tgtEl>
                                          <p:spTgt spid="11469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4690"/>
                                        </p:tgtEl>
                                        <p:attrNameLst>
                                          <p:attrName>style.visibility</p:attrName>
                                        </p:attrNameLst>
                                      </p:cBhvr>
                                      <p:to>
                                        <p:strVal val="visible"/>
                                      </p:to>
                                    </p:set>
                                    <p:animEffect transition="in" filter="dissolve">
                                      <p:cBhvr>
                                        <p:cTn id="10" dur="500"/>
                                        <p:tgtEl>
                                          <p:spTgt spid="11469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4694"/>
                                        </p:tgtEl>
                                        <p:attrNameLst>
                                          <p:attrName>style.visibility</p:attrName>
                                        </p:attrNameLst>
                                      </p:cBhvr>
                                      <p:to>
                                        <p:strVal val="visible"/>
                                      </p:to>
                                    </p:set>
                                    <p:animEffect transition="in" filter="dissolve">
                                      <p:cBhvr>
                                        <p:cTn id="15" dur="500"/>
                                        <p:tgtEl>
                                          <p:spTgt spid="114694"/>
                                        </p:tgtEl>
                                      </p:cBhvr>
                                    </p:animEffect>
                                  </p:childTnLst>
                                </p:cTn>
                              </p:par>
                              <p:par>
                                <p:cTn id="16" presetID="9" presetClass="entr" presetSubtype="0" fill="hold" nodeType="withEffect">
                                  <p:stCondLst>
                                    <p:cond delay="0"/>
                                  </p:stCondLst>
                                  <p:childTnLst>
                                    <p:set>
                                      <p:cBhvr>
                                        <p:cTn id="17" dur="1" fill="hold">
                                          <p:stCondLst>
                                            <p:cond delay="0"/>
                                          </p:stCondLst>
                                        </p:cTn>
                                        <p:tgtEl>
                                          <p:spTgt spid="114692"/>
                                        </p:tgtEl>
                                        <p:attrNameLst>
                                          <p:attrName>style.visibility</p:attrName>
                                        </p:attrNameLst>
                                      </p:cBhvr>
                                      <p:to>
                                        <p:strVal val="visible"/>
                                      </p:to>
                                    </p:set>
                                    <p:animEffect transition="in" filter="dissolve">
                                      <p:cBhvr>
                                        <p:cTn id="18" dur="5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p:bldP spid="11469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0" y="0"/>
            <a:ext cx="9144000" cy="1143000"/>
          </a:xfrm>
        </p:spPr>
        <p:txBody>
          <a:bodyPr/>
          <a:lstStyle/>
          <a:p>
            <a:pPr marL="590550" indent="-533400" eaLnBrk="1" hangingPunct="1"/>
            <a:r>
              <a:rPr lang="en-US" b="1">
                <a:solidFill>
                  <a:srgbClr val="800000"/>
                </a:solidFill>
                <a:latin typeface="Arial" charset="0"/>
              </a:rPr>
              <a:t>Formative Era (7,000 – 5,000 B.C.) – states &amp; urbanization</a:t>
            </a:r>
          </a:p>
        </p:txBody>
      </p:sp>
      <p:pic>
        <p:nvPicPr>
          <p:cNvPr id="7171" name="Picture 3" descr="figure21_3"/>
          <p:cNvPicPr>
            <a:picLocks noChangeAspect="1" noChangeArrowheads="1"/>
          </p:cNvPicPr>
          <p:nvPr/>
        </p:nvPicPr>
        <p:blipFill>
          <a:blip r:embed="rId3" cstate="email">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4191000" y="609600"/>
            <a:ext cx="4953000" cy="411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551238"/>
            <a:ext cx="4038600"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1066800"/>
            <a:ext cx="9144000" cy="35814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990600" indent="-5334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20000"/>
              </a:spcBef>
              <a:buFontTx/>
              <a:buChar char="•"/>
            </a:pPr>
            <a:r>
              <a:rPr lang="en-US" sz="3200" b="1">
                <a:solidFill>
                  <a:srgbClr val="800000"/>
                </a:solidFill>
              </a:rPr>
              <a:t>Stratified societies</a:t>
            </a:r>
          </a:p>
          <a:p>
            <a:pPr eaLnBrk="1" hangingPunct="1">
              <a:spcBef>
                <a:spcPct val="20000"/>
              </a:spcBef>
              <a:buFontTx/>
              <a:buChar char="•"/>
            </a:pPr>
            <a:r>
              <a:rPr lang="en-US" sz="3200" b="1">
                <a:solidFill>
                  <a:srgbClr val="800000"/>
                </a:solidFill>
              </a:rPr>
              <a:t>Urban elite </a:t>
            </a:r>
            <a:r>
              <a:rPr lang="en-US" sz="3600" b="1">
                <a:solidFill>
                  <a:srgbClr val="800000"/>
                </a:solidFill>
              </a:rPr>
              <a:t>→</a:t>
            </a:r>
          </a:p>
          <a:p>
            <a:pPr lvl="1" eaLnBrk="1" hangingPunct="1">
              <a:spcBef>
                <a:spcPct val="20000"/>
              </a:spcBef>
              <a:buFontTx/>
              <a:buChar char="–"/>
            </a:pPr>
            <a:r>
              <a:rPr lang="en-US" sz="2800" b="1">
                <a:solidFill>
                  <a:srgbClr val="800000"/>
                </a:solidFill>
              </a:rPr>
              <a:t>Government</a:t>
            </a:r>
          </a:p>
          <a:p>
            <a:pPr lvl="1" eaLnBrk="1" hangingPunct="1">
              <a:spcBef>
                <a:spcPct val="20000"/>
              </a:spcBef>
              <a:buFontTx/>
              <a:buChar char="–"/>
            </a:pPr>
            <a:r>
              <a:rPr lang="en-US" sz="2800" b="1">
                <a:solidFill>
                  <a:srgbClr val="800000"/>
                </a:solidFill>
              </a:rPr>
              <a:t>Writing, laws, …</a:t>
            </a: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43399" y="4800600"/>
            <a:ext cx="4650557" cy="186146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Effect transition="in" filter="blinds(horizontal)">
                                      <p:cBhvr>
                                        <p:cTn id="7" dur="500"/>
                                        <p:tgtEl>
                                          <p:spTgt spid="139266">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dissolve">
                                      <p:cBhvr>
                                        <p:cTn id="11" dur="500"/>
                                        <p:tgtEl>
                                          <p:spTgt spid="71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blinds(horizontal)">
                                      <p:cBhvr>
                                        <p:cTn id="16" dur="500"/>
                                        <p:tgtEl>
                                          <p:spTgt spid="5">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blinds(horizontal)">
                                      <p:cBhvr>
                                        <p:cTn id="21" dur="500"/>
                                        <p:tgtEl>
                                          <p:spTgt spid="5">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Effect transition="in" filter="blinds(horizontal)">
                                      <p:cBhvr>
                                        <p:cTn id="26" dur="500"/>
                                        <p:tgtEl>
                                          <p:spTgt spid="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blinds(horizontal)">
                                      <p:cBhvr>
                                        <p:cTn id="31" dur="500"/>
                                        <p:tgtEl>
                                          <p:spTgt spid="5">
                                            <p:txEl>
                                              <p:pRg st="3" end="3"/>
                                            </p:txEl>
                                          </p:spTgt>
                                        </p:tgtEl>
                                      </p:cBhvr>
                                    </p:animEffect>
                                  </p:childTnLst>
                                </p:cTn>
                              </p:par>
                            </p:childTnLst>
                          </p:cTn>
                        </p:par>
                        <p:par>
                          <p:cTn id="32" fill="hold" nodeType="afterGroup">
                            <p:stCondLst>
                              <p:cond delay="500"/>
                            </p:stCondLst>
                            <p:childTnLst>
                              <p:par>
                                <p:cTn id="33" presetID="9" presetClass="entr" presetSubtype="0" fill="hold" nodeType="afterEffect">
                                  <p:stCondLst>
                                    <p:cond delay="0"/>
                                  </p:stCondLst>
                                  <p:childTnLst>
                                    <p:set>
                                      <p:cBhvr>
                                        <p:cTn id="34" dur="1" fill="hold">
                                          <p:stCondLst>
                                            <p:cond delay="0"/>
                                          </p:stCondLst>
                                        </p:cTn>
                                        <p:tgtEl>
                                          <p:spTgt spid="7172"/>
                                        </p:tgtEl>
                                        <p:attrNameLst>
                                          <p:attrName>style.visibility</p:attrName>
                                        </p:attrNameLst>
                                      </p:cBhvr>
                                      <p:to>
                                        <p:strVal val="visible"/>
                                      </p:to>
                                    </p:set>
                                    <p:animEffect transition="in" filter="dissolve">
                                      <p:cBhvr>
                                        <p:cTn id="35" dur="500"/>
                                        <p:tgtEl>
                                          <p:spTgt spid="7172"/>
                                        </p:tgtEl>
                                      </p:cBhvr>
                                    </p:animEffect>
                                  </p:childTnLst>
                                </p:cTn>
                              </p:par>
                            </p:childTnLst>
                          </p:cTn>
                        </p:par>
                        <p:par>
                          <p:cTn id="36" fill="hold">
                            <p:stCondLst>
                              <p:cond delay="1000"/>
                            </p:stCondLst>
                            <p:childTnLst>
                              <p:par>
                                <p:cTn id="37" presetID="9"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bldLvl="2"/>
      <p:bldP spid="5" grpId="0" build="p" bldLvl="2"/>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upload.wikimedia.org/wikipedia/en/thumb/5/5c/Randstad_with_scale.png/400px-Randstad_with_scale.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76800" y="2667000"/>
            <a:ext cx="4152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76200" y="5105400"/>
            <a:ext cx="4724400" cy="1066800"/>
          </a:xfrm>
          <a:prstGeom prst="rect">
            <a:avLst/>
          </a:prstGeom>
        </p:spPr>
        <p:txBody>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400"/>
              </a:spcAft>
              <a:buFont typeface="Arial" charset="0"/>
              <a:buChar char="•"/>
            </a:pPr>
            <a:r>
              <a:rPr lang="en-US" sz="2800" b="1" dirty="0">
                <a:solidFill>
                  <a:srgbClr val="800000"/>
                </a:solidFill>
              </a:rPr>
              <a:t> </a:t>
            </a:r>
            <a:r>
              <a:rPr lang="en-US" sz="2800" b="1" dirty="0" err="1">
                <a:solidFill>
                  <a:srgbClr val="800000"/>
                </a:solidFill>
              </a:rPr>
              <a:t>Randstad</a:t>
            </a:r>
            <a:r>
              <a:rPr lang="en-US" sz="2800" dirty="0">
                <a:solidFill>
                  <a:srgbClr val="800000"/>
                </a:solidFill>
              </a:rPr>
              <a:t>, Neth. (</a:t>
            </a:r>
            <a:r>
              <a:rPr lang="ja-JP" altLang="en-US" sz="2800" dirty="0">
                <a:solidFill>
                  <a:srgbClr val="800000"/>
                </a:solidFill>
              </a:rPr>
              <a:t>“</a:t>
            </a:r>
            <a:r>
              <a:rPr lang="en-US" sz="2800" dirty="0">
                <a:solidFill>
                  <a:srgbClr val="800000"/>
                </a:solidFill>
              </a:rPr>
              <a:t>ring city</a:t>
            </a:r>
            <a:r>
              <a:rPr lang="ja-JP" altLang="en-US" sz="2800" dirty="0">
                <a:solidFill>
                  <a:srgbClr val="800000"/>
                </a:solidFill>
              </a:rPr>
              <a:t>”</a:t>
            </a:r>
            <a:r>
              <a:rPr lang="en-US" sz="2800" dirty="0">
                <a:solidFill>
                  <a:srgbClr val="800000"/>
                </a:solidFill>
              </a:rPr>
              <a:t>); part of Blue </a:t>
            </a:r>
            <a:r>
              <a:rPr lang="en-US" sz="2800" dirty="0" smtClean="0">
                <a:solidFill>
                  <a:srgbClr val="800000"/>
                </a:solidFill>
              </a:rPr>
              <a:t>Banana</a:t>
            </a:r>
            <a:endParaRPr lang="en-US" sz="2800" dirty="0">
              <a:solidFill>
                <a:srgbClr val="800000"/>
              </a:solidFill>
            </a:endParaRPr>
          </a:p>
        </p:txBody>
      </p:sp>
      <p:pic>
        <p:nvPicPr>
          <p:cNvPr id="115716" name="Picture 6" descr="File:Blaue-banane.png"/>
          <p:cNvPicPr>
            <a:picLocks noChangeAspect="1" noChangeArrowheads="1"/>
          </p:cNvPicPr>
          <p:nvPr/>
        </p:nvPicPr>
        <p:blipFill rotWithShape="1">
          <a:blip r:embed="rId4" cstate="email">
            <a:lum contrast="10000"/>
            <a:extLst>
              <a:ext uri="{28A0092B-C50C-407E-A947-70E740481C1C}">
                <a14:useLocalDpi xmlns:a14="http://schemas.microsoft.com/office/drawing/2010/main"/>
              </a:ext>
            </a:extLst>
          </a:blip>
          <a:srcRect l="5331" r="13653"/>
          <a:stretch/>
        </p:blipFill>
        <p:spPr bwMode="auto">
          <a:xfrm>
            <a:off x="152400" y="609599"/>
            <a:ext cx="4564743" cy="3923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4724400" y="990600"/>
            <a:ext cx="4419600" cy="1219200"/>
          </a:xfrm>
          <a:prstGeom prst="rect">
            <a:avLst/>
          </a:prstGeom>
        </p:spPr>
        <p:txBody>
          <a:bodyPr/>
          <a:lstStyle/>
          <a:p>
            <a:pPr marL="225425" indent="-225425">
              <a:spcBef>
                <a:spcPts val="0"/>
              </a:spcBef>
              <a:spcAft>
                <a:spcPts val="400"/>
              </a:spcAft>
              <a:buFont typeface="Arial" pitchFamily="34" charset="0"/>
              <a:buChar char="•"/>
              <a:defRPr/>
            </a:pPr>
            <a:r>
              <a:rPr lang="en-US" sz="3200" kern="0" dirty="0">
                <a:solidFill>
                  <a:srgbClr val="800000"/>
                </a:solidFill>
                <a:ea typeface="+mn-ea"/>
              </a:rPr>
              <a:t>3) Blue Banana</a:t>
            </a:r>
            <a:r>
              <a:rPr lang="en-US" sz="2800" kern="0" dirty="0">
                <a:solidFill>
                  <a:srgbClr val="800000"/>
                </a:solidFill>
                <a:ea typeface="+mn-ea"/>
              </a:rPr>
              <a:t>, </a:t>
            </a:r>
            <a:br>
              <a:rPr lang="en-US" sz="2800" kern="0" dirty="0">
                <a:solidFill>
                  <a:srgbClr val="800000"/>
                </a:solidFill>
                <a:ea typeface="+mn-ea"/>
              </a:rPr>
            </a:br>
            <a:r>
              <a:rPr lang="en-US" sz="2800" kern="0" dirty="0">
                <a:solidFill>
                  <a:srgbClr val="800000"/>
                </a:solidFill>
                <a:ea typeface="+mn-ea"/>
              </a:rPr>
              <a:t>W. Europe (~100 million</a:t>
            </a:r>
            <a:r>
              <a:rPr lang="en-US" sz="2800" kern="0" dirty="0" smtClean="0">
                <a:solidFill>
                  <a:srgbClr val="800000"/>
                </a:solidFill>
                <a:ea typeface="+mn-ea"/>
              </a:rPr>
              <a:t>)</a:t>
            </a:r>
            <a:endParaRPr lang="en-US" sz="2800" kern="0" dirty="0">
              <a:solidFill>
                <a:srgbClr val="800000"/>
              </a:solidFill>
              <a:latin typeface="+mn-lt"/>
              <a:ea typeface="+mn-ea"/>
            </a:endParaRPr>
          </a:p>
        </p:txBody>
      </p:sp>
      <p:sp>
        <p:nvSpPr>
          <p:cNvPr id="8" name="Rectangle 2"/>
          <p:cNvSpPr txBox="1">
            <a:spLocks noChangeArrowheads="1"/>
          </p:cNvSpPr>
          <p:nvPr/>
        </p:nvSpPr>
        <p:spPr>
          <a:xfrm>
            <a:off x="0" y="0"/>
            <a:ext cx="9144000" cy="685800"/>
          </a:xfrm>
          <a:prstGeom prst="rect">
            <a:avLst/>
          </a:prstGeom>
        </p:spPr>
        <p:txBody>
          <a:bodyPr/>
          <a:lstStyle/>
          <a:p>
            <a:pPr marL="338138" indent="-338138">
              <a:spcBef>
                <a:spcPts val="0"/>
              </a:spcBef>
              <a:spcAft>
                <a:spcPts val="400"/>
              </a:spcAft>
              <a:defRPr/>
            </a:pPr>
            <a:r>
              <a:rPr lang="en-US" sz="3200" b="1" kern="0" dirty="0">
                <a:solidFill>
                  <a:srgbClr val="800000"/>
                </a:solidFill>
                <a:latin typeface="+mn-lt"/>
                <a:ea typeface="+mn-ea"/>
              </a:rPr>
              <a:t>Major World </a:t>
            </a:r>
            <a:r>
              <a:rPr lang="en-US" sz="3200" b="1" kern="0" dirty="0" err="1">
                <a:solidFill>
                  <a:srgbClr val="800000"/>
                </a:solidFill>
                <a:latin typeface="+mn-lt"/>
                <a:ea typeface="+mn-ea"/>
              </a:rPr>
              <a:t>Megalopolitan</a:t>
            </a:r>
            <a:r>
              <a:rPr lang="en-US" sz="3200" b="1" kern="0" dirty="0">
                <a:solidFill>
                  <a:srgbClr val="800000"/>
                </a:solidFill>
                <a:latin typeface="+mn-lt"/>
                <a:ea typeface="+mn-ea"/>
              </a:rPr>
              <a:t> Development</a:t>
            </a:r>
            <a:endParaRPr lang="en-US" sz="3200" kern="0" dirty="0">
              <a:solidFill>
                <a:srgbClr val="800000"/>
              </a:solidFill>
              <a:latin typeface="+mn-lt"/>
              <a:ea typeface="+mn-ea"/>
            </a:endParaRPr>
          </a:p>
        </p:txBody>
      </p:sp>
      <p:sp>
        <p:nvSpPr>
          <p:cNvPr id="9" name="TextBox 8"/>
          <p:cNvSpPr txBox="1">
            <a:spLocks noChangeArrowheads="1"/>
          </p:cNvSpPr>
          <p:nvPr/>
        </p:nvSpPr>
        <p:spPr bwMode="auto">
          <a:xfrm>
            <a:off x="4876800" y="6243935"/>
            <a:ext cx="4114800" cy="430887"/>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dirty="0" smtClean="0">
                <a:solidFill>
                  <a:srgbClr val="FFFFCC"/>
                </a:solidFill>
                <a:effectLst>
                  <a:outerShdw blurRad="38100" dist="38100" dir="2700000" algn="tl">
                    <a:srgbClr val="000000">
                      <a:alpha val="43137"/>
                    </a:srgbClr>
                  </a:outerShdw>
                </a:effectLst>
              </a:rPr>
              <a:t>Amsterdam-Rotterdam-Hague</a:t>
            </a:r>
            <a:endParaRPr lang="en-US" sz="2200" dirty="0">
              <a:solidFill>
                <a:srgbClr val="FFFFCC"/>
              </a:solidFill>
              <a:effectLst>
                <a:outerShdw blurRad="38100" dist="38100" dir="2700000" algn="tl">
                  <a:srgbClr val="000000">
                    <a:alpha val="43137"/>
                  </a:srgbClr>
                </a:outerShdw>
              </a:effectLst>
            </a:endParaRPr>
          </a:p>
        </p:txBody>
      </p:sp>
      <p:sp>
        <p:nvSpPr>
          <p:cNvPr id="11" name="TextBox 10"/>
          <p:cNvSpPr txBox="1">
            <a:spLocks noChangeArrowheads="1"/>
          </p:cNvSpPr>
          <p:nvPr/>
        </p:nvSpPr>
        <p:spPr bwMode="auto">
          <a:xfrm>
            <a:off x="228600" y="4064913"/>
            <a:ext cx="4495800" cy="430887"/>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200" dirty="0" smtClean="0">
                <a:solidFill>
                  <a:srgbClr val="FFFFCC"/>
                </a:solidFill>
                <a:effectLst>
                  <a:outerShdw blurRad="38100" dist="38100" dir="2700000" algn="tl">
                    <a:srgbClr val="000000">
                      <a:alpha val="43137"/>
                    </a:srgbClr>
                  </a:outerShdw>
                </a:effectLst>
              </a:rPr>
              <a:t>From NW UK to Milan, Italy</a:t>
            </a:r>
            <a:endParaRPr lang="en-US" sz="22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79520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dissolve">
                                      <p:cBhvr>
                                        <p:cTn id="7" dur="500"/>
                                        <p:tgtEl>
                                          <p:spTgt spid="1157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par>
                          <p:cTn id="14" fill="hold">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nodeType="withEffect">
                                  <p:stCondLst>
                                    <p:cond delay="0"/>
                                  </p:stCondLst>
                                  <p:childTnLst>
                                    <p:set>
                                      <p:cBhvr>
                                        <p:cTn id="19" dur="1" fill="hold">
                                          <p:stCondLst>
                                            <p:cond delay="0"/>
                                          </p:stCondLst>
                                        </p:cTn>
                                        <p:tgtEl>
                                          <p:spTgt spid="115714"/>
                                        </p:tgtEl>
                                        <p:attrNameLst>
                                          <p:attrName>style.visibility</p:attrName>
                                        </p:attrNameLst>
                                      </p:cBhvr>
                                      <p:to>
                                        <p:strVal val="visible"/>
                                      </p:to>
                                    </p:set>
                                    <p:animEffect transition="in" filter="dissolve">
                                      <p:cBhvr>
                                        <p:cTn id="20" dur="500"/>
                                        <p:tgtEl>
                                          <p:spTgt spid="1157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animBg="1"/>
      <p:bldP spid="11"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932"/>
            <a:ext cx="9144000" cy="6841067"/>
          </a:xfrm>
          <a:prstGeom prst="rect">
            <a:avLst/>
          </a:prstGeom>
        </p:spPr>
      </p:pic>
      <p:sp>
        <p:nvSpPr>
          <p:cNvPr id="10242" name="Rectangle 2"/>
          <p:cNvSpPr>
            <a:spLocks noGrp="1" noChangeArrowheads="1"/>
          </p:cNvSpPr>
          <p:nvPr>
            <p:ph type="ctrTitle"/>
          </p:nvPr>
        </p:nvSpPr>
        <p:spPr>
          <a:xfrm>
            <a:off x="8467" y="0"/>
            <a:ext cx="6011334" cy="1752600"/>
          </a:xfrm>
        </p:spPr>
        <p:txBody>
          <a:bodyPr anchor="t"/>
          <a:lstStyle/>
          <a:p>
            <a:pPr algn="l" eaLnBrk="1" hangingPunct="1"/>
            <a:r>
              <a:rPr lang="en-US" sz="5400" b="1" dirty="0">
                <a:solidFill>
                  <a:srgbClr val="FEFFE5"/>
                </a:solidFill>
                <a:effectLst>
                  <a:outerShdw blurRad="38100" dist="38100" dir="2700000" algn="tl">
                    <a:srgbClr val="000000">
                      <a:alpha val="43137"/>
                    </a:srgbClr>
                  </a:outerShdw>
                </a:effectLst>
                <a:latin typeface="Arial" charset="0"/>
              </a:rPr>
              <a:t>The Changing </a:t>
            </a:r>
            <a:r>
              <a:rPr lang="en-US" sz="5400" b="1" dirty="0" smtClean="0">
                <a:solidFill>
                  <a:srgbClr val="FEFFE5"/>
                </a:solidFill>
                <a:effectLst>
                  <a:outerShdw blurRad="38100" dist="38100" dir="2700000" algn="tl">
                    <a:srgbClr val="000000">
                      <a:alpha val="43137"/>
                    </a:srgbClr>
                  </a:outerShdw>
                </a:effectLst>
                <a:latin typeface="Arial" charset="0"/>
              </a:rPr>
              <a:t>American City</a:t>
            </a:r>
            <a:endParaRPr lang="en-US" sz="5400" b="1" dirty="0">
              <a:solidFill>
                <a:srgbClr val="FEFFE5"/>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583020016"/>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t="22695"/>
          <a:stretch/>
        </p:blipFill>
        <p:spPr>
          <a:xfrm>
            <a:off x="4419600" y="1143000"/>
            <a:ext cx="4584192" cy="2768600"/>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200" y="4013200"/>
            <a:ext cx="4267200" cy="2768600"/>
          </a:xfrm>
          <a:prstGeom prst="rect">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19600" y="4047067"/>
            <a:ext cx="4601029" cy="2734733"/>
          </a:xfrm>
          <a:prstGeom prst="rect">
            <a:avLst/>
          </a:prstGeom>
        </p:spPr>
      </p:pic>
      <p:sp>
        <p:nvSpPr>
          <p:cNvPr id="13" name="TextBox 12"/>
          <p:cNvSpPr txBox="1">
            <a:spLocks noChangeArrowheads="1"/>
          </p:cNvSpPr>
          <p:nvPr/>
        </p:nvSpPr>
        <p:spPr bwMode="auto">
          <a:xfrm>
            <a:off x="4419600" y="4038600"/>
            <a:ext cx="2743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St Louis CBD (‘65)</a:t>
            </a:r>
            <a:endParaRPr lang="en-US" sz="2400" dirty="0">
              <a:solidFill>
                <a:srgbClr val="FFFFCC"/>
              </a:solidFill>
              <a:effectLst>
                <a:outerShdw blurRad="38100" dist="38100" dir="2700000" algn="tl">
                  <a:srgbClr val="000000">
                    <a:alpha val="43137"/>
                  </a:srgbClr>
                </a:outerShdw>
              </a:effectLst>
            </a:endParaRPr>
          </a:p>
        </p:txBody>
      </p:sp>
      <p:sp>
        <p:nvSpPr>
          <p:cNvPr id="7" name="Rectangle 6"/>
          <p:cNvSpPr/>
          <p:nvPr/>
        </p:nvSpPr>
        <p:spPr>
          <a:xfrm>
            <a:off x="8466" y="16933"/>
            <a:ext cx="9135533" cy="954107"/>
          </a:xfrm>
          <a:prstGeom prst="rect">
            <a:avLst/>
          </a:prstGeom>
        </p:spPr>
        <p:txBody>
          <a:bodyPr wrap="square">
            <a:spAutoFit/>
          </a:bodyPr>
          <a:lstStyle/>
          <a:p>
            <a:r>
              <a:rPr lang="en-US" sz="2800" b="1" dirty="0" smtClean="0">
                <a:solidFill>
                  <a:srgbClr val="800000"/>
                </a:solidFill>
              </a:rPr>
              <a:t>Agglomeration </a:t>
            </a:r>
            <a:r>
              <a:rPr lang="en-US" sz="2800" b="1" dirty="0">
                <a:solidFill>
                  <a:srgbClr val="800000"/>
                </a:solidFill>
              </a:rPr>
              <a:t>(nucleation</a:t>
            </a:r>
            <a:r>
              <a:rPr lang="en-US" sz="2800" b="1" dirty="0" smtClean="0">
                <a:solidFill>
                  <a:srgbClr val="800000"/>
                </a:solidFill>
              </a:rPr>
              <a:t>): </a:t>
            </a:r>
            <a:r>
              <a:rPr lang="en-US" sz="2800" dirty="0">
                <a:solidFill>
                  <a:srgbClr val="800000"/>
                </a:solidFill>
              </a:rPr>
              <a:t>clustering of people &amp;</a:t>
            </a:r>
            <a:r>
              <a:rPr lang="en-US" sz="2800" dirty="0" smtClean="0">
                <a:solidFill>
                  <a:srgbClr val="800000"/>
                </a:solidFill>
              </a:rPr>
              <a:t> </a:t>
            </a:r>
            <a:r>
              <a:rPr lang="en-US" sz="2800" dirty="0">
                <a:solidFill>
                  <a:srgbClr val="800000"/>
                </a:solidFill>
              </a:rPr>
              <a:t>businesses for mutual </a:t>
            </a:r>
            <a:r>
              <a:rPr lang="en-US" sz="2800" dirty="0" smtClean="0">
                <a:solidFill>
                  <a:srgbClr val="800000"/>
                </a:solidFill>
              </a:rPr>
              <a:t>advantage</a:t>
            </a:r>
            <a:endParaRPr lang="en-US" sz="2800" dirty="0">
              <a:solidFill>
                <a:srgbClr val="800000"/>
              </a:solidFill>
            </a:endParaRPr>
          </a:p>
        </p:txBody>
      </p:sp>
      <p:sp>
        <p:nvSpPr>
          <p:cNvPr id="12" name="TextBox 11"/>
          <p:cNvSpPr txBox="1">
            <a:spLocks noChangeArrowheads="1"/>
          </p:cNvSpPr>
          <p:nvPr/>
        </p:nvSpPr>
        <p:spPr bwMode="auto">
          <a:xfrm>
            <a:off x="1143000" y="4034135"/>
            <a:ext cx="3200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Chicago “Loop” (~‘</a:t>
            </a:r>
            <a:r>
              <a:rPr lang="en-US" sz="2400" dirty="0">
                <a:solidFill>
                  <a:srgbClr val="FFFFCC"/>
                </a:solidFill>
                <a:effectLst>
                  <a:outerShdw blurRad="38100" dist="38100" dir="2700000" algn="tl">
                    <a:srgbClr val="000000">
                      <a:alpha val="43137"/>
                    </a:srgbClr>
                  </a:outerShdw>
                </a:effectLst>
              </a:rPr>
              <a:t>2</a:t>
            </a:r>
            <a:r>
              <a:rPr lang="en-US" sz="2400" dirty="0" smtClean="0">
                <a:solidFill>
                  <a:srgbClr val="FFFFCC"/>
                </a:solidFill>
                <a:effectLst>
                  <a:outerShdw blurRad="38100" dist="38100" dir="2700000" algn="tl">
                    <a:srgbClr val="000000">
                      <a:alpha val="43137"/>
                    </a:srgbClr>
                  </a:outerShdw>
                </a:effectLst>
              </a:rPr>
              <a:t>0)</a:t>
            </a:r>
            <a:endParaRPr lang="en-US" sz="2400" dirty="0">
              <a:solidFill>
                <a:srgbClr val="FFFFCC"/>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76200" y="1134533"/>
            <a:ext cx="4267200" cy="2760854"/>
          </a:xfrm>
          <a:prstGeom prst="rect">
            <a:avLst/>
          </a:prstGeom>
        </p:spPr>
      </p:pic>
      <p:sp>
        <p:nvSpPr>
          <p:cNvPr id="15" name="TextBox 14"/>
          <p:cNvSpPr txBox="1">
            <a:spLocks noChangeArrowheads="1"/>
          </p:cNvSpPr>
          <p:nvPr/>
        </p:nvSpPr>
        <p:spPr bwMode="auto">
          <a:xfrm>
            <a:off x="76200" y="1143000"/>
            <a:ext cx="4267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Mechanics Hall, Boston (‘20)</a:t>
            </a:r>
            <a:endParaRPr lang="en-US" sz="2400" dirty="0">
              <a:solidFill>
                <a:srgbClr val="FFFFCC"/>
              </a:solidFill>
              <a:effectLst>
                <a:outerShdw blurRad="38100" dist="38100" dir="2700000" algn="tl">
                  <a:srgbClr val="000000">
                    <a:alpha val="43137"/>
                  </a:srgbClr>
                </a:outerShdw>
              </a:effectLst>
            </a:endParaRPr>
          </a:p>
        </p:txBody>
      </p:sp>
      <p:sp>
        <p:nvSpPr>
          <p:cNvPr id="17" name="TextBox 16"/>
          <p:cNvSpPr txBox="1">
            <a:spLocks noChangeArrowheads="1"/>
          </p:cNvSpPr>
          <p:nvPr/>
        </p:nvSpPr>
        <p:spPr bwMode="auto">
          <a:xfrm>
            <a:off x="4431792" y="1163935"/>
            <a:ext cx="2362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Montreal (1900)</a:t>
            </a:r>
            <a:endParaRPr lang="en-US" sz="24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25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0" y="0"/>
            <a:ext cx="9144000" cy="2209800"/>
          </a:xfrm>
        </p:spPr>
        <p:txBody>
          <a:bodyPr/>
          <a:lstStyle/>
          <a:p>
            <a:pPr marL="280988" indent="-280988" eaLnBrk="1" hangingPunct="1"/>
            <a:r>
              <a:rPr lang="en-US" b="1" dirty="0">
                <a:solidFill>
                  <a:srgbClr val="800000"/>
                </a:solidFill>
                <a:latin typeface="Arial" charset="0"/>
              </a:rPr>
              <a:t>John </a:t>
            </a:r>
            <a:r>
              <a:rPr lang="en-US" b="1" dirty="0" err="1">
                <a:solidFill>
                  <a:srgbClr val="800000"/>
                </a:solidFill>
                <a:latin typeface="Arial" charset="0"/>
              </a:rPr>
              <a:t>Borchert</a:t>
            </a:r>
            <a:r>
              <a:rPr lang="en-US" b="1" dirty="0">
                <a:solidFill>
                  <a:srgbClr val="800000"/>
                </a:solidFill>
                <a:latin typeface="Arial" charset="0"/>
              </a:rPr>
              <a:t> (1967): analyzed urbanization in North America </a:t>
            </a:r>
            <a:r>
              <a:rPr lang="en-US" b="1" dirty="0" smtClean="0">
                <a:solidFill>
                  <a:srgbClr val="800000"/>
                </a:solidFill>
                <a:latin typeface="Arial" charset="0"/>
              </a:rPr>
              <a:t>(5 </a:t>
            </a:r>
            <a:r>
              <a:rPr lang="en-US" b="1" dirty="0">
                <a:solidFill>
                  <a:srgbClr val="800000"/>
                </a:solidFill>
                <a:latin typeface="Arial" charset="0"/>
              </a:rPr>
              <a:t>epochs); </a:t>
            </a:r>
            <a:r>
              <a:rPr lang="en-US" b="1" dirty="0" smtClean="0">
                <a:solidFill>
                  <a:srgbClr val="800000"/>
                </a:solidFill>
                <a:latin typeface="Arial" charset="0"/>
              </a:rPr>
              <a:t>transportation</a:t>
            </a:r>
          </a:p>
          <a:p>
            <a:pPr marL="280988" indent="-280988" eaLnBrk="1" hangingPunct="1"/>
            <a:r>
              <a:rPr lang="en-US" sz="2800" b="1" dirty="0" smtClean="0">
                <a:solidFill>
                  <a:srgbClr val="800000"/>
                </a:solidFill>
                <a:latin typeface="Arial" charset="0"/>
              </a:rPr>
              <a:t>1</a:t>
            </a:r>
            <a:r>
              <a:rPr lang="en-US" sz="2800" b="1" dirty="0">
                <a:solidFill>
                  <a:srgbClr val="800000"/>
                </a:solidFill>
                <a:latin typeface="Arial" charset="0"/>
              </a:rPr>
              <a:t>) Sail-Wagon Epoch (1790-1830)</a:t>
            </a:r>
          </a:p>
        </p:txBody>
      </p:sp>
      <p:pic>
        <p:nvPicPr>
          <p:cNvPr id="22937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2965533"/>
            <a:ext cx="4495800" cy="364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0" name="Picture 4"/>
          <p:cNvPicPr>
            <a:picLocks noChangeAspect="1" noChangeArrowheads="1"/>
          </p:cNvPicPr>
          <p:nvPr/>
        </p:nvPicPr>
        <p:blipFill>
          <a:blip r:embed="rId4">
            <a:lum bright="-10000" contrast="20000"/>
            <a:extLst>
              <a:ext uri="{28A0092B-C50C-407E-A947-70E740481C1C}">
                <a14:useLocalDpi xmlns:a14="http://schemas.microsoft.com/office/drawing/2010/main"/>
              </a:ext>
            </a:extLst>
          </a:blip>
          <a:srcRect/>
          <a:stretch>
            <a:fillRect/>
          </a:stretch>
        </p:blipFill>
        <p:spPr bwMode="auto">
          <a:xfrm>
            <a:off x="4343400" y="1752600"/>
            <a:ext cx="4648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5181600" y="5562600"/>
            <a:ext cx="3276600" cy="707886"/>
          </a:xfrm>
          <a:prstGeom prst="rect">
            <a:avLst/>
          </a:prstGeom>
          <a:solidFill>
            <a:srgbClr val="000000">
              <a:alpha val="39000"/>
            </a:srgbClr>
          </a:solidFill>
          <a:ln w="9525">
            <a:noFill/>
            <a:miter lim="800000"/>
            <a:headEnd/>
            <a:tailEnd/>
          </a:ln>
        </p:spPr>
        <p:txBody>
          <a:bodyPr wrap="square">
            <a:spAutoFit/>
          </a:bodyPr>
          <a:lstStyle/>
          <a:p>
            <a:r>
              <a:rPr lang="en-US" sz="2000" b="1" i="1" dirty="0">
                <a:solidFill>
                  <a:srgbClr val="FFFFCC"/>
                </a:solidFill>
                <a:effectLst>
                  <a:outerShdw blurRad="38100" dist="38100" dir="2700000" algn="tl">
                    <a:srgbClr val="000000">
                      <a:alpha val="43137"/>
                    </a:srgbClr>
                  </a:outerShdw>
                </a:effectLst>
              </a:rPr>
              <a:t>Boston's May Sheep Fair, early 1800s</a:t>
            </a:r>
          </a:p>
        </p:txBody>
      </p:sp>
      <p:sp>
        <p:nvSpPr>
          <p:cNvPr id="8" name="Rectangle 7"/>
          <p:cNvSpPr>
            <a:spLocks noChangeArrowheads="1"/>
          </p:cNvSpPr>
          <p:nvPr/>
        </p:nvSpPr>
        <p:spPr bwMode="auto">
          <a:xfrm>
            <a:off x="990600" y="2114490"/>
            <a:ext cx="2057400" cy="400110"/>
          </a:xfrm>
          <a:prstGeom prst="rect">
            <a:avLst/>
          </a:prstGeom>
          <a:solidFill>
            <a:srgbClr val="000000">
              <a:alpha val="39000"/>
            </a:srgbClr>
          </a:solidFill>
          <a:ln w="9525">
            <a:noFill/>
            <a:miter lim="800000"/>
            <a:headEnd/>
            <a:tailEnd/>
          </a:ln>
        </p:spPr>
        <p:txBody>
          <a:bodyPr wrap="square">
            <a:spAutoFit/>
          </a:bodyPr>
          <a:lstStyle/>
          <a:p>
            <a:r>
              <a:rPr lang="en-US" sz="2000" b="1" i="1" dirty="0">
                <a:solidFill>
                  <a:srgbClr val="FFFFCC"/>
                </a:solidFill>
                <a:effectLst>
                  <a:outerShdw blurRad="38100" dist="38100" dir="2700000" algn="tl">
                    <a:srgbClr val="000000">
                      <a:alpha val="43137"/>
                    </a:srgbClr>
                  </a:outerShdw>
                </a:effectLst>
              </a:rPr>
              <a:t>Boston (1800)</a:t>
            </a:r>
          </a:p>
        </p:txBody>
      </p:sp>
    </p:spTree>
    <p:extLst>
      <p:ext uri="{BB962C8B-B14F-4D97-AF65-F5344CB8AC3E}">
        <p14:creationId xmlns:p14="http://schemas.microsoft.com/office/powerpoint/2010/main" val="3537778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blinds(horizontal)">
                                      <p:cBhvr>
                                        <p:cTn id="7" dur="500"/>
                                        <p:tgtEl>
                                          <p:spTgt spid="24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78">
                                            <p:txEl>
                                              <p:pRg st="1" end="1"/>
                                            </p:txEl>
                                          </p:spTgt>
                                        </p:tgtEl>
                                        <p:attrNameLst>
                                          <p:attrName>style.visibility</p:attrName>
                                        </p:attrNameLst>
                                      </p:cBhvr>
                                      <p:to>
                                        <p:strVal val="visible"/>
                                      </p:to>
                                    </p:set>
                                    <p:animEffect transition="in" filter="blinds(horizontal)">
                                      <p:cBhvr>
                                        <p:cTn id="12" dur="500"/>
                                        <p:tgtEl>
                                          <p:spTgt spid="24578">
                                            <p:txEl>
                                              <p:pRg st="1" end="1"/>
                                            </p:txEl>
                                          </p:spTgt>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229379"/>
                                        </p:tgtEl>
                                        <p:attrNameLst>
                                          <p:attrName>style.visibility</p:attrName>
                                        </p:attrNameLst>
                                      </p:cBhvr>
                                      <p:to>
                                        <p:strVal val="visible"/>
                                      </p:to>
                                    </p:set>
                                    <p:animEffect transition="in" filter="dissolve">
                                      <p:cBhvr>
                                        <p:cTn id="16" dur="500"/>
                                        <p:tgtEl>
                                          <p:spTgt spid="22937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nodeType="withEffect">
                                  <p:stCondLst>
                                    <p:cond delay="0"/>
                                  </p:stCondLst>
                                  <p:childTnLst>
                                    <p:set>
                                      <p:cBhvr>
                                        <p:cTn id="21" dur="1" fill="hold">
                                          <p:stCondLst>
                                            <p:cond delay="0"/>
                                          </p:stCondLst>
                                        </p:cTn>
                                        <p:tgtEl>
                                          <p:spTgt spid="229380"/>
                                        </p:tgtEl>
                                        <p:attrNameLst>
                                          <p:attrName>style.visibility</p:attrName>
                                        </p:attrNameLst>
                                      </p:cBhvr>
                                      <p:to>
                                        <p:strVal val="visible"/>
                                      </p:to>
                                    </p:set>
                                    <p:animEffect transition="in" filter="dissolve">
                                      <p:cBhvr>
                                        <p:cTn id="22" dur="500"/>
                                        <p:tgtEl>
                                          <p:spTgt spid="22938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bldLvl="2"/>
      <p:bldP spid="7" grpId="0" animBg="1"/>
      <p:bldP spid="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ca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56280"/>
            <a:ext cx="9143391" cy="5644520"/>
          </a:xfrm>
          <a:prstGeom prst="rect">
            <a:avLst/>
          </a:prstGeom>
        </p:spPr>
      </p:pic>
      <p:sp>
        <p:nvSpPr>
          <p:cNvPr id="9" name="Rectangle 2"/>
          <p:cNvSpPr txBox="1">
            <a:spLocks noChangeArrowheads="1"/>
          </p:cNvSpPr>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0988" indent="-280988" eaLnBrk="1" hangingPunct="1"/>
            <a:r>
              <a:rPr lang="en-US" sz="2800" b="1" dirty="0">
                <a:solidFill>
                  <a:srgbClr val="800000"/>
                </a:solidFill>
                <a:latin typeface="Arial" charset="0"/>
              </a:rPr>
              <a:t>1</a:t>
            </a:r>
            <a:r>
              <a:rPr lang="en-US" sz="2800" b="1" dirty="0" smtClean="0">
                <a:solidFill>
                  <a:srgbClr val="800000"/>
                </a:solidFill>
                <a:latin typeface="Arial" charset="0"/>
              </a:rPr>
              <a:t>) </a:t>
            </a:r>
            <a:r>
              <a:rPr lang="en-US" sz="2800" b="1" dirty="0">
                <a:solidFill>
                  <a:srgbClr val="800000"/>
                </a:solidFill>
                <a:latin typeface="Arial" charset="0"/>
              </a:rPr>
              <a:t>Sail-Wagon Epoch (1790-1830</a:t>
            </a:r>
            <a:r>
              <a:rPr lang="en-US" sz="2800" b="1" dirty="0" smtClean="0">
                <a:solidFill>
                  <a:srgbClr val="800000"/>
                </a:solidFill>
                <a:latin typeface="Arial" charset="0"/>
              </a:rPr>
              <a:t>); pre-industrial</a:t>
            </a:r>
            <a:endParaRPr lang="en-US" sz="2800" b="1" dirty="0">
              <a:solidFill>
                <a:srgbClr val="800000"/>
              </a:solidFill>
              <a:latin typeface="Arial" charset="0"/>
            </a:endParaRPr>
          </a:p>
        </p:txBody>
      </p:sp>
      <p:sp>
        <p:nvSpPr>
          <p:cNvPr id="7" name="Rectangle 6"/>
          <p:cNvSpPr>
            <a:spLocks noChangeArrowheads="1"/>
          </p:cNvSpPr>
          <p:nvPr/>
        </p:nvSpPr>
        <p:spPr bwMode="auto">
          <a:xfrm>
            <a:off x="381000" y="1295400"/>
            <a:ext cx="2209800" cy="400110"/>
          </a:xfrm>
          <a:prstGeom prst="rect">
            <a:avLst/>
          </a:prstGeom>
          <a:solidFill>
            <a:srgbClr val="000000">
              <a:alpha val="39000"/>
            </a:srgbClr>
          </a:solidFill>
          <a:ln w="9525">
            <a:noFill/>
            <a:miter lim="800000"/>
            <a:headEnd/>
            <a:tailEnd/>
          </a:ln>
        </p:spPr>
        <p:txBody>
          <a:bodyPr wrap="square">
            <a:spAutoFit/>
          </a:bodyPr>
          <a:lstStyle/>
          <a:p>
            <a:pPr algn="ctr"/>
            <a:r>
              <a:rPr lang="en-US" sz="2000" b="1" i="1" dirty="0" smtClean="0">
                <a:solidFill>
                  <a:srgbClr val="FFFFCC"/>
                </a:solidFill>
                <a:effectLst>
                  <a:outerShdw blurRad="38100" dist="38100" dir="2700000" algn="tl">
                    <a:srgbClr val="000000">
                      <a:alpha val="43137"/>
                    </a:srgbClr>
                  </a:outerShdw>
                </a:effectLst>
              </a:rPr>
              <a:t>Chicago (~1800</a:t>
            </a:r>
            <a:r>
              <a:rPr lang="en-US" sz="2000" b="1" i="1" dirty="0">
                <a:solidFill>
                  <a:srgbClr val="FFFFCC"/>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74974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p:nvPr/>
        </p:nvSpPr>
        <p:spPr>
          <a:xfrm>
            <a:off x="152400" y="838200"/>
            <a:ext cx="8866187" cy="5303836"/>
          </a:xfrm>
          <a:prstGeom prst="rect">
            <a:avLst/>
          </a:prstGeom>
          <a:blipFill>
            <a:blip r:embed="rId3" cstate="email">
              <a:extLst>
                <a:ext uri="{28A0092B-C50C-407E-A947-70E740481C1C}">
                  <a14:useLocalDpi xmlns:a14="http://schemas.microsoft.com/office/drawing/2010/main"/>
                </a:ext>
              </a:extLst>
            </a:blip>
            <a:stretch>
              <a:fillRect/>
            </a:stretch>
          </a:blipFill>
        </p:spPr>
      </p:sp>
      <p:sp>
        <p:nvSpPr>
          <p:cNvPr id="425" name="Shape 425"/>
          <p:cNvSpPr/>
          <p:nvPr/>
        </p:nvSpPr>
        <p:spPr>
          <a:xfrm>
            <a:off x="284705" y="948267"/>
            <a:ext cx="3593029" cy="660400"/>
          </a:xfrm>
          <a:prstGeom prst="rect">
            <a:avLst/>
          </a:prstGeom>
          <a:blipFill>
            <a:blip r:embed="rId4" cstate="email">
              <a:extLst>
                <a:ext uri="{28A0092B-C50C-407E-A947-70E740481C1C}">
                  <a14:useLocalDpi xmlns:a14="http://schemas.microsoft.com/office/drawing/2010/main"/>
                </a:ext>
              </a:extLst>
            </a:blip>
            <a:srcRect/>
            <a:stretch>
              <a:fillRect/>
            </a:stretch>
          </a:blipFill>
        </p:spPr>
      </p:sp>
      <p:sp>
        <p:nvSpPr>
          <p:cNvPr id="426" name="Shape 426"/>
          <p:cNvSpPr/>
          <p:nvPr/>
        </p:nvSpPr>
        <p:spPr>
          <a:xfrm>
            <a:off x="457200" y="6540501"/>
            <a:ext cx="8145461" cy="165099"/>
          </a:xfrm>
          <a:prstGeom prst="rect">
            <a:avLst/>
          </a:prstGeom>
          <a:blipFill>
            <a:blip r:embed="rId5"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sp>
        <p:nvSpPr>
          <p:cNvPr id="13" name="Shape 425"/>
          <p:cNvSpPr/>
          <p:nvPr/>
        </p:nvSpPr>
        <p:spPr>
          <a:xfrm>
            <a:off x="304800" y="2319866"/>
            <a:ext cx="3593029" cy="999067"/>
          </a:xfrm>
          <a:prstGeom prst="rect">
            <a:avLst/>
          </a:prstGeom>
          <a:blipFill>
            <a:blip r:embed="rId6" cstate="email">
              <a:extLst>
                <a:ext uri="{28A0092B-C50C-407E-A947-70E740481C1C}">
                  <a14:useLocalDpi xmlns:a14="http://schemas.microsoft.com/office/drawing/2010/main"/>
                </a:ext>
              </a:extLst>
            </a:blip>
            <a:srcRect/>
            <a:stretch>
              <a:fillRect/>
            </a:stretch>
          </a:blipFill>
        </p:spPr>
      </p:sp>
      <p:pic>
        <p:nvPicPr>
          <p:cNvPr id="10" name="Picture 9" descr="Burgess.png"/>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9423" y="3735328"/>
            <a:ext cx="3180577" cy="2055872"/>
          </a:xfrm>
          <a:prstGeom prst="rect">
            <a:avLst/>
          </a:prstGeom>
        </p:spPr>
      </p:pic>
    </p:spTree>
    <p:extLst>
      <p:ext uri="{BB962C8B-B14F-4D97-AF65-F5344CB8AC3E}">
        <p14:creationId xmlns:p14="http://schemas.microsoft.com/office/powerpoint/2010/main" val="26517922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550" y="546100"/>
            <a:ext cx="41338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5800" y="1419225"/>
            <a:ext cx="46482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2"/>
          <p:cNvSpPr>
            <a:spLocks noGrp="1" noChangeArrowheads="1"/>
          </p:cNvSpPr>
          <p:nvPr>
            <p:ph type="body" idx="1"/>
          </p:nvPr>
        </p:nvSpPr>
        <p:spPr>
          <a:xfrm>
            <a:off x="0" y="0"/>
            <a:ext cx="9144000" cy="1066800"/>
          </a:xfrm>
        </p:spPr>
        <p:txBody>
          <a:bodyPr/>
          <a:lstStyle/>
          <a:p>
            <a:pPr marL="280988" indent="-336550" eaLnBrk="1" hangingPunct="1"/>
            <a:r>
              <a:rPr lang="en-US" sz="2800" b="1" dirty="0">
                <a:solidFill>
                  <a:srgbClr val="800000"/>
                </a:solidFill>
                <a:latin typeface="Arial" charset="0"/>
              </a:rPr>
              <a:t>2) Iron Horse Epoch (1830-70); steam-power …</a:t>
            </a:r>
            <a:br>
              <a:rPr lang="en-US" sz="2800" b="1" dirty="0">
                <a:solidFill>
                  <a:srgbClr val="800000"/>
                </a:solidFill>
                <a:latin typeface="Arial" charset="0"/>
              </a:rPr>
            </a:br>
            <a:r>
              <a:rPr lang="en-US" sz="2800" b="1" dirty="0">
                <a:solidFill>
                  <a:srgbClr val="800000"/>
                </a:solidFill>
                <a:latin typeface="Arial" charset="0"/>
              </a:rPr>
              <a:t>				        (railroads, steamboats)</a:t>
            </a:r>
          </a:p>
        </p:txBody>
      </p:sp>
      <p:pic>
        <p:nvPicPr>
          <p:cNvPr id="7475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2971800"/>
            <a:ext cx="4191000"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7"/>
          <p:cNvSpPr>
            <a:spLocks noChangeArrowheads="1"/>
          </p:cNvSpPr>
          <p:nvPr/>
        </p:nvSpPr>
        <p:spPr bwMode="auto">
          <a:xfrm>
            <a:off x="228600" y="2971800"/>
            <a:ext cx="2895600" cy="646113"/>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FFCC"/>
                </a:solidFill>
                <a:effectLst>
                  <a:outerShdw blurRad="38100" dist="38100" dir="2700000" algn="tl">
                    <a:srgbClr val="000000">
                      <a:alpha val="43137"/>
                    </a:srgbClr>
                  </a:outerShdw>
                </a:effectLst>
              </a:rPr>
              <a:t>Horse-drawn trolleys in downtown Boston (1885) </a:t>
            </a:r>
            <a:endParaRPr lang="en-US" b="1">
              <a:solidFill>
                <a:srgbClr val="FFFFCC"/>
              </a:solidFill>
              <a:effectLst>
                <a:outerShdw blurRad="38100" dist="38100" dir="2700000" algn="tl">
                  <a:srgbClr val="000000">
                    <a:alpha val="43137"/>
                  </a:srgbClr>
                </a:outerShdw>
              </a:effectLst>
            </a:endParaRPr>
          </a:p>
        </p:txBody>
      </p:sp>
      <p:pic>
        <p:nvPicPr>
          <p:cNvPr id="74759"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l="9195" r="8046"/>
          <a:stretch>
            <a:fillRect/>
          </a:stretch>
        </p:blipFill>
        <p:spPr bwMode="auto">
          <a:xfrm>
            <a:off x="7620000" y="3505200"/>
            <a:ext cx="137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0" name="Rectangle 9"/>
          <p:cNvSpPr>
            <a:spLocks noChangeArrowheads="1"/>
          </p:cNvSpPr>
          <p:nvPr/>
        </p:nvSpPr>
        <p:spPr bwMode="auto">
          <a:xfrm>
            <a:off x="7848600" y="1611313"/>
            <a:ext cx="1143000" cy="369887"/>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FFCC"/>
                </a:solidFill>
                <a:effectLst>
                  <a:outerShdw blurRad="38100" dist="38100" dir="2700000" algn="tl">
                    <a:srgbClr val="000000">
                      <a:alpha val="43137"/>
                    </a:srgbClr>
                  </a:outerShdw>
                </a:effectLst>
              </a:rPr>
              <a:t>Chicago</a:t>
            </a:r>
            <a:endParaRPr lang="en-US" b="1">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150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email">
            <a:lum bright="-10000" contrast="20000"/>
            <a:extLst>
              <a:ext uri="{28A0092B-C50C-407E-A947-70E740481C1C}">
                <a14:useLocalDpi xmlns:a14="http://schemas.microsoft.com/office/drawing/2010/main"/>
              </a:ext>
            </a:extLst>
          </a:blip>
          <a:srcRect/>
          <a:stretch>
            <a:fillRect/>
          </a:stretch>
        </p:blipFill>
        <p:spPr bwMode="auto">
          <a:xfrm>
            <a:off x="76200" y="1611313"/>
            <a:ext cx="4419600"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p:cNvSpPr>
            <a:spLocks noGrp="1" noChangeArrowheads="1"/>
          </p:cNvSpPr>
          <p:nvPr>
            <p:ph type="body" idx="1"/>
          </p:nvPr>
        </p:nvSpPr>
        <p:spPr>
          <a:xfrm>
            <a:off x="0" y="0"/>
            <a:ext cx="9144000" cy="1066800"/>
          </a:xfrm>
        </p:spPr>
        <p:txBody>
          <a:bodyPr/>
          <a:lstStyle/>
          <a:p>
            <a:pPr marL="280988" indent="-280988" eaLnBrk="1" hangingPunct="1"/>
            <a:r>
              <a:rPr lang="en-US" sz="2800" b="1" dirty="0">
                <a:solidFill>
                  <a:srgbClr val="800000"/>
                </a:solidFill>
                <a:latin typeface="Arial" charset="0"/>
              </a:rPr>
              <a:t>3) Steel-Rail Epoch (1870-1920); </a:t>
            </a:r>
            <a:br>
              <a:rPr lang="en-US" sz="2800" b="1" dirty="0">
                <a:solidFill>
                  <a:srgbClr val="800000"/>
                </a:solidFill>
                <a:latin typeface="Arial" charset="0"/>
              </a:rPr>
            </a:br>
            <a:r>
              <a:rPr lang="en-US" sz="2800" b="1" dirty="0">
                <a:solidFill>
                  <a:srgbClr val="800000"/>
                </a:solidFill>
                <a:latin typeface="Arial" charset="0"/>
              </a:rPr>
              <a:t>full impact of Ind. Rev.; </a:t>
            </a:r>
            <a:br>
              <a:rPr lang="en-US" sz="2800" b="1" dirty="0">
                <a:solidFill>
                  <a:srgbClr val="800000"/>
                </a:solidFill>
                <a:latin typeface="Arial" charset="0"/>
              </a:rPr>
            </a:br>
            <a:r>
              <a:rPr lang="en-US" sz="2800" b="1" dirty="0">
                <a:solidFill>
                  <a:srgbClr val="800000"/>
                </a:solidFill>
                <a:latin typeface="Arial" charset="0"/>
              </a:rPr>
              <a:t>hinterlands expand</a:t>
            </a:r>
          </a:p>
        </p:txBody>
      </p:sp>
      <p:pic>
        <p:nvPicPr>
          <p:cNvPr id="75780" name="Picture 3"/>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4648200" y="1593850"/>
            <a:ext cx="4419600" cy="518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89825" y="3705225"/>
            <a:ext cx="1501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17825" y="3883025"/>
            <a:ext cx="1501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15000" y="0"/>
            <a:ext cx="34226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7"/>
          <p:cNvSpPr>
            <a:spLocks noChangeArrowheads="1"/>
          </p:cNvSpPr>
          <p:nvPr/>
        </p:nvSpPr>
        <p:spPr bwMode="auto">
          <a:xfrm>
            <a:off x="6477000" y="0"/>
            <a:ext cx="2667000" cy="646113"/>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FFCC"/>
                </a:solidFill>
                <a:effectLst>
                  <a:outerShdw blurRad="38100" dist="38100" dir="2700000" algn="tl">
                    <a:srgbClr val="000000">
                      <a:alpha val="43137"/>
                    </a:srgbClr>
                  </a:outerShdw>
                </a:effectLst>
              </a:rPr>
              <a:t>Electric streetcar lines radiated outward</a:t>
            </a:r>
            <a:endParaRPr lang="en-US" b="1">
              <a:solidFill>
                <a:srgbClr val="FFFFCC"/>
              </a:solidFill>
              <a:effectLst>
                <a:outerShdw blurRad="38100" dist="38100" dir="2700000" algn="tl">
                  <a:srgbClr val="000000">
                    <a:alpha val="43137"/>
                  </a:srgbClr>
                </a:outerShdw>
              </a:effectLst>
            </a:endParaRPr>
          </a:p>
        </p:txBody>
      </p:sp>
      <p:sp>
        <p:nvSpPr>
          <p:cNvPr id="98313" name="Rectangle 8"/>
          <p:cNvSpPr>
            <a:spLocks noChangeArrowheads="1"/>
          </p:cNvSpPr>
          <p:nvPr/>
        </p:nvSpPr>
        <p:spPr bwMode="auto">
          <a:xfrm>
            <a:off x="8001000" y="1487488"/>
            <a:ext cx="1143000" cy="646112"/>
          </a:xfrm>
          <a:prstGeom prst="rect">
            <a:avLst/>
          </a:prstGeom>
          <a:solidFill>
            <a:srgbClr val="000000">
              <a:alpha val="50195"/>
            </a:srgbClr>
          </a:solidFill>
          <a:ln w="9525">
            <a:noFill/>
            <a:miter lim="800000"/>
            <a:headEnd/>
            <a:tailEnd/>
          </a:ln>
        </p:spPr>
        <p:txBody>
          <a:bodyPr>
            <a:spAutoFit/>
          </a:bodyPr>
          <a:lstStyle/>
          <a:p>
            <a:pPr>
              <a:defRPr/>
            </a:pPr>
            <a:r>
              <a:rPr lang="en-US" b="1" i="1" dirty="0">
                <a:solidFill>
                  <a:srgbClr val="FFFFCC"/>
                </a:solidFill>
                <a:effectLst>
                  <a:outerShdw blurRad="38100" dist="38100" dir="2700000" algn="tl">
                    <a:srgbClr val="000000">
                      <a:alpha val="43137"/>
                    </a:srgbClr>
                  </a:outerShdw>
                </a:effectLst>
                <a:ea typeface="+mn-ea"/>
              </a:rPr>
              <a:t>Boston 1915</a:t>
            </a:r>
            <a:endParaRPr lang="en-US" b="1" dirty="0">
              <a:solidFill>
                <a:srgbClr val="FFFFCC"/>
              </a:solidFill>
              <a:effectLst>
                <a:outerShdw blurRad="38100" dist="38100" dir="2700000" algn="tl">
                  <a:srgbClr val="000000">
                    <a:alpha val="43137"/>
                  </a:srgbClr>
                </a:outerShdw>
              </a:effectLst>
              <a:ea typeface="+mn-ea"/>
            </a:endParaRPr>
          </a:p>
        </p:txBody>
      </p:sp>
      <p:sp>
        <p:nvSpPr>
          <p:cNvPr id="75786" name="Rectangle 9"/>
          <p:cNvSpPr>
            <a:spLocks noChangeArrowheads="1"/>
          </p:cNvSpPr>
          <p:nvPr/>
        </p:nvSpPr>
        <p:spPr bwMode="auto">
          <a:xfrm>
            <a:off x="152400" y="1676400"/>
            <a:ext cx="1143000" cy="369888"/>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FFCC"/>
                </a:solidFill>
                <a:effectLst>
                  <a:outerShdw blurRad="38100" dist="38100" dir="2700000" algn="tl">
                    <a:srgbClr val="000000">
                      <a:alpha val="43137"/>
                    </a:srgbClr>
                  </a:outerShdw>
                </a:effectLst>
              </a:rPr>
              <a:t>Chicago</a:t>
            </a:r>
            <a:endParaRPr lang="en-US" b="1">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5515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p:nvPr/>
        </p:nvSpPr>
        <p:spPr>
          <a:xfrm>
            <a:off x="152400" y="838200"/>
            <a:ext cx="8866187" cy="5303836"/>
          </a:xfrm>
          <a:prstGeom prst="rect">
            <a:avLst/>
          </a:prstGeom>
          <a:blipFill>
            <a:blip r:embed="rId3" cstate="email">
              <a:extLst>
                <a:ext uri="{28A0092B-C50C-407E-A947-70E740481C1C}">
                  <a14:useLocalDpi xmlns:a14="http://schemas.microsoft.com/office/drawing/2010/main"/>
                </a:ext>
              </a:extLst>
            </a:blip>
            <a:stretch>
              <a:fillRect/>
            </a:stretch>
          </a:blipFill>
        </p:spPr>
      </p:sp>
      <p:sp>
        <p:nvSpPr>
          <p:cNvPr id="422" name="Shape 422"/>
          <p:cNvSpPr/>
          <p:nvPr/>
        </p:nvSpPr>
        <p:spPr>
          <a:xfrm>
            <a:off x="152400" y="838200"/>
            <a:ext cx="8855074" cy="5297487"/>
          </a:xfrm>
          <a:prstGeom prst="rect">
            <a:avLst/>
          </a:prstGeom>
          <a:blipFill>
            <a:blip r:embed="rId4" cstate="email">
              <a:extLst>
                <a:ext uri="{28A0092B-C50C-407E-A947-70E740481C1C}">
                  <a14:useLocalDpi xmlns:a14="http://schemas.microsoft.com/office/drawing/2010/main"/>
                </a:ext>
              </a:extLst>
            </a:blip>
            <a:stretch>
              <a:fillRect/>
            </a:stretch>
          </a:blipFill>
        </p:spPr>
      </p:sp>
      <p:sp>
        <p:nvSpPr>
          <p:cNvPr id="425" name="Shape 425"/>
          <p:cNvSpPr/>
          <p:nvPr/>
        </p:nvSpPr>
        <p:spPr>
          <a:xfrm>
            <a:off x="284705" y="948267"/>
            <a:ext cx="3593029" cy="660400"/>
          </a:xfrm>
          <a:prstGeom prst="rect">
            <a:avLst/>
          </a:prstGeom>
          <a:blipFill>
            <a:blip r:embed="rId5" cstate="email">
              <a:extLst>
                <a:ext uri="{28A0092B-C50C-407E-A947-70E740481C1C}">
                  <a14:useLocalDpi xmlns:a14="http://schemas.microsoft.com/office/drawing/2010/main"/>
                </a:ext>
              </a:extLst>
            </a:blip>
            <a:srcRect/>
            <a:stretch>
              <a:fillRect/>
            </a:stretch>
          </a:blipFill>
        </p:spPr>
      </p:sp>
      <p:sp>
        <p:nvSpPr>
          <p:cNvPr id="426" name="Shape 426"/>
          <p:cNvSpPr/>
          <p:nvPr/>
        </p:nvSpPr>
        <p:spPr>
          <a:xfrm>
            <a:off x="457200" y="6540501"/>
            <a:ext cx="8145461" cy="165099"/>
          </a:xfrm>
          <a:prstGeom prst="rect">
            <a:avLst/>
          </a:prstGeom>
          <a:blipFill>
            <a:blip r:embed="rId6"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sp>
        <p:nvSpPr>
          <p:cNvPr id="12" name="Shape 425"/>
          <p:cNvSpPr/>
          <p:nvPr/>
        </p:nvSpPr>
        <p:spPr>
          <a:xfrm>
            <a:off x="293171" y="922867"/>
            <a:ext cx="3593029" cy="905933"/>
          </a:xfrm>
          <a:prstGeom prst="rect">
            <a:avLst/>
          </a:prstGeom>
          <a:blipFill>
            <a:blip r:embed="rId7" cstate="email">
              <a:extLst>
                <a:ext uri="{28A0092B-C50C-407E-A947-70E740481C1C}">
                  <a14:useLocalDpi xmlns:a14="http://schemas.microsoft.com/office/drawing/2010/main"/>
                </a:ext>
              </a:extLst>
            </a:blip>
            <a:srcRect/>
            <a:stretch>
              <a:fillRect/>
            </a:stretch>
          </a:blipFill>
        </p:spPr>
      </p:sp>
      <p:sp>
        <p:nvSpPr>
          <p:cNvPr id="13" name="Shape 425"/>
          <p:cNvSpPr/>
          <p:nvPr/>
        </p:nvSpPr>
        <p:spPr>
          <a:xfrm>
            <a:off x="304800" y="2319866"/>
            <a:ext cx="3593029" cy="999067"/>
          </a:xfrm>
          <a:prstGeom prst="rect">
            <a:avLst/>
          </a:prstGeom>
          <a:blipFill>
            <a:blip r:embed="rId8" cstate="email">
              <a:extLst>
                <a:ext uri="{28A0092B-C50C-407E-A947-70E740481C1C}">
                  <a14:useLocalDpi xmlns:a14="http://schemas.microsoft.com/office/drawing/2010/main"/>
                </a:ext>
              </a:extLst>
            </a:blip>
            <a:srcRect/>
            <a:stretch>
              <a:fillRect/>
            </a:stretch>
          </a:blipFill>
        </p:spPr>
      </p:sp>
      <p:sp>
        <p:nvSpPr>
          <p:cNvPr id="14" name="Shape 425"/>
          <p:cNvSpPr/>
          <p:nvPr/>
        </p:nvSpPr>
        <p:spPr>
          <a:xfrm>
            <a:off x="304800" y="2362200"/>
            <a:ext cx="3593029" cy="1219201"/>
          </a:xfrm>
          <a:prstGeom prst="rect">
            <a:avLst/>
          </a:prstGeom>
          <a:blipFill>
            <a:blip r:embed="rId9" cstate="email">
              <a:extLst>
                <a:ext uri="{28A0092B-C50C-407E-A947-70E740481C1C}">
                  <a14:useLocalDpi xmlns:a14="http://schemas.microsoft.com/office/drawing/2010/main"/>
                </a:ext>
              </a:extLst>
            </a:blip>
            <a:srcRect/>
            <a:stretch>
              <a:fillRect/>
            </a:stretch>
          </a:blipFill>
        </p:spPr>
      </p:sp>
      <p:pic>
        <p:nvPicPr>
          <p:cNvPr id="3" name="Picture 2" descr="Starfish.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487333" y="889229"/>
            <a:ext cx="4428068" cy="5206772"/>
          </a:xfrm>
          <a:prstGeom prst="rect">
            <a:avLst/>
          </a:prstGeom>
        </p:spPr>
      </p:pic>
      <p:sp>
        <p:nvSpPr>
          <p:cNvPr id="15" name="Rectangle 3"/>
          <p:cNvSpPr>
            <a:spLocks noChangeArrowheads="1"/>
          </p:cNvSpPr>
          <p:nvPr/>
        </p:nvSpPr>
        <p:spPr bwMode="auto">
          <a:xfrm>
            <a:off x="381000" y="3810000"/>
            <a:ext cx="3886200" cy="197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800"/>
              </a:lnSpc>
            </a:pPr>
            <a:r>
              <a:rPr lang="en-US" sz="2800" b="1" dirty="0" smtClean="0">
                <a:solidFill>
                  <a:srgbClr val="800000"/>
                </a:solidFill>
              </a:rPr>
              <a:t>City growth:</a:t>
            </a:r>
          </a:p>
          <a:p>
            <a:pPr marL="236538" indent="-236538">
              <a:lnSpc>
                <a:spcPts val="2800"/>
              </a:lnSpc>
              <a:buFont typeface="Arial"/>
              <a:buChar char="•"/>
            </a:pPr>
            <a:r>
              <a:rPr lang="en-US" sz="2800" dirty="0">
                <a:solidFill>
                  <a:srgbClr val="800000"/>
                </a:solidFill>
              </a:rPr>
              <a:t>m</a:t>
            </a:r>
            <a:r>
              <a:rPr lang="en-US" sz="2800" dirty="0" smtClean="0">
                <a:solidFill>
                  <a:srgbClr val="800000"/>
                </a:solidFill>
              </a:rPr>
              <a:t>oney &amp; migration</a:t>
            </a:r>
          </a:p>
          <a:p>
            <a:pPr marL="236538" indent="-236538">
              <a:lnSpc>
                <a:spcPts val="3100"/>
              </a:lnSpc>
              <a:buFont typeface="Arial"/>
              <a:buChar char="•"/>
            </a:pPr>
            <a:r>
              <a:rPr lang="en-US" sz="2800" dirty="0" smtClean="0">
                <a:solidFill>
                  <a:srgbClr val="800000"/>
                </a:solidFill>
              </a:rPr>
              <a:t>corridors</a:t>
            </a:r>
          </a:p>
          <a:p>
            <a:pPr>
              <a:lnSpc>
                <a:spcPts val="3100"/>
              </a:lnSpc>
            </a:pPr>
            <a:r>
              <a:rPr lang="en-US" sz="2800" b="1" dirty="0" smtClean="0">
                <a:solidFill>
                  <a:srgbClr val="800000"/>
                </a:solidFill>
              </a:rPr>
              <a:t>City form:</a:t>
            </a:r>
          </a:p>
          <a:p>
            <a:pPr marL="236538" indent="-236538">
              <a:lnSpc>
                <a:spcPts val="2800"/>
              </a:lnSpc>
              <a:buFont typeface="Arial"/>
              <a:buChar char="•"/>
            </a:pPr>
            <a:r>
              <a:rPr lang="en-US" sz="2800" dirty="0">
                <a:solidFill>
                  <a:srgbClr val="800000"/>
                </a:solidFill>
              </a:rPr>
              <a:t>s</a:t>
            </a:r>
            <a:r>
              <a:rPr lang="en-US" sz="2800" dirty="0" smtClean="0">
                <a:solidFill>
                  <a:srgbClr val="800000"/>
                </a:solidFill>
              </a:rPr>
              <a:t>tar patterns</a:t>
            </a:r>
          </a:p>
        </p:txBody>
      </p:sp>
    </p:spTree>
    <p:extLst>
      <p:ext uri="{BB962C8B-B14F-4D97-AF65-F5344CB8AC3E}">
        <p14:creationId xmlns:p14="http://schemas.microsoft.com/office/powerpoint/2010/main" val="270216036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dissolve">
                                      <p:cBhvr>
                                        <p:cTn id="7" dur="500"/>
                                        <p:tgtEl>
                                          <p:spTgt spid="422"/>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dissolve">
                                      <p:cBhvr>
                                        <p:cTn id="23" dur="500"/>
                                        <p:tgtEl>
                                          <p:spTgt spid="1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dissolve">
                                      <p:cBhvr>
                                        <p:cTn id="28" dur="5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5">
                                            <p:txEl>
                                              <p:pRg st="2" end="2"/>
                                            </p:txEl>
                                          </p:spTgt>
                                        </p:tgtEl>
                                        <p:attrNameLst>
                                          <p:attrName>style.visibility</p:attrName>
                                        </p:attrNameLst>
                                      </p:cBhvr>
                                      <p:to>
                                        <p:strVal val="visible"/>
                                      </p:to>
                                    </p:set>
                                    <p:animEffect transition="in" filter="dissolve">
                                      <p:cBhvr>
                                        <p:cTn id="33" dur="500"/>
                                        <p:tgtEl>
                                          <p:spTgt spid="15">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xEl>
                                              <p:pRg st="3" end="3"/>
                                            </p:txEl>
                                          </p:spTgt>
                                        </p:tgtEl>
                                        <p:attrNameLst>
                                          <p:attrName>style.visibility</p:attrName>
                                        </p:attrNameLst>
                                      </p:cBhvr>
                                      <p:to>
                                        <p:strVal val="visible"/>
                                      </p:to>
                                    </p:set>
                                    <p:animEffect transition="in" filter="dissolve">
                                      <p:cBhvr>
                                        <p:cTn id="38" dur="500"/>
                                        <p:tgtEl>
                                          <p:spTgt spid="1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5">
                                            <p:txEl>
                                              <p:pRg st="4" end="4"/>
                                            </p:txEl>
                                          </p:spTgt>
                                        </p:tgtEl>
                                        <p:attrNameLst>
                                          <p:attrName>style.visibility</p:attrName>
                                        </p:attrNameLst>
                                      </p:cBhvr>
                                      <p:to>
                                        <p:strVal val="visible"/>
                                      </p:to>
                                    </p:set>
                                    <p:animEffect transition="in" filter="dissolve">
                                      <p:cBhvr>
                                        <p:cTn id="43"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bldLvl="3"/>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9" name="Rectangle 2"/>
          <p:cNvSpPr>
            <a:spLocks noChangeArrowheads="1"/>
          </p:cNvSpPr>
          <p:nvPr/>
        </p:nvSpPr>
        <p:spPr bwMode="auto">
          <a:xfrm>
            <a:off x="0" y="0"/>
            <a:ext cx="9144000" cy="6096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Streetcar suburb</a:t>
            </a:r>
            <a:endParaRPr lang="en-US" sz="2800" b="1" dirty="0">
              <a:solidFill>
                <a:srgbClr val="800000"/>
              </a:solidFill>
            </a:endParaRPr>
          </a:p>
        </p:txBody>
      </p:sp>
      <p:pic>
        <p:nvPicPr>
          <p:cNvPr id="2" name="Picture 1"/>
          <p:cNvPicPr>
            <a:picLocks noChangeAspect="1"/>
          </p:cNvPicPr>
          <p:nvPr/>
        </p:nvPicPr>
        <p:blipFill>
          <a:blip r:embed="rId3"/>
          <a:stretch>
            <a:fillRect/>
          </a:stretch>
        </p:blipFill>
        <p:spPr>
          <a:xfrm>
            <a:off x="762000" y="971996"/>
            <a:ext cx="7620000" cy="4769923"/>
          </a:xfrm>
          <a:prstGeom prst="rect">
            <a:avLst/>
          </a:prstGeom>
        </p:spPr>
      </p:pic>
      <p:sp>
        <p:nvSpPr>
          <p:cNvPr id="15" name="Rectangle 14"/>
          <p:cNvSpPr>
            <a:spLocks noChangeArrowheads="1"/>
          </p:cNvSpPr>
          <p:nvPr/>
        </p:nvSpPr>
        <p:spPr bwMode="auto">
          <a:xfrm>
            <a:off x="1905000" y="6096000"/>
            <a:ext cx="5334000" cy="403086"/>
          </a:xfrm>
          <a:prstGeom prst="rect">
            <a:avLst/>
          </a:prstGeom>
          <a:solidFill>
            <a:srgbClr val="000000">
              <a:alpha val="39000"/>
            </a:srgbClr>
          </a:solidFill>
          <a:ln w="9525">
            <a:noFill/>
            <a:miter lim="800000"/>
            <a:headEnd/>
            <a:tailEnd/>
          </a:ln>
        </p:spPr>
        <p:txBody>
          <a:bodyPr wrap="square">
            <a:spAutoFit/>
          </a:bodyPr>
          <a:lstStyle/>
          <a:p>
            <a:r>
              <a:rPr lang="en-US" sz="2000" b="1" i="1" dirty="0" err="1" smtClean="0">
                <a:solidFill>
                  <a:srgbClr val="FFFFCC"/>
                </a:solidFill>
                <a:effectLst>
                  <a:outerShdw blurRad="38100" dist="38100" dir="2700000" algn="tl">
                    <a:srgbClr val="000000">
                      <a:alpha val="43137"/>
                    </a:srgbClr>
                  </a:outerShdw>
                </a:effectLst>
              </a:rPr>
              <a:t>Goodlawn</a:t>
            </a:r>
            <a:r>
              <a:rPr lang="en-US" sz="2000" b="1" i="1" dirty="0" smtClean="0">
                <a:solidFill>
                  <a:srgbClr val="FFFFCC"/>
                </a:solidFill>
                <a:effectLst>
                  <a:outerShdw blurRad="38100" dist="38100" dir="2700000" algn="tl">
                    <a:srgbClr val="000000">
                      <a:alpha val="43137"/>
                    </a:srgbClr>
                  </a:outerShdw>
                </a:effectLst>
              </a:rPr>
              <a:t>, a suburb of Wheeling, IL (1911)</a:t>
            </a:r>
            <a:endParaRPr lang="en-US" sz="2000" b="1" i="1"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86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2"/>
          <p:cNvSpPr>
            <a:spLocks noGrp="1" noChangeArrowheads="1"/>
          </p:cNvSpPr>
          <p:nvPr>
            <p:ph type="body" idx="1"/>
          </p:nvPr>
        </p:nvSpPr>
        <p:spPr>
          <a:xfrm>
            <a:off x="0" y="0"/>
            <a:ext cx="9144000" cy="6858000"/>
          </a:xfrm>
        </p:spPr>
        <p:txBody>
          <a:bodyPr/>
          <a:lstStyle/>
          <a:p>
            <a:pPr marL="990600" lvl="1" indent="-533400" eaLnBrk="1" hangingPunct="1"/>
            <a:r>
              <a:rPr lang="en-US" sz="3000" b="1" dirty="0" smtClean="0">
                <a:solidFill>
                  <a:srgbClr val="800000"/>
                </a:solidFill>
                <a:latin typeface="Arial" charset="0"/>
              </a:rPr>
              <a:t>Formative Era (7,000 – 5,000 B.C.) – development of states &amp; urbanization</a:t>
            </a:r>
          </a:p>
          <a:p>
            <a:pPr marL="990600" lvl="1" indent="-533400" eaLnBrk="1" hangingPunct="1"/>
            <a:r>
              <a:rPr lang="en-US" sz="3000" b="1" dirty="0" smtClean="0">
                <a:solidFill>
                  <a:srgbClr val="800000"/>
                </a:solidFill>
                <a:latin typeface="Arial" charset="0"/>
              </a:rPr>
              <a:t>Stratified societies – hierarchy of social classes (e.g. urban elite – decision makers who controlled resources &amp; lives; these thinkers and leaders were likely the ones to develop government, writing, record keeping, and the establishment of codified laws)</a:t>
            </a:r>
            <a:endParaRPr lang="en-US" sz="3000" b="1" dirty="0">
              <a:solidFill>
                <a:srgbClr val="8000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266">
                                            <p:txEl>
                                              <p:pRg st="0" end="0"/>
                                            </p:txEl>
                                          </p:spTgt>
                                        </p:tgtEl>
                                        <p:attrNameLst>
                                          <p:attrName>style.visibility</p:attrName>
                                        </p:attrNameLst>
                                      </p:cBhvr>
                                      <p:to>
                                        <p:strVal val="visible"/>
                                      </p:to>
                                    </p:set>
                                    <p:animEffect transition="in" filter="blinds(horizontal)">
                                      <p:cBhvr>
                                        <p:cTn id="7" dur="500"/>
                                        <p:tgtEl>
                                          <p:spTgt spid="1392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9266">
                                            <p:txEl>
                                              <p:pRg st="1" end="1"/>
                                            </p:txEl>
                                          </p:spTgt>
                                        </p:tgtEl>
                                        <p:attrNameLst>
                                          <p:attrName>style.visibility</p:attrName>
                                        </p:attrNameLst>
                                      </p:cBhvr>
                                      <p:to>
                                        <p:strVal val="visible"/>
                                      </p:to>
                                    </p:set>
                                    <p:animEffect transition="in" filter="blinds(horizontal)">
                                      <p:cBhvr>
                                        <p:cTn id="12" dur="500"/>
                                        <p:tgtEl>
                                          <p:spTgt spid="1392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build="p" bldLvl="2"/>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p:nvPr/>
        </p:nvSpPr>
        <p:spPr>
          <a:xfrm>
            <a:off x="152400" y="838200"/>
            <a:ext cx="8866187" cy="5303836"/>
          </a:xfrm>
          <a:prstGeom prst="rect">
            <a:avLst/>
          </a:prstGeom>
          <a:blipFill>
            <a:blip r:embed="rId3" cstate="email">
              <a:extLst>
                <a:ext uri="{28A0092B-C50C-407E-A947-70E740481C1C}">
                  <a14:useLocalDpi xmlns:a14="http://schemas.microsoft.com/office/drawing/2010/main"/>
                </a:ext>
              </a:extLst>
            </a:blip>
            <a:stretch>
              <a:fillRect/>
            </a:stretch>
          </a:blipFill>
        </p:spPr>
      </p:sp>
      <p:sp>
        <p:nvSpPr>
          <p:cNvPr id="422" name="Shape 422"/>
          <p:cNvSpPr/>
          <p:nvPr/>
        </p:nvSpPr>
        <p:spPr>
          <a:xfrm>
            <a:off x="152400" y="838200"/>
            <a:ext cx="8855074" cy="5297487"/>
          </a:xfrm>
          <a:prstGeom prst="rect">
            <a:avLst/>
          </a:prstGeom>
          <a:blipFill>
            <a:blip r:embed="rId4" cstate="email">
              <a:extLst>
                <a:ext uri="{28A0092B-C50C-407E-A947-70E740481C1C}">
                  <a14:useLocalDpi xmlns:a14="http://schemas.microsoft.com/office/drawing/2010/main"/>
                </a:ext>
              </a:extLst>
            </a:blip>
            <a:stretch>
              <a:fillRect/>
            </a:stretch>
          </a:blipFill>
        </p:spPr>
      </p:sp>
      <p:sp>
        <p:nvSpPr>
          <p:cNvPr id="425" name="Shape 425"/>
          <p:cNvSpPr/>
          <p:nvPr/>
        </p:nvSpPr>
        <p:spPr>
          <a:xfrm>
            <a:off x="284705" y="948267"/>
            <a:ext cx="3593029" cy="660400"/>
          </a:xfrm>
          <a:prstGeom prst="rect">
            <a:avLst/>
          </a:prstGeom>
          <a:blipFill>
            <a:blip r:embed="rId5" cstate="email">
              <a:extLst>
                <a:ext uri="{28A0092B-C50C-407E-A947-70E740481C1C}">
                  <a14:useLocalDpi xmlns:a14="http://schemas.microsoft.com/office/drawing/2010/main"/>
                </a:ext>
              </a:extLst>
            </a:blip>
            <a:srcRect/>
            <a:stretch>
              <a:fillRect/>
            </a:stretch>
          </a:blipFill>
        </p:spPr>
      </p:sp>
      <p:sp>
        <p:nvSpPr>
          <p:cNvPr id="426" name="Shape 426"/>
          <p:cNvSpPr/>
          <p:nvPr/>
        </p:nvSpPr>
        <p:spPr>
          <a:xfrm>
            <a:off x="457200" y="6540501"/>
            <a:ext cx="8145461" cy="165099"/>
          </a:xfrm>
          <a:prstGeom prst="rect">
            <a:avLst/>
          </a:prstGeom>
          <a:blipFill>
            <a:blip r:embed="rId6"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sp>
        <p:nvSpPr>
          <p:cNvPr id="12" name="Shape 425"/>
          <p:cNvSpPr/>
          <p:nvPr/>
        </p:nvSpPr>
        <p:spPr>
          <a:xfrm>
            <a:off x="293171" y="922867"/>
            <a:ext cx="3593029" cy="905933"/>
          </a:xfrm>
          <a:prstGeom prst="rect">
            <a:avLst/>
          </a:prstGeom>
          <a:blipFill>
            <a:blip r:embed="rId7" cstate="email">
              <a:extLst>
                <a:ext uri="{28A0092B-C50C-407E-A947-70E740481C1C}">
                  <a14:useLocalDpi xmlns:a14="http://schemas.microsoft.com/office/drawing/2010/main"/>
                </a:ext>
              </a:extLst>
            </a:blip>
            <a:srcRect/>
            <a:stretch>
              <a:fillRect/>
            </a:stretch>
          </a:blipFill>
        </p:spPr>
      </p:sp>
      <p:sp>
        <p:nvSpPr>
          <p:cNvPr id="13" name="Shape 425"/>
          <p:cNvSpPr/>
          <p:nvPr/>
        </p:nvSpPr>
        <p:spPr>
          <a:xfrm>
            <a:off x="304800" y="2319866"/>
            <a:ext cx="3593029" cy="999067"/>
          </a:xfrm>
          <a:prstGeom prst="rect">
            <a:avLst/>
          </a:prstGeom>
          <a:blipFill>
            <a:blip r:embed="rId8" cstate="email">
              <a:extLst>
                <a:ext uri="{28A0092B-C50C-407E-A947-70E740481C1C}">
                  <a14:useLocalDpi xmlns:a14="http://schemas.microsoft.com/office/drawing/2010/main"/>
                </a:ext>
              </a:extLst>
            </a:blip>
            <a:srcRect/>
            <a:stretch>
              <a:fillRect/>
            </a:stretch>
          </a:blipFill>
        </p:spPr>
      </p:sp>
      <p:sp>
        <p:nvSpPr>
          <p:cNvPr id="14" name="Shape 425"/>
          <p:cNvSpPr/>
          <p:nvPr/>
        </p:nvSpPr>
        <p:spPr>
          <a:xfrm>
            <a:off x="304800" y="2362200"/>
            <a:ext cx="3593029" cy="1219201"/>
          </a:xfrm>
          <a:prstGeom prst="rect">
            <a:avLst/>
          </a:prstGeom>
          <a:blipFill>
            <a:blip r:embed="rId9" cstate="email">
              <a:extLst>
                <a:ext uri="{28A0092B-C50C-407E-A947-70E740481C1C}">
                  <a14:useLocalDpi xmlns:a14="http://schemas.microsoft.com/office/drawing/2010/main"/>
                </a:ext>
              </a:extLst>
            </a:blip>
            <a:srcRect/>
            <a:stretch>
              <a:fillRect/>
            </a:stretch>
          </a:blipFill>
        </p:spPr>
      </p:sp>
      <p:pic>
        <p:nvPicPr>
          <p:cNvPr id="3" name="Picture 2" descr="Starfish.png"/>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487333" y="889229"/>
            <a:ext cx="4428068" cy="5206772"/>
          </a:xfrm>
          <a:prstGeom prst="rect">
            <a:avLst/>
          </a:prstGeom>
        </p:spPr>
      </p:pic>
      <p:sp>
        <p:nvSpPr>
          <p:cNvPr id="15" name="Rectangle 3"/>
          <p:cNvSpPr>
            <a:spLocks noChangeArrowheads="1"/>
          </p:cNvSpPr>
          <p:nvPr/>
        </p:nvSpPr>
        <p:spPr bwMode="auto">
          <a:xfrm>
            <a:off x="381000" y="3810000"/>
            <a:ext cx="3886200" cy="2335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800"/>
              </a:lnSpc>
            </a:pPr>
            <a:r>
              <a:rPr lang="en-US" sz="2800" b="1" dirty="0" smtClean="0">
                <a:solidFill>
                  <a:srgbClr val="800000"/>
                </a:solidFill>
              </a:rPr>
              <a:t>City growth:</a:t>
            </a:r>
          </a:p>
          <a:p>
            <a:pPr marL="236538" indent="-236538">
              <a:lnSpc>
                <a:spcPts val="2800"/>
              </a:lnSpc>
              <a:buFont typeface="Arial"/>
              <a:buChar char="•"/>
            </a:pPr>
            <a:r>
              <a:rPr lang="en-US" sz="2800" dirty="0">
                <a:solidFill>
                  <a:srgbClr val="800000"/>
                </a:solidFill>
              </a:rPr>
              <a:t>m</a:t>
            </a:r>
            <a:r>
              <a:rPr lang="en-US" sz="2800" dirty="0" smtClean="0">
                <a:solidFill>
                  <a:srgbClr val="800000"/>
                </a:solidFill>
              </a:rPr>
              <a:t>oney &amp; migration</a:t>
            </a:r>
          </a:p>
          <a:p>
            <a:pPr marL="236538" indent="-236538">
              <a:lnSpc>
                <a:spcPts val="3100"/>
              </a:lnSpc>
              <a:buFont typeface="Arial"/>
              <a:buChar char="•"/>
            </a:pPr>
            <a:r>
              <a:rPr lang="en-US" sz="2800" dirty="0" smtClean="0">
                <a:solidFill>
                  <a:srgbClr val="800000"/>
                </a:solidFill>
              </a:rPr>
              <a:t>corridors</a:t>
            </a:r>
          </a:p>
          <a:p>
            <a:pPr>
              <a:lnSpc>
                <a:spcPts val="3100"/>
              </a:lnSpc>
            </a:pPr>
            <a:r>
              <a:rPr lang="en-US" sz="2800" b="1" dirty="0" smtClean="0">
                <a:solidFill>
                  <a:srgbClr val="800000"/>
                </a:solidFill>
              </a:rPr>
              <a:t>City form:</a:t>
            </a:r>
          </a:p>
          <a:p>
            <a:pPr marL="236538" indent="-236538">
              <a:lnSpc>
                <a:spcPts val="2800"/>
              </a:lnSpc>
              <a:buFont typeface="Arial"/>
              <a:buChar char="•"/>
            </a:pPr>
            <a:r>
              <a:rPr lang="en-US" sz="2800" dirty="0">
                <a:solidFill>
                  <a:srgbClr val="800000"/>
                </a:solidFill>
              </a:rPr>
              <a:t>s</a:t>
            </a:r>
            <a:r>
              <a:rPr lang="en-US" sz="2800" dirty="0" smtClean="0">
                <a:solidFill>
                  <a:srgbClr val="800000"/>
                </a:solidFill>
              </a:rPr>
              <a:t>tar patterns</a:t>
            </a:r>
          </a:p>
          <a:p>
            <a:pPr marL="236538" indent="-236538">
              <a:lnSpc>
                <a:spcPts val="2800"/>
              </a:lnSpc>
              <a:buFont typeface="Arial"/>
              <a:buChar char="•"/>
            </a:pPr>
            <a:r>
              <a:rPr lang="en-US" sz="2800" dirty="0">
                <a:solidFill>
                  <a:srgbClr val="800000"/>
                </a:solidFill>
              </a:rPr>
              <a:t>l</a:t>
            </a:r>
            <a:r>
              <a:rPr lang="en-US" sz="2800" dirty="0" smtClean="0">
                <a:solidFill>
                  <a:srgbClr val="800000"/>
                </a:solidFill>
              </a:rPr>
              <a:t>and values</a:t>
            </a:r>
            <a:endParaRPr lang="en-US" sz="2800" dirty="0">
              <a:solidFill>
                <a:srgbClr val="800000"/>
              </a:solidFill>
            </a:endParaRPr>
          </a:p>
        </p:txBody>
      </p:sp>
    </p:spTree>
    <p:extLst>
      <p:ext uri="{BB962C8B-B14F-4D97-AF65-F5344CB8AC3E}">
        <p14:creationId xmlns:p14="http://schemas.microsoft.com/office/powerpoint/2010/main" val="385496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p:nvPr/>
        </p:nvSpPr>
        <p:spPr>
          <a:xfrm>
            <a:off x="152400" y="838200"/>
            <a:ext cx="8866187" cy="5303836"/>
          </a:xfrm>
          <a:prstGeom prst="rect">
            <a:avLst/>
          </a:prstGeom>
          <a:blipFill>
            <a:blip r:embed="rId3" cstate="email">
              <a:extLst>
                <a:ext uri="{28A0092B-C50C-407E-A947-70E740481C1C}">
                  <a14:useLocalDpi xmlns:a14="http://schemas.microsoft.com/office/drawing/2010/main"/>
                </a:ext>
              </a:extLst>
            </a:blip>
            <a:stretch>
              <a:fillRect/>
            </a:stretch>
          </a:blipFill>
        </p:spPr>
      </p:sp>
      <p:sp>
        <p:nvSpPr>
          <p:cNvPr id="422" name="Shape 422"/>
          <p:cNvSpPr/>
          <p:nvPr/>
        </p:nvSpPr>
        <p:spPr>
          <a:xfrm>
            <a:off x="152400" y="838200"/>
            <a:ext cx="8855074" cy="5297487"/>
          </a:xfrm>
          <a:prstGeom prst="rect">
            <a:avLst/>
          </a:prstGeom>
          <a:blipFill>
            <a:blip r:embed="rId4" cstate="email">
              <a:extLst>
                <a:ext uri="{28A0092B-C50C-407E-A947-70E740481C1C}">
                  <a14:useLocalDpi xmlns:a14="http://schemas.microsoft.com/office/drawing/2010/main"/>
                </a:ext>
              </a:extLst>
            </a:blip>
            <a:stretch>
              <a:fillRect/>
            </a:stretch>
          </a:blipFill>
        </p:spPr>
      </p:sp>
      <p:sp>
        <p:nvSpPr>
          <p:cNvPr id="425" name="Shape 425"/>
          <p:cNvSpPr/>
          <p:nvPr/>
        </p:nvSpPr>
        <p:spPr>
          <a:xfrm>
            <a:off x="284705" y="948267"/>
            <a:ext cx="3593029" cy="660400"/>
          </a:xfrm>
          <a:prstGeom prst="rect">
            <a:avLst/>
          </a:prstGeom>
          <a:blipFill>
            <a:blip r:embed="rId5" cstate="email">
              <a:extLst>
                <a:ext uri="{28A0092B-C50C-407E-A947-70E740481C1C}">
                  <a14:useLocalDpi xmlns:a14="http://schemas.microsoft.com/office/drawing/2010/main"/>
                </a:ext>
              </a:extLst>
            </a:blip>
            <a:srcRect/>
            <a:stretch>
              <a:fillRect/>
            </a:stretch>
          </a:blipFill>
        </p:spPr>
      </p:sp>
      <p:sp>
        <p:nvSpPr>
          <p:cNvPr id="426" name="Shape 426"/>
          <p:cNvSpPr/>
          <p:nvPr/>
        </p:nvSpPr>
        <p:spPr>
          <a:xfrm>
            <a:off x="457200" y="6540501"/>
            <a:ext cx="8145461" cy="165099"/>
          </a:xfrm>
          <a:prstGeom prst="rect">
            <a:avLst/>
          </a:prstGeom>
          <a:blipFill>
            <a:blip r:embed="rId6"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sp>
        <p:nvSpPr>
          <p:cNvPr id="12" name="Shape 425"/>
          <p:cNvSpPr/>
          <p:nvPr/>
        </p:nvSpPr>
        <p:spPr>
          <a:xfrm>
            <a:off x="293171" y="922867"/>
            <a:ext cx="3593029" cy="905933"/>
          </a:xfrm>
          <a:prstGeom prst="rect">
            <a:avLst/>
          </a:prstGeom>
          <a:blipFill>
            <a:blip r:embed="rId7" cstate="email">
              <a:extLst>
                <a:ext uri="{28A0092B-C50C-407E-A947-70E740481C1C}">
                  <a14:useLocalDpi xmlns:a14="http://schemas.microsoft.com/office/drawing/2010/main"/>
                </a:ext>
              </a:extLst>
            </a:blip>
            <a:srcRect/>
            <a:stretch>
              <a:fillRect/>
            </a:stretch>
          </a:blipFill>
        </p:spPr>
      </p:sp>
      <p:sp>
        <p:nvSpPr>
          <p:cNvPr id="13" name="Shape 425"/>
          <p:cNvSpPr/>
          <p:nvPr/>
        </p:nvSpPr>
        <p:spPr>
          <a:xfrm>
            <a:off x="304800" y="2319866"/>
            <a:ext cx="3593029" cy="999067"/>
          </a:xfrm>
          <a:prstGeom prst="rect">
            <a:avLst/>
          </a:prstGeom>
          <a:blipFill>
            <a:blip r:embed="rId8" cstate="email">
              <a:extLst>
                <a:ext uri="{28A0092B-C50C-407E-A947-70E740481C1C}">
                  <a14:useLocalDpi xmlns:a14="http://schemas.microsoft.com/office/drawing/2010/main"/>
                </a:ext>
              </a:extLst>
            </a:blip>
            <a:srcRect/>
            <a:stretch>
              <a:fillRect/>
            </a:stretch>
          </a:blipFill>
        </p:spPr>
      </p:sp>
      <p:sp>
        <p:nvSpPr>
          <p:cNvPr id="14" name="Shape 425"/>
          <p:cNvSpPr/>
          <p:nvPr/>
        </p:nvSpPr>
        <p:spPr>
          <a:xfrm>
            <a:off x="304800" y="2362200"/>
            <a:ext cx="3593029" cy="1219201"/>
          </a:xfrm>
          <a:prstGeom prst="rect">
            <a:avLst/>
          </a:prstGeom>
          <a:blipFill>
            <a:blip r:embed="rId9" cstate="email">
              <a:extLst>
                <a:ext uri="{28A0092B-C50C-407E-A947-70E740481C1C}">
                  <a14:useLocalDpi xmlns:a14="http://schemas.microsoft.com/office/drawing/2010/main"/>
                </a:ext>
              </a:extLst>
            </a:blip>
            <a:srcRect/>
            <a:stretch>
              <a:fillRect/>
            </a:stretch>
          </a:blipFill>
        </p:spPr>
      </p:sp>
      <p:pic>
        <p:nvPicPr>
          <p:cNvPr id="17" name="Picture 16" descr="Hoyt.png"/>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800" y="3690692"/>
            <a:ext cx="3118094" cy="2252908"/>
          </a:xfrm>
          <a:prstGeom prst="rect">
            <a:avLst/>
          </a:prstGeom>
        </p:spPr>
      </p:pic>
    </p:spTree>
    <p:extLst>
      <p:ext uri="{BB962C8B-B14F-4D97-AF65-F5344CB8AC3E}">
        <p14:creationId xmlns:p14="http://schemas.microsoft.com/office/powerpoint/2010/main" val="120019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0" y="0"/>
            <a:ext cx="9144000" cy="1066800"/>
          </a:xfrm>
        </p:spPr>
        <p:txBody>
          <a:bodyPr/>
          <a:lstStyle/>
          <a:p>
            <a:pPr marL="280988" indent="-280988" eaLnBrk="1" hangingPunct="1"/>
            <a:r>
              <a:rPr lang="en-US" sz="2800" b="1">
                <a:solidFill>
                  <a:srgbClr val="800000"/>
                </a:solidFill>
                <a:latin typeface="Arial" charset="0"/>
              </a:rPr>
              <a:t>4) Auto-Air-Amenity Epoch (1920-70); gas-powered internal combustion engine</a:t>
            </a:r>
          </a:p>
        </p:txBody>
      </p:sp>
      <p:pic>
        <p:nvPicPr>
          <p:cNvPr id="7680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14800" y="1470025"/>
            <a:ext cx="50292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62788" y="1676400"/>
            <a:ext cx="185261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4"/>
          <p:cNvPicPr>
            <a:picLocks noChangeAspect="1" noChangeArrowheads="1"/>
          </p:cNvPicPr>
          <p:nvPr/>
        </p:nvPicPr>
        <p:blipFill>
          <a:blip r:embed="rId5">
            <a:lum bright="10000" contrast="10000"/>
            <a:extLst>
              <a:ext uri="{28A0092B-C50C-407E-A947-70E740481C1C}">
                <a14:useLocalDpi xmlns:a14="http://schemas.microsoft.com/office/drawing/2010/main"/>
              </a:ext>
            </a:extLst>
          </a:blip>
          <a:srcRect/>
          <a:stretch>
            <a:fillRect/>
          </a:stretch>
        </p:blipFill>
        <p:spPr bwMode="auto">
          <a:xfrm>
            <a:off x="76200" y="3419475"/>
            <a:ext cx="40386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5"/>
          <p:cNvSpPr>
            <a:spLocks noChangeArrowheads="1"/>
          </p:cNvSpPr>
          <p:nvPr/>
        </p:nvSpPr>
        <p:spPr bwMode="auto">
          <a:xfrm>
            <a:off x="76200" y="6172200"/>
            <a:ext cx="3962400" cy="646113"/>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FFCC"/>
                </a:solidFill>
                <a:effectLst>
                  <a:outerShdw blurRad="38100" dist="38100" dir="2700000" algn="tl">
                    <a:srgbClr val="000000">
                      <a:alpha val="43137"/>
                    </a:srgbClr>
                  </a:outerShdw>
                </a:effectLst>
              </a:rPr>
              <a:t>Afternoon commuters converge at a tunnel (central Boston, 1948)</a:t>
            </a:r>
            <a:endParaRPr lang="en-US" b="1">
              <a:solidFill>
                <a:srgbClr val="FFFFCC"/>
              </a:solidFill>
              <a:effectLst>
                <a:outerShdw blurRad="38100" dist="38100" dir="2700000" algn="tl">
                  <a:srgbClr val="000000">
                    <a:alpha val="43137"/>
                  </a:srgbClr>
                </a:outerShdw>
              </a:effectLst>
            </a:endParaRPr>
          </a:p>
        </p:txBody>
      </p:sp>
      <p:sp>
        <p:nvSpPr>
          <p:cNvPr id="76807" name="Rectangle 6"/>
          <p:cNvSpPr>
            <a:spLocks noChangeArrowheads="1"/>
          </p:cNvSpPr>
          <p:nvPr/>
        </p:nvSpPr>
        <p:spPr bwMode="auto">
          <a:xfrm>
            <a:off x="4191000" y="1524000"/>
            <a:ext cx="1143000" cy="369888"/>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FFFFCC"/>
                </a:solidFill>
                <a:effectLst>
                  <a:outerShdw blurRad="38100" dist="38100" dir="2700000" algn="tl">
                    <a:srgbClr val="000000">
                      <a:alpha val="43137"/>
                    </a:srgbClr>
                  </a:outerShdw>
                </a:effectLst>
              </a:rPr>
              <a:t>Chicago</a:t>
            </a:r>
            <a:endParaRPr lang="en-US" b="1">
              <a:solidFill>
                <a:srgbClr val="FFFFCC"/>
              </a:solidFill>
              <a:effectLst>
                <a:outerShdw blurRad="38100" dist="38100" dir="2700000" algn="tl">
                  <a:srgbClr val="000000">
                    <a:alpha val="43137"/>
                  </a:srgbClr>
                </a:outerShdw>
              </a:effectLst>
            </a:endParaRPr>
          </a:p>
        </p:txBody>
      </p:sp>
      <p:pic>
        <p:nvPicPr>
          <p:cNvPr id="76808" name="Picture 8"/>
          <p:cNvPicPr>
            <a:picLocks noChangeAspect="1" noChangeArrowheads="1"/>
          </p:cNvPicPr>
          <p:nvPr/>
        </p:nvPicPr>
        <p:blipFill>
          <a:blip r:embed="rId6" cstate="email">
            <a:lum bright="10000"/>
            <a:extLst>
              <a:ext uri="{28A0092B-C50C-407E-A947-70E740481C1C}">
                <a14:useLocalDpi xmlns:a14="http://schemas.microsoft.com/office/drawing/2010/main"/>
              </a:ext>
            </a:extLst>
          </a:blip>
          <a:srcRect/>
          <a:stretch>
            <a:fillRect/>
          </a:stretch>
        </p:blipFill>
        <p:spPr bwMode="auto">
          <a:xfrm>
            <a:off x="152400" y="1524000"/>
            <a:ext cx="38989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Rectangle 5"/>
          <p:cNvSpPr>
            <a:spLocks noChangeArrowheads="1"/>
          </p:cNvSpPr>
          <p:nvPr/>
        </p:nvSpPr>
        <p:spPr bwMode="auto">
          <a:xfrm>
            <a:off x="2133600" y="1524000"/>
            <a:ext cx="1905000" cy="646113"/>
          </a:xfrm>
          <a:prstGeom prst="rect">
            <a:avLst/>
          </a:prstGeom>
          <a:solidFill>
            <a:srgbClr val="000000">
              <a:alpha val="3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b="1" i="1">
                <a:solidFill>
                  <a:srgbClr val="FFFFCC"/>
                </a:solidFill>
                <a:effectLst>
                  <a:outerShdw blurRad="38100" dist="38100" dir="2700000" algn="tl">
                    <a:srgbClr val="000000">
                      <a:alpha val="43137"/>
                    </a:srgbClr>
                  </a:outerShdw>
                </a:effectLst>
              </a:rPr>
              <a:t>Hwy 81, Austin TX (1950)</a:t>
            </a:r>
            <a:endParaRPr lang="en-US" b="1">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93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p:nvPr/>
        </p:nvSpPr>
        <p:spPr>
          <a:xfrm>
            <a:off x="152400" y="838200"/>
            <a:ext cx="8866187" cy="5303836"/>
          </a:xfrm>
          <a:prstGeom prst="rect">
            <a:avLst/>
          </a:prstGeom>
          <a:blipFill>
            <a:blip r:embed="rId3" cstate="email">
              <a:extLst>
                <a:ext uri="{28A0092B-C50C-407E-A947-70E740481C1C}">
                  <a14:useLocalDpi xmlns:a14="http://schemas.microsoft.com/office/drawing/2010/main"/>
                </a:ext>
              </a:extLst>
            </a:blip>
            <a:stretch>
              <a:fillRect/>
            </a:stretch>
          </a:blipFill>
        </p:spPr>
      </p:sp>
      <p:sp>
        <p:nvSpPr>
          <p:cNvPr id="422" name="Shape 422"/>
          <p:cNvSpPr/>
          <p:nvPr/>
        </p:nvSpPr>
        <p:spPr>
          <a:xfrm>
            <a:off x="152400" y="838200"/>
            <a:ext cx="8855074" cy="5297487"/>
          </a:xfrm>
          <a:prstGeom prst="rect">
            <a:avLst/>
          </a:prstGeom>
          <a:blipFill>
            <a:blip r:embed="rId4" cstate="email">
              <a:extLst>
                <a:ext uri="{28A0092B-C50C-407E-A947-70E740481C1C}">
                  <a14:useLocalDpi xmlns:a14="http://schemas.microsoft.com/office/drawing/2010/main"/>
                </a:ext>
              </a:extLst>
            </a:blip>
            <a:stretch>
              <a:fillRect/>
            </a:stretch>
          </a:blipFill>
        </p:spPr>
      </p:sp>
      <p:sp>
        <p:nvSpPr>
          <p:cNvPr id="425" name="Shape 425"/>
          <p:cNvSpPr/>
          <p:nvPr/>
        </p:nvSpPr>
        <p:spPr>
          <a:xfrm>
            <a:off x="284705" y="948267"/>
            <a:ext cx="3593029" cy="660400"/>
          </a:xfrm>
          <a:prstGeom prst="rect">
            <a:avLst/>
          </a:prstGeom>
          <a:blipFill>
            <a:blip r:embed="rId5" cstate="email">
              <a:extLst>
                <a:ext uri="{28A0092B-C50C-407E-A947-70E740481C1C}">
                  <a14:useLocalDpi xmlns:a14="http://schemas.microsoft.com/office/drawing/2010/main"/>
                </a:ext>
              </a:extLst>
            </a:blip>
            <a:srcRect/>
            <a:stretch>
              <a:fillRect/>
            </a:stretch>
          </a:blipFill>
        </p:spPr>
      </p:sp>
      <p:sp>
        <p:nvSpPr>
          <p:cNvPr id="426" name="Shape 426"/>
          <p:cNvSpPr/>
          <p:nvPr/>
        </p:nvSpPr>
        <p:spPr>
          <a:xfrm>
            <a:off x="457200" y="6540501"/>
            <a:ext cx="8145461" cy="165099"/>
          </a:xfrm>
          <a:prstGeom prst="rect">
            <a:avLst/>
          </a:prstGeom>
          <a:blipFill>
            <a:blip r:embed="rId6"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sp>
        <p:nvSpPr>
          <p:cNvPr id="12" name="Shape 425"/>
          <p:cNvSpPr/>
          <p:nvPr/>
        </p:nvSpPr>
        <p:spPr>
          <a:xfrm>
            <a:off x="293171" y="914400"/>
            <a:ext cx="3593029" cy="905933"/>
          </a:xfrm>
          <a:prstGeom prst="rect">
            <a:avLst/>
          </a:prstGeom>
          <a:blipFill>
            <a:blip r:embed="rId7" cstate="email">
              <a:extLst>
                <a:ext uri="{28A0092B-C50C-407E-A947-70E740481C1C}">
                  <a14:useLocalDpi xmlns:a14="http://schemas.microsoft.com/office/drawing/2010/main"/>
                </a:ext>
              </a:extLst>
            </a:blip>
            <a:srcRect/>
            <a:stretch>
              <a:fillRect/>
            </a:stretch>
          </a:blipFill>
        </p:spPr>
      </p:sp>
      <p:sp>
        <p:nvSpPr>
          <p:cNvPr id="13" name="Shape 425"/>
          <p:cNvSpPr/>
          <p:nvPr/>
        </p:nvSpPr>
        <p:spPr>
          <a:xfrm>
            <a:off x="304800" y="2319866"/>
            <a:ext cx="3593029" cy="999067"/>
          </a:xfrm>
          <a:prstGeom prst="rect">
            <a:avLst/>
          </a:prstGeom>
          <a:blipFill>
            <a:blip r:embed="rId8" cstate="email">
              <a:extLst>
                <a:ext uri="{28A0092B-C50C-407E-A947-70E740481C1C}">
                  <a14:useLocalDpi xmlns:a14="http://schemas.microsoft.com/office/drawing/2010/main"/>
                </a:ext>
              </a:extLst>
            </a:blip>
            <a:srcRect/>
            <a:stretch>
              <a:fillRect/>
            </a:stretch>
          </a:blipFill>
        </p:spPr>
      </p:sp>
      <p:sp>
        <p:nvSpPr>
          <p:cNvPr id="14" name="Shape 425"/>
          <p:cNvSpPr/>
          <p:nvPr/>
        </p:nvSpPr>
        <p:spPr>
          <a:xfrm>
            <a:off x="304800" y="2362200"/>
            <a:ext cx="3593029" cy="1219201"/>
          </a:xfrm>
          <a:prstGeom prst="rect">
            <a:avLst/>
          </a:prstGeom>
          <a:blipFill>
            <a:blip r:embed="rId9" cstate="email">
              <a:extLst>
                <a:ext uri="{28A0092B-C50C-407E-A947-70E740481C1C}">
                  <a14:useLocalDpi xmlns:a14="http://schemas.microsoft.com/office/drawing/2010/main"/>
                </a:ext>
              </a:extLst>
            </a:blip>
            <a:srcRect/>
            <a:stretch>
              <a:fillRect/>
            </a:stretch>
          </a:blipFill>
        </p:spPr>
      </p:sp>
    </p:spTree>
    <p:extLst>
      <p:ext uri="{BB962C8B-B14F-4D97-AF65-F5344CB8AC3E}">
        <p14:creationId xmlns:p14="http://schemas.microsoft.com/office/powerpoint/2010/main" val="211946527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animEffect transition="in" filter="dissolve">
                                      <p:cBhvr>
                                        <p:cTn id="7" dur="500"/>
                                        <p:tgtEl>
                                          <p:spTgt spid="422"/>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Shape 421"/>
          <p:cNvSpPr/>
          <p:nvPr/>
        </p:nvSpPr>
        <p:spPr>
          <a:xfrm>
            <a:off x="152400" y="838200"/>
            <a:ext cx="8866187" cy="5303836"/>
          </a:xfrm>
          <a:prstGeom prst="rect">
            <a:avLst/>
          </a:prstGeom>
          <a:blipFill>
            <a:blip r:embed="rId3" cstate="email">
              <a:extLst>
                <a:ext uri="{28A0092B-C50C-407E-A947-70E740481C1C}">
                  <a14:useLocalDpi xmlns:a14="http://schemas.microsoft.com/office/drawing/2010/main"/>
                </a:ext>
              </a:extLst>
            </a:blip>
            <a:stretch>
              <a:fillRect/>
            </a:stretch>
          </a:blipFill>
        </p:spPr>
      </p:sp>
      <p:sp>
        <p:nvSpPr>
          <p:cNvPr id="422" name="Shape 422"/>
          <p:cNvSpPr/>
          <p:nvPr/>
        </p:nvSpPr>
        <p:spPr>
          <a:xfrm>
            <a:off x="152400" y="838200"/>
            <a:ext cx="8855074" cy="5297487"/>
          </a:xfrm>
          <a:prstGeom prst="rect">
            <a:avLst/>
          </a:prstGeom>
          <a:blipFill>
            <a:blip r:embed="rId4" cstate="email">
              <a:extLst>
                <a:ext uri="{28A0092B-C50C-407E-A947-70E740481C1C}">
                  <a14:useLocalDpi xmlns:a14="http://schemas.microsoft.com/office/drawing/2010/main"/>
                </a:ext>
              </a:extLst>
            </a:blip>
            <a:stretch>
              <a:fillRect/>
            </a:stretch>
          </a:blipFill>
        </p:spPr>
      </p:sp>
      <p:sp>
        <p:nvSpPr>
          <p:cNvPr id="423" name="Shape 423"/>
          <p:cNvSpPr/>
          <p:nvPr/>
        </p:nvSpPr>
        <p:spPr>
          <a:xfrm>
            <a:off x="152400" y="838200"/>
            <a:ext cx="8855074" cy="5297487"/>
          </a:xfrm>
          <a:prstGeom prst="rect">
            <a:avLst/>
          </a:prstGeom>
          <a:blipFill>
            <a:blip r:embed="rId5" cstate="email">
              <a:extLst>
                <a:ext uri="{28A0092B-C50C-407E-A947-70E740481C1C}">
                  <a14:useLocalDpi xmlns:a14="http://schemas.microsoft.com/office/drawing/2010/main"/>
                </a:ext>
              </a:extLst>
            </a:blip>
            <a:stretch>
              <a:fillRect/>
            </a:stretch>
          </a:blipFill>
        </p:spPr>
      </p:sp>
      <p:sp>
        <p:nvSpPr>
          <p:cNvPr id="426" name="Shape 426"/>
          <p:cNvSpPr/>
          <p:nvPr/>
        </p:nvSpPr>
        <p:spPr>
          <a:xfrm>
            <a:off x="457200" y="6540501"/>
            <a:ext cx="8145461" cy="165099"/>
          </a:xfrm>
          <a:prstGeom prst="rect">
            <a:avLst/>
          </a:prstGeom>
          <a:blipFill>
            <a:blip r:embed="rId6"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pic>
        <p:nvPicPr>
          <p:cNvPr id="3" name="Picture 2" descr="Model.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400" y="838200"/>
            <a:ext cx="8862993" cy="5303167"/>
          </a:xfrm>
          <a:prstGeom prst="rect">
            <a:avLst/>
          </a:prstGeom>
        </p:spPr>
      </p:pic>
      <p:sp>
        <p:nvSpPr>
          <p:cNvPr id="12" name="Shape 425"/>
          <p:cNvSpPr/>
          <p:nvPr/>
        </p:nvSpPr>
        <p:spPr>
          <a:xfrm>
            <a:off x="304800" y="914400"/>
            <a:ext cx="3593029" cy="880533"/>
          </a:xfrm>
          <a:prstGeom prst="rect">
            <a:avLst/>
          </a:prstGeom>
          <a:blipFill>
            <a:blip r:embed="rId8" cstate="email">
              <a:extLst>
                <a:ext uri="{28A0092B-C50C-407E-A947-70E740481C1C}">
                  <a14:useLocalDpi xmlns:a14="http://schemas.microsoft.com/office/drawing/2010/main"/>
                </a:ext>
              </a:extLst>
            </a:blip>
            <a:srcRect/>
            <a:stretch>
              <a:fillRect/>
            </a:stretch>
          </a:blipFill>
        </p:spPr>
      </p:sp>
      <p:sp>
        <p:nvSpPr>
          <p:cNvPr id="15" name="Shape 425"/>
          <p:cNvSpPr/>
          <p:nvPr/>
        </p:nvSpPr>
        <p:spPr>
          <a:xfrm>
            <a:off x="304800" y="2362200"/>
            <a:ext cx="3593029" cy="1219201"/>
          </a:xfrm>
          <a:prstGeom prst="rect">
            <a:avLst/>
          </a:prstGeom>
          <a:blipFill>
            <a:blip r:embed="rId9" cstate="email">
              <a:extLst>
                <a:ext uri="{28A0092B-C50C-407E-A947-70E740481C1C}">
                  <a14:useLocalDpi xmlns:a14="http://schemas.microsoft.com/office/drawing/2010/main"/>
                </a:ext>
              </a:extLst>
            </a:blip>
            <a:srcRect/>
            <a:stretch>
              <a:fillRect/>
            </a:stretch>
          </a:blipFill>
        </p:spPr>
      </p:sp>
      <p:sp>
        <p:nvSpPr>
          <p:cNvPr id="13" name="Shape 425"/>
          <p:cNvSpPr/>
          <p:nvPr/>
        </p:nvSpPr>
        <p:spPr>
          <a:xfrm>
            <a:off x="304800" y="2311399"/>
            <a:ext cx="3593029" cy="1574801"/>
          </a:xfrm>
          <a:prstGeom prst="rect">
            <a:avLst/>
          </a:prstGeom>
          <a:blipFill>
            <a:blip r:embed="rId10" cstate="email">
              <a:extLst>
                <a:ext uri="{28A0092B-C50C-407E-A947-70E740481C1C}">
                  <a14:useLocalDpi xmlns:a14="http://schemas.microsoft.com/office/drawing/2010/main"/>
                </a:ext>
              </a:extLst>
            </a:blip>
            <a:srcRect/>
            <a:stretch>
              <a:fillRect/>
            </a:stretch>
          </a:blipFill>
        </p:spPr>
      </p:sp>
      <p:pic>
        <p:nvPicPr>
          <p:cNvPr id="11" name="Picture 10" descr="Ullman.png"/>
          <p:cNvPicPr>
            <a:picLocks noChangeAspect="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 y="3922655"/>
            <a:ext cx="2971800" cy="2196771"/>
          </a:xfrm>
          <a:prstGeom prst="rect">
            <a:avLst/>
          </a:prstGeom>
        </p:spPr>
      </p:pic>
    </p:spTree>
    <p:extLst>
      <p:ext uri="{BB962C8B-B14F-4D97-AF65-F5344CB8AC3E}">
        <p14:creationId xmlns:p14="http://schemas.microsoft.com/office/powerpoint/2010/main" val="403518823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dissolve">
                                      <p:cBhvr>
                                        <p:cTn id="7" dur="500"/>
                                        <p:tgtEl>
                                          <p:spTgt spid="423"/>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457200" y="1295400"/>
            <a:ext cx="8153400" cy="5029201"/>
          </a:xfrm>
          <a:prstGeom prst="rect">
            <a:avLst/>
          </a:prstGeom>
        </p:spPr>
      </p:pic>
      <p:sp>
        <p:nvSpPr>
          <p:cNvPr id="9" name="Rectangle 2"/>
          <p:cNvSpPr>
            <a:spLocks noChangeArrowheads="1"/>
          </p:cNvSpPr>
          <p:nvPr/>
        </p:nvSpPr>
        <p:spPr bwMode="auto">
          <a:xfrm>
            <a:off x="0" y="0"/>
            <a:ext cx="9144000" cy="6858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Major Highways</a:t>
            </a:r>
            <a:endParaRPr lang="en-US" sz="2800" b="1" dirty="0">
              <a:solidFill>
                <a:srgbClr val="800000"/>
              </a:solidFill>
            </a:endParaRPr>
          </a:p>
        </p:txBody>
      </p:sp>
      <p:pic>
        <p:nvPicPr>
          <p:cNvPr id="10" name="Picture 9"/>
          <p:cNvPicPr>
            <a:picLocks noChangeAspect="1"/>
          </p:cNvPicPr>
          <p:nvPr/>
        </p:nvPicPr>
        <p:blipFill>
          <a:blip r:embed="rId5"/>
          <a:stretch>
            <a:fillRect/>
          </a:stretch>
        </p:blipFill>
        <p:spPr>
          <a:xfrm>
            <a:off x="7772400" y="4724400"/>
            <a:ext cx="889000" cy="889000"/>
          </a:xfrm>
          <a:prstGeom prst="rect">
            <a:avLst/>
          </a:prstGeom>
        </p:spPr>
      </p:pic>
      <p:sp>
        <p:nvSpPr>
          <p:cNvPr id="15" name="Rectangle 3"/>
          <p:cNvSpPr>
            <a:spLocks noChangeArrowheads="1"/>
          </p:cNvSpPr>
          <p:nvPr/>
        </p:nvSpPr>
        <p:spPr bwMode="auto">
          <a:xfrm>
            <a:off x="2133600" y="2965625"/>
            <a:ext cx="2362200" cy="463375"/>
          </a:xfrm>
          <a:prstGeom prst="rect">
            <a:avLst/>
          </a:prstGeom>
          <a:solidFill>
            <a:schemeClr val="bg1">
              <a:alpha val="40000"/>
            </a:schemeClr>
          </a:solidFill>
          <a:ln>
            <a:noFill/>
          </a:ln>
          <a:extLst/>
        </p:spPr>
        <p:txBody>
          <a:bodyPr wrap="square">
            <a:spAutoFit/>
          </a:bodyPr>
          <a:lstStyle/>
          <a:p>
            <a:pPr>
              <a:lnSpc>
                <a:spcPts val="2800"/>
              </a:lnSpc>
            </a:pPr>
            <a:r>
              <a:rPr lang="en-US" sz="2800" b="1" dirty="0" smtClean="0">
                <a:solidFill>
                  <a:srgbClr val="DE0202"/>
                </a:solidFill>
              </a:rPr>
              <a:t>US Route 66</a:t>
            </a:r>
          </a:p>
        </p:txBody>
      </p:sp>
    </p:spTree>
    <p:extLst>
      <p:ext uri="{BB962C8B-B14F-4D97-AF65-F5344CB8AC3E}">
        <p14:creationId xmlns:p14="http://schemas.microsoft.com/office/powerpoint/2010/main" val="36754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6" name="Picture 5"/>
          <p:cNvPicPr>
            <a:picLocks noChangeAspect="1"/>
          </p:cNvPicPr>
          <p:nvPr/>
        </p:nvPicPr>
        <p:blipFill>
          <a:blip r:embed="rId3">
            <a:clrChange>
              <a:clrFrom>
                <a:srgbClr val="FFFEFF"/>
              </a:clrFrom>
              <a:clrTo>
                <a:srgbClr val="FFFEFF">
                  <a:alpha val="0"/>
                </a:srgbClr>
              </a:clrTo>
            </a:clrChang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494851" y="685800"/>
            <a:ext cx="8115749" cy="5721603"/>
          </a:xfrm>
          <a:prstGeom prst="rect">
            <a:avLst/>
          </a:prstGeom>
        </p:spPr>
      </p:pic>
      <p:sp>
        <p:nvSpPr>
          <p:cNvPr id="9" name="Rectangle 2"/>
          <p:cNvSpPr>
            <a:spLocks noChangeArrowheads="1"/>
          </p:cNvSpPr>
          <p:nvPr/>
        </p:nvSpPr>
        <p:spPr bwMode="auto">
          <a:xfrm>
            <a:off x="0" y="0"/>
            <a:ext cx="9144000" cy="6858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Interstate Highway System (planned - 1956)</a:t>
            </a:r>
            <a:endParaRPr lang="en-US" sz="2800" b="1" dirty="0">
              <a:solidFill>
                <a:srgbClr val="800000"/>
              </a:solidFill>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6200" y="4724400"/>
            <a:ext cx="990600" cy="990600"/>
          </a:xfrm>
          <a:prstGeom prst="rect">
            <a:avLst/>
          </a:prstGeom>
        </p:spPr>
      </p:pic>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3400" y="1447799"/>
            <a:ext cx="4191000" cy="2469553"/>
          </a:xfrm>
          <a:prstGeom prst="rect">
            <a:avLst/>
          </a:prstGeom>
        </p:spPr>
      </p:pic>
      <p:pic>
        <p:nvPicPr>
          <p:cNvPr id="3" name="Picture 2" descr="Screen Shot 2014-01-12 at 7.03.16 P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80999" y="1371600"/>
            <a:ext cx="5462193" cy="2971800"/>
          </a:xfrm>
          <a:prstGeom prst="rect">
            <a:avLst/>
          </a:prstGeom>
          <a:ln>
            <a:solidFill>
              <a:schemeClr val="tx1"/>
            </a:solidFill>
          </a:ln>
        </p:spPr>
      </p:pic>
    </p:spTree>
    <p:extLst>
      <p:ext uri="{BB962C8B-B14F-4D97-AF65-F5344CB8AC3E}">
        <p14:creationId xmlns:p14="http://schemas.microsoft.com/office/powerpoint/2010/main" val="347920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6" name="Shape 426"/>
          <p:cNvSpPr/>
          <p:nvPr/>
        </p:nvSpPr>
        <p:spPr>
          <a:xfrm>
            <a:off x="457200" y="6540501"/>
            <a:ext cx="8145461" cy="165099"/>
          </a:xfrm>
          <a:prstGeom prst="rect">
            <a:avLst/>
          </a:prstGeom>
          <a:blipFill>
            <a:blip r:embed="rId3"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pic>
        <p:nvPicPr>
          <p:cNvPr id="3" name="Picture 2" descr="Mode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838200"/>
            <a:ext cx="8862993" cy="5303167"/>
          </a:xfrm>
          <a:prstGeom prst="rect">
            <a:avLst/>
          </a:prstGeom>
        </p:spPr>
      </p:pic>
      <p:sp>
        <p:nvSpPr>
          <p:cNvPr id="12" name="Shape 425"/>
          <p:cNvSpPr/>
          <p:nvPr/>
        </p:nvSpPr>
        <p:spPr>
          <a:xfrm>
            <a:off x="304800" y="914400"/>
            <a:ext cx="3593029" cy="880533"/>
          </a:xfrm>
          <a:prstGeom prst="rect">
            <a:avLst/>
          </a:prstGeom>
          <a:blipFill>
            <a:blip r:embed="rId5" cstate="email">
              <a:extLst>
                <a:ext uri="{28A0092B-C50C-407E-A947-70E740481C1C}">
                  <a14:useLocalDpi xmlns:a14="http://schemas.microsoft.com/office/drawing/2010/main"/>
                </a:ext>
              </a:extLst>
            </a:blip>
            <a:srcRect/>
            <a:stretch>
              <a:fillRect/>
            </a:stretch>
          </a:blipFill>
        </p:spPr>
      </p:sp>
      <p:sp>
        <p:nvSpPr>
          <p:cNvPr id="13" name="Shape 425"/>
          <p:cNvSpPr/>
          <p:nvPr/>
        </p:nvSpPr>
        <p:spPr>
          <a:xfrm>
            <a:off x="304800" y="2311399"/>
            <a:ext cx="3593029" cy="1574801"/>
          </a:xfrm>
          <a:prstGeom prst="rect">
            <a:avLst/>
          </a:prstGeom>
          <a:blipFill>
            <a:blip r:embed="rId6" cstate="email">
              <a:extLst>
                <a:ext uri="{28A0092B-C50C-407E-A947-70E740481C1C}">
                  <a14:useLocalDpi xmlns:a14="http://schemas.microsoft.com/office/drawing/2010/main"/>
                </a:ext>
              </a:extLst>
            </a:blip>
            <a:srcRect/>
            <a:stretch>
              <a:fillRect/>
            </a:stretch>
          </a:blipFill>
        </p:spPr>
      </p:sp>
    </p:spTree>
    <p:extLst>
      <p:ext uri="{BB962C8B-B14F-4D97-AF65-F5344CB8AC3E}">
        <p14:creationId xmlns:p14="http://schemas.microsoft.com/office/powerpoint/2010/main" val="126355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3" name="Picture 2" descr="Mode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838200"/>
            <a:ext cx="8862993" cy="5303167"/>
          </a:xfrm>
          <a:prstGeom prst="rect">
            <a:avLst/>
          </a:prstGeom>
        </p:spPr>
      </p:pic>
      <p:sp>
        <p:nvSpPr>
          <p:cNvPr id="426" name="Shape 426"/>
          <p:cNvSpPr/>
          <p:nvPr/>
        </p:nvSpPr>
        <p:spPr>
          <a:xfrm>
            <a:off x="457200" y="6540501"/>
            <a:ext cx="8145461" cy="165099"/>
          </a:xfrm>
          <a:prstGeom prst="rect">
            <a:avLst/>
          </a:prstGeom>
          <a:blipFill>
            <a:blip r:embed="rId4"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pic>
        <p:nvPicPr>
          <p:cNvPr id="2" name="Picture 1" descr="Model.pn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6400" y="897466"/>
            <a:ext cx="8534400" cy="5130801"/>
          </a:xfrm>
          <a:prstGeom prst="rect">
            <a:avLst/>
          </a:prstGeom>
        </p:spPr>
      </p:pic>
      <p:sp>
        <p:nvSpPr>
          <p:cNvPr id="13" name="Shape 425"/>
          <p:cNvSpPr/>
          <p:nvPr/>
        </p:nvSpPr>
        <p:spPr>
          <a:xfrm>
            <a:off x="304800" y="914400"/>
            <a:ext cx="3593029" cy="880533"/>
          </a:xfrm>
          <a:prstGeom prst="rect">
            <a:avLst/>
          </a:prstGeom>
          <a:blipFill>
            <a:blip r:embed="rId6" cstate="email">
              <a:extLst>
                <a:ext uri="{28A0092B-C50C-407E-A947-70E740481C1C}">
                  <a14:useLocalDpi xmlns:a14="http://schemas.microsoft.com/office/drawing/2010/main"/>
                </a:ext>
              </a:extLst>
            </a:blip>
            <a:srcRect/>
            <a:stretch>
              <a:fillRect/>
            </a:stretch>
          </a:blipFill>
        </p:spPr>
      </p:sp>
      <p:sp>
        <p:nvSpPr>
          <p:cNvPr id="14" name="Shape 425"/>
          <p:cNvSpPr/>
          <p:nvPr/>
        </p:nvSpPr>
        <p:spPr>
          <a:xfrm>
            <a:off x="304800" y="2311399"/>
            <a:ext cx="3593029" cy="1574801"/>
          </a:xfrm>
          <a:prstGeom prst="rect">
            <a:avLst/>
          </a:prstGeom>
          <a:blipFill>
            <a:blip r:embed="rId7" cstate="email">
              <a:extLst>
                <a:ext uri="{28A0092B-C50C-407E-A947-70E740481C1C}">
                  <a14:useLocalDpi xmlns:a14="http://schemas.microsoft.com/office/drawing/2010/main"/>
                </a:ext>
              </a:extLst>
            </a:blip>
            <a:srcRect/>
            <a:stretch>
              <a:fillRect/>
            </a:stretch>
          </a:blipFill>
        </p:spPr>
      </p:sp>
      <p:sp>
        <p:nvSpPr>
          <p:cNvPr id="12" name="Shape 425"/>
          <p:cNvSpPr/>
          <p:nvPr/>
        </p:nvSpPr>
        <p:spPr>
          <a:xfrm>
            <a:off x="304800" y="914400"/>
            <a:ext cx="3593029" cy="3242734"/>
          </a:xfrm>
          <a:prstGeom prst="rect">
            <a:avLst/>
          </a:prstGeom>
          <a:blipFill>
            <a:blip r:embed="rId8" cstate="email">
              <a:extLst>
                <a:ext uri="{28A0092B-C50C-407E-A947-70E740481C1C}">
                  <a14:useLocalDpi xmlns:a14="http://schemas.microsoft.com/office/drawing/2010/main"/>
                </a:ext>
              </a:extLst>
            </a:blip>
            <a:srcRect/>
            <a:stretch>
              <a:fillRect/>
            </a:stretch>
          </a:blipFill>
        </p:spPr>
      </p:sp>
    </p:spTree>
    <p:extLst>
      <p:ext uri="{BB962C8B-B14F-4D97-AF65-F5344CB8AC3E}">
        <p14:creationId xmlns:p14="http://schemas.microsoft.com/office/powerpoint/2010/main" val="114212830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3" name="Picture 2" descr="Mode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838200"/>
            <a:ext cx="8862993" cy="5303167"/>
          </a:xfrm>
          <a:prstGeom prst="rect">
            <a:avLst/>
          </a:prstGeom>
        </p:spPr>
      </p:pic>
      <p:sp>
        <p:nvSpPr>
          <p:cNvPr id="426" name="Shape 426"/>
          <p:cNvSpPr/>
          <p:nvPr/>
        </p:nvSpPr>
        <p:spPr>
          <a:xfrm>
            <a:off x="457200" y="6540501"/>
            <a:ext cx="8145461" cy="165099"/>
          </a:xfrm>
          <a:prstGeom prst="rect">
            <a:avLst/>
          </a:prstGeom>
          <a:blipFill>
            <a:blip r:embed="rId4" cstate="email">
              <a:extLst>
                <a:ext uri="{28A0092B-C50C-407E-A947-70E740481C1C}">
                  <a14:useLocalDpi xmlns:a14="http://schemas.microsoft.com/office/drawing/2010/main"/>
                </a:ext>
              </a:extLst>
            </a:blip>
            <a:stretch>
              <a:fillRect/>
            </a:stretch>
          </a:blipFill>
        </p:spPr>
      </p:sp>
      <p:sp>
        <p:nvSpPr>
          <p:cNvPr id="9"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Transportation and Urban Growth</a:t>
            </a:r>
            <a:endParaRPr lang="en-US" sz="2800" b="1" dirty="0">
              <a:solidFill>
                <a:srgbClr val="800000"/>
              </a:solidFill>
            </a:endParaRPr>
          </a:p>
        </p:txBody>
      </p:sp>
      <p:sp>
        <p:nvSpPr>
          <p:cNvPr id="13" name="Shape 425"/>
          <p:cNvSpPr/>
          <p:nvPr/>
        </p:nvSpPr>
        <p:spPr>
          <a:xfrm>
            <a:off x="304800" y="914400"/>
            <a:ext cx="3593029" cy="880533"/>
          </a:xfrm>
          <a:prstGeom prst="rect">
            <a:avLst/>
          </a:prstGeom>
          <a:blipFill>
            <a:blip r:embed="rId5" cstate="email">
              <a:extLst>
                <a:ext uri="{28A0092B-C50C-407E-A947-70E740481C1C}">
                  <a14:useLocalDpi xmlns:a14="http://schemas.microsoft.com/office/drawing/2010/main"/>
                </a:ext>
              </a:extLst>
            </a:blip>
            <a:srcRect/>
            <a:stretch>
              <a:fillRect/>
            </a:stretch>
          </a:blipFill>
        </p:spPr>
      </p:sp>
      <p:sp>
        <p:nvSpPr>
          <p:cNvPr id="14" name="Shape 425"/>
          <p:cNvSpPr/>
          <p:nvPr/>
        </p:nvSpPr>
        <p:spPr>
          <a:xfrm>
            <a:off x="304800" y="2311399"/>
            <a:ext cx="3593029" cy="1574801"/>
          </a:xfrm>
          <a:prstGeom prst="rect">
            <a:avLst/>
          </a:prstGeom>
          <a:blipFill>
            <a:blip r:embed="rId6" cstate="email">
              <a:extLst>
                <a:ext uri="{28A0092B-C50C-407E-A947-70E740481C1C}">
                  <a14:useLocalDpi xmlns:a14="http://schemas.microsoft.com/office/drawing/2010/main"/>
                </a:ext>
              </a:extLst>
            </a:blip>
            <a:srcRect/>
            <a:stretch>
              <a:fillRect/>
            </a:stretch>
          </a:blipFill>
        </p:spPr>
      </p:sp>
      <p:sp>
        <p:nvSpPr>
          <p:cNvPr id="12" name="Shape 425"/>
          <p:cNvSpPr/>
          <p:nvPr/>
        </p:nvSpPr>
        <p:spPr>
          <a:xfrm>
            <a:off x="304800" y="914400"/>
            <a:ext cx="3593029" cy="3242734"/>
          </a:xfrm>
          <a:prstGeom prst="rect">
            <a:avLst/>
          </a:prstGeom>
          <a:blipFill>
            <a:blip r:embed="rId7" cstate="email">
              <a:extLst>
                <a:ext uri="{28A0092B-C50C-407E-A947-70E740481C1C}">
                  <a14:useLocalDpi xmlns:a14="http://schemas.microsoft.com/office/drawing/2010/main"/>
                </a:ext>
              </a:extLst>
            </a:blip>
            <a:srcRect/>
            <a:stretch>
              <a:fillRect/>
            </a:stretch>
          </a:blipFill>
        </p:spPr>
      </p:sp>
      <p:pic>
        <p:nvPicPr>
          <p:cNvPr id="4" name="Picture 3" descr="Highways.png"/>
          <p:cNvPicPr>
            <a:picLocks noChangeAspect="1"/>
          </p:cNvPicPr>
          <p:nvPr/>
        </p:nvPicPr>
        <p:blipFill>
          <a:blip r:embed="rId8" cstate="email">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381000" y="887310"/>
            <a:ext cx="8539927" cy="5132490"/>
          </a:xfrm>
          <a:prstGeom prst="rect">
            <a:avLst/>
          </a:prstGeom>
        </p:spPr>
      </p:pic>
      <p:pic>
        <p:nvPicPr>
          <p:cNvPr id="11" name="Picture 10" descr="peripheral.png"/>
          <p:cNvPicPr>
            <a:picLocks noChangeAspect="1"/>
          </p:cNvPicPr>
          <p:nvPr/>
        </p:nvPicPr>
        <p:blipFill>
          <a:blip r:embed="rId9"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81000" y="4089400"/>
            <a:ext cx="3124200" cy="2082799"/>
          </a:xfrm>
          <a:prstGeom prst="rect">
            <a:avLst/>
          </a:prstGeom>
        </p:spPr>
      </p:pic>
    </p:spTree>
    <p:extLst>
      <p:ext uri="{BB962C8B-B14F-4D97-AF65-F5344CB8AC3E}">
        <p14:creationId xmlns:p14="http://schemas.microsoft.com/office/powerpoint/2010/main" val="302817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0"/>
            <a:ext cx="8229600" cy="1143000"/>
          </a:xfrm>
        </p:spPr>
        <p:txBody>
          <a:bodyPr/>
          <a:lstStyle/>
          <a:p>
            <a:pPr eaLnBrk="1" hangingPunct="1"/>
            <a:r>
              <a:rPr lang="en-US" sz="4000" b="1">
                <a:solidFill>
                  <a:srgbClr val="800000"/>
                </a:solidFill>
                <a:latin typeface="Arial" charset="0"/>
              </a:rPr>
              <a:t>Five Hearths of Urbanization </a:t>
            </a:r>
          </a:p>
        </p:txBody>
      </p:sp>
      <p:sp>
        <p:nvSpPr>
          <p:cNvPr id="9219" name="Rectangle 3"/>
          <p:cNvSpPr>
            <a:spLocks noGrp="1" noChangeArrowheads="1"/>
          </p:cNvSpPr>
          <p:nvPr>
            <p:ph type="body" idx="1"/>
          </p:nvPr>
        </p:nvSpPr>
        <p:spPr>
          <a:xfrm>
            <a:off x="228600" y="5943600"/>
            <a:ext cx="8686800" cy="533400"/>
          </a:xfrm>
        </p:spPr>
        <p:txBody>
          <a:bodyPr/>
          <a:lstStyle/>
          <a:p>
            <a:pPr algn="ctr" eaLnBrk="1" hangingPunct="1">
              <a:buFontTx/>
              <a:buNone/>
            </a:pPr>
            <a:r>
              <a:rPr lang="en-US" sz="2800">
                <a:solidFill>
                  <a:srgbClr val="0033CC"/>
                </a:solidFill>
                <a:latin typeface="Arial" charset="0"/>
              </a:rPr>
              <a:t>Agricultural surplus + social stratification = cities</a:t>
            </a:r>
            <a:endParaRPr lang="en-US" sz="2800">
              <a:latin typeface="Arial" charset="0"/>
            </a:endParaRPr>
          </a:p>
        </p:txBody>
      </p:sp>
      <p:pic>
        <p:nvPicPr>
          <p:cNvPr id="9220" name="Picture 5" descr="deblij_ch09_fig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143000"/>
            <a:ext cx="8796338" cy="447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4258" r="3519"/>
          <a:stretch/>
        </p:blipFill>
        <p:spPr>
          <a:xfrm>
            <a:off x="152401" y="1066800"/>
            <a:ext cx="8763000" cy="5410200"/>
          </a:xfrm>
          <a:prstGeom prst="rect">
            <a:avLst/>
          </a:prstGeom>
        </p:spPr>
      </p:pic>
      <p:sp>
        <p:nvSpPr>
          <p:cNvPr id="9" name="Rectangle 2"/>
          <p:cNvSpPr>
            <a:spLocks noChangeArrowheads="1"/>
          </p:cNvSpPr>
          <p:nvPr/>
        </p:nvSpPr>
        <p:spPr bwMode="auto">
          <a:xfrm>
            <a:off x="0" y="0"/>
            <a:ext cx="9144000" cy="6858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Interstate Highway System (planned - 1956)</a:t>
            </a:r>
            <a:endParaRPr lang="en-US" sz="2800" b="1" dirty="0">
              <a:solidFill>
                <a:srgbClr val="800000"/>
              </a:solidFill>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96200" y="4724400"/>
            <a:ext cx="990600" cy="990600"/>
          </a:xfrm>
          <a:prstGeom prst="rect">
            <a:avLst/>
          </a:prstGeom>
        </p:spPr>
      </p:pic>
      <p:pic>
        <p:nvPicPr>
          <p:cNvPr id="3" name="Picture 2"/>
          <p:cNvPicPr>
            <a:picLocks noChangeAspect="1"/>
          </p:cNvPicPr>
          <p:nvPr/>
        </p:nvPicPr>
        <p:blipFill>
          <a:blip r:embed="rId5"/>
          <a:stretch>
            <a:fillRect/>
          </a:stretch>
        </p:blipFill>
        <p:spPr>
          <a:xfrm>
            <a:off x="482600" y="1524000"/>
            <a:ext cx="5537200" cy="3124200"/>
          </a:xfrm>
          <a:prstGeom prst="rect">
            <a:avLst/>
          </a:prstGeom>
          <a:ln>
            <a:solidFill>
              <a:srgbClr val="000000"/>
            </a:solidFill>
          </a:ln>
        </p:spPr>
      </p:pic>
    </p:spTree>
    <p:extLst>
      <p:ext uri="{BB962C8B-B14F-4D97-AF65-F5344CB8AC3E}">
        <p14:creationId xmlns:p14="http://schemas.microsoft.com/office/powerpoint/2010/main" val="17533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body" idx="1"/>
          </p:nvPr>
        </p:nvSpPr>
        <p:spPr>
          <a:xfrm>
            <a:off x="0" y="0"/>
            <a:ext cx="9144000" cy="1295400"/>
          </a:xfrm>
        </p:spPr>
        <p:txBody>
          <a:bodyPr/>
          <a:lstStyle/>
          <a:p>
            <a:pPr marL="280988" indent="-280988" eaLnBrk="1" hangingPunct="1"/>
            <a:r>
              <a:rPr lang="en-US" sz="2800" b="1" dirty="0">
                <a:solidFill>
                  <a:srgbClr val="800000"/>
                </a:solidFill>
                <a:latin typeface="Arial" charset="0"/>
              </a:rPr>
              <a:t>5) High Technology Epoch? (1970-); </a:t>
            </a:r>
            <a:br>
              <a:rPr lang="en-US" sz="2800" b="1" dirty="0">
                <a:solidFill>
                  <a:srgbClr val="800000"/>
                </a:solidFill>
                <a:latin typeface="Arial" charset="0"/>
              </a:rPr>
            </a:br>
            <a:r>
              <a:rPr lang="en-US" sz="2800" b="1" dirty="0" smtClean="0">
                <a:solidFill>
                  <a:srgbClr val="800000"/>
                </a:solidFill>
                <a:latin typeface="Arial" charset="0"/>
              </a:rPr>
              <a:t>jet propulsion &amp; electronics</a:t>
            </a:r>
            <a:endParaRPr lang="en-US" sz="2800" b="1" dirty="0">
              <a:solidFill>
                <a:srgbClr val="800000"/>
              </a:solidFill>
              <a:latin typeface="Arial" charset="0"/>
            </a:endParaRPr>
          </a:p>
        </p:txBody>
      </p:sp>
      <p:pic>
        <p:nvPicPr>
          <p:cNvPr id="77828" name="Picture 4" descr="deblij_ch01_fig09"/>
          <p:cNvPicPr>
            <a:picLocks noChangeAspect="1" noChangeArrowheads="1"/>
          </p:cNvPicPr>
          <p:nvPr/>
        </p:nvPicPr>
        <p:blipFill>
          <a:blip r:embed="rId3">
            <a:lum bright="-10000" contrast="30000"/>
            <a:extLst>
              <a:ext uri="{28A0092B-C50C-407E-A947-70E740481C1C}">
                <a14:useLocalDpi xmlns:a14="http://schemas.microsoft.com/office/drawing/2010/main"/>
              </a:ext>
            </a:extLst>
          </a:blip>
          <a:srcRect/>
          <a:stretch>
            <a:fillRect/>
          </a:stretch>
        </p:blipFill>
        <p:spPr bwMode="auto">
          <a:xfrm>
            <a:off x="3886200" y="1026783"/>
            <a:ext cx="5181601" cy="575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066801"/>
            <a:ext cx="3581400" cy="2120188"/>
          </a:xfrm>
          <a:prstGeom prst="rect">
            <a:avLst/>
          </a:prstGeom>
        </p:spPr>
      </p:pic>
      <p:pic>
        <p:nvPicPr>
          <p:cNvPr id="3" name="Picture 2" descr="Screen Shot 2013-01-13 at 5.47.26 PM.png"/>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7000" y="3276600"/>
            <a:ext cx="3595913" cy="3505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0" y="0"/>
            <a:ext cx="9144000" cy="6858000"/>
          </a:xfrm>
        </p:spPr>
        <p:txBody>
          <a:bodyPr/>
          <a:lstStyle/>
          <a:p>
            <a:pPr marL="280988" indent="-280988" eaLnBrk="1" hangingPunct="1">
              <a:spcBef>
                <a:spcPts val="0"/>
              </a:spcBef>
            </a:pPr>
            <a:r>
              <a:rPr lang="en-US" sz="2600" b="1" dirty="0">
                <a:solidFill>
                  <a:srgbClr val="800000"/>
                </a:solidFill>
                <a:latin typeface="Arial" charset="0"/>
              </a:rPr>
              <a:t>John </a:t>
            </a:r>
            <a:r>
              <a:rPr lang="en-US" sz="2600" b="1" dirty="0" err="1">
                <a:solidFill>
                  <a:srgbClr val="800000"/>
                </a:solidFill>
                <a:latin typeface="Arial" charset="0"/>
              </a:rPr>
              <a:t>Borchert</a:t>
            </a:r>
            <a:r>
              <a:rPr lang="en-US" sz="2600" b="1" dirty="0">
                <a:solidFill>
                  <a:srgbClr val="800000"/>
                </a:solidFill>
                <a:latin typeface="Arial" charset="0"/>
              </a:rPr>
              <a:t> </a:t>
            </a:r>
            <a:r>
              <a:rPr lang="en-US" sz="2600" b="1" dirty="0" smtClean="0">
                <a:solidFill>
                  <a:srgbClr val="800000"/>
                </a:solidFill>
                <a:latin typeface="Arial" charset="0"/>
              </a:rPr>
              <a:t>(</a:t>
            </a:r>
            <a:r>
              <a:rPr lang="en-US" sz="2600" b="1" dirty="0" err="1" smtClean="0">
                <a:solidFill>
                  <a:srgbClr val="800000"/>
                </a:solidFill>
                <a:latin typeface="Arial" charset="0"/>
              </a:rPr>
              <a:t>Univ</a:t>
            </a:r>
            <a:r>
              <a:rPr lang="en-US" sz="2600" b="1" dirty="0" smtClean="0">
                <a:solidFill>
                  <a:srgbClr val="800000"/>
                </a:solidFill>
                <a:latin typeface="Arial" charset="0"/>
              </a:rPr>
              <a:t> of MN; 1967</a:t>
            </a:r>
            <a:r>
              <a:rPr lang="en-US" sz="2600" b="1" dirty="0">
                <a:solidFill>
                  <a:srgbClr val="800000"/>
                </a:solidFill>
                <a:latin typeface="Arial" charset="0"/>
              </a:rPr>
              <a:t>): analyzed urbanization in North America </a:t>
            </a:r>
            <a:r>
              <a:rPr lang="en-US" sz="2600" b="1" dirty="0" smtClean="0">
                <a:solidFill>
                  <a:srgbClr val="800000"/>
                </a:solidFill>
                <a:latin typeface="Arial" charset="0"/>
              </a:rPr>
              <a:t>(4 distinct epochs</a:t>
            </a:r>
            <a:r>
              <a:rPr lang="en-US" sz="2600" b="1" dirty="0">
                <a:solidFill>
                  <a:srgbClr val="800000"/>
                </a:solidFill>
                <a:latin typeface="Arial" charset="0"/>
              </a:rPr>
              <a:t>); based on impact </a:t>
            </a:r>
            <a:r>
              <a:rPr lang="en-US" sz="2600" b="1" dirty="0" smtClean="0">
                <a:solidFill>
                  <a:srgbClr val="800000"/>
                </a:solidFill>
                <a:latin typeface="Arial" charset="0"/>
              </a:rPr>
              <a:t>of a particular transport technology (which increased the rates of growth and complexity of the urban landscape over time)</a:t>
            </a:r>
          </a:p>
          <a:p>
            <a:pPr marL="514350" indent="-514350" eaLnBrk="1" hangingPunct="1">
              <a:spcBef>
                <a:spcPts val="0"/>
              </a:spcBef>
              <a:buFont typeface="+mj-lt"/>
              <a:buAutoNum type="arabicPeriod"/>
            </a:pPr>
            <a:r>
              <a:rPr lang="en-US" sz="2600" b="1" dirty="0" smtClean="0">
                <a:solidFill>
                  <a:srgbClr val="800000"/>
                </a:solidFill>
                <a:latin typeface="Arial" charset="0"/>
              </a:rPr>
              <a:t>Sail</a:t>
            </a:r>
            <a:r>
              <a:rPr lang="en-US" sz="2600" b="1" dirty="0">
                <a:solidFill>
                  <a:srgbClr val="800000"/>
                </a:solidFill>
                <a:latin typeface="Arial" charset="0"/>
              </a:rPr>
              <a:t>-Wagon Epoch (1790-1830</a:t>
            </a:r>
            <a:r>
              <a:rPr lang="en-US" sz="2600" b="1" dirty="0" smtClean="0">
                <a:solidFill>
                  <a:srgbClr val="800000"/>
                </a:solidFill>
                <a:latin typeface="Arial" charset="0"/>
              </a:rPr>
              <a:t>), pre-industrial</a:t>
            </a:r>
          </a:p>
          <a:p>
            <a:pPr marL="514350" indent="-514350" eaLnBrk="1" hangingPunct="1">
              <a:spcBef>
                <a:spcPts val="0"/>
              </a:spcBef>
              <a:buFont typeface="+mj-lt"/>
              <a:buAutoNum type="arabicPeriod"/>
            </a:pPr>
            <a:r>
              <a:rPr lang="en-US" sz="2600" b="1" dirty="0" smtClean="0">
                <a:solidFill>
                  <a:srgbClr val="800000"/>
                </a:solidFill>
              </a:rPr>
              <a:t>Iron </a:t>
            </a:r>
            <a:r>
              <a:rPr lang="en-US" sz="2600" b="1" dirty="0">
                <a:solidFill>
                  <a:srgbClr val="800000"/>
                </a:solidFill>
              </a:rPr>
              <a:t>Horse Epoch (1830–1870), characterized by impact of steam engine technology, and development of steamboats and regional railroad </a:t>
            </a:r>
            <a:r>
              <a:rPr lang="en-US" sz="2600" b="1" dirty="0" smtClean="0">
                <a:solidFill>
                  <a:srgbClr val="800000"/>
                </a:solidFill>
              </a:rPr>
              <a:t>networks.</a:t>
            </a:r>
          </a:p>
          <a:p>
            <a:pPr marL="514350" indent="-514350" eaLnBrk="1" hangingPunct="1">
              <a:spcBef>
                <a:spcPts val="0"/>
              </a:spcBef>
              <a:buFont typeface="+mj-lt"/>
              <a:buAutoNum type="arabicPeriod"/>
            </a:pPr>
            <a:r>
              <a:rPr lang="en-US" sz="2600" b="1" dirty="0" smtClean="0">
                <a:solidFill>
                  <a:srgbClr val="800000"/>
                </a:solidFill>
              </a:rPr>
              <a:t>Steel </a:t>
            </a:r>
            <a:r>
              <a:rPr lang="en-US" sz="2600" b="1" dirty="0">
                <a:solidFill>
                  <a:srgbClr val="800000"/>
                </a:solidFill>
              </a:rPr>
              <a:t>Rail Epoch (1870–1920), dominated by the development of long haul railroads and a national railroad </a:t>
            </a:r>
            <a:r>
              <a:rPr lang="en-US" sz="2600" b="1" dirty="0" smtClean="0">
                <a:solidFill>
                  <a:srgbClr val="800000"/>
                </a:solidFill>
              </a:rPr>
              <a:t>network.</a:t>
            </a:r>
          </a:p>
          <a:p>
            <a:pPr marL="514350" indent="-514350" eaLnBrk="1" hangingPunct="1">
              <a:spcBef>
                <a:spcPts val="0"/>
              </a:spcBef>
              <a:buFont typeface="+mj-lt"/>
              <a:buAutoNum type="arabicPeriod"/>
            </a:pPr>
            <a:r>
              <a:rPr lang="en-US" sz="2600" b="1" dirty="0" smtClean="0">
                <a:solidFill>
                  <a:srgbClr val="800000"/>
                </a:solidFill>
              </a:rPr>
              <a:t>Auto</a:t>
            </a:r>
            <a:r>
              <a:rPr lang="en-US" sz="2600" b="1" dirty="0">
                <a:solidFill>
                  <a:srgbClr val="800000"/>
                </a:solidFill>
              </a:rPr>
              <a:t>-Air-Amenity </a:t>
            </a:r>
            <a:r>
              <a:rPr lang="en-US" sz="2600" b="1" dirty="0" smtClean="0">
                <a:solidFill>
                  <a:srgbClr val="800000"/>
                </a:solidFill>
              </a:rPr>
              <a:t>Epoch (</a:t>
            </a:r>
            <a:r>
              <a:rPr lang="en-US" sz="2600" b="1" dirty="0">
                <a:solidFill>
                  <a:srgbClr val="800000"/>
                </a:solidFill>
              </a:rPr>
              <a:t>1920–1970), saw growth in the gasoline combustion </a:t>
            </a:r>
            <a:r>
              <a:rPr lang="en-US" sz="2600" b="1" dirty="0" smtClean="0">
                <a:solidFill>
                  <a:srgbClr val="800000"/>
                </a:solidFill>
              </a:rPr>
              <a:t>engine</a:t>
            </a:r>
          </a:p>
          <a:p>
            <a:pPr marL="514350" indent="-514350" eaLnBrk="1" hangingPunct="1">
              <a:spcBef>
                <a:spcPts val="0"/>
              </a:spcBef>
              <a:buFont typeface="+mj-lt"/>
              <a:buAutoNum type="arabicPeriod"/>
            </a:pPr>
            <a:r>
              <a:rPr lang="en-US" sz="2600" b="1" dirty="0" smtClean="0">
                <a:solidFill>
                  <a:srgbClr val="800000"/>
                </a:solidFill>
              </a:rPr>
              <a:t>High-Technology Epoch</a:t>
            </a:r>
            <a:r>
              <a:rPr lang="en-US" sz="2600" b="1" dirty="0">
                <a:solidFill>
                  <a:srgbClr val="800000"/>
                </a:solidFill>
                <a:latin typeface="Arial" charset="0"/>
              </a:rPr>
              <a:t> </a:t>
            </a:r>
            <a:r>
              <a:rPr lang="en-US" sz="2600" b="1" dirty="0" smtClean="0">
                <a:solidFill>
                  <a:srgbClr val="800000"/>
                </a:solidFill>
              </a:rPr>
              <a:t>(</a:t>
            </a:r>
            <a:r>
              <a:rPr lang="en-US" sz="2600" b="1" dirty="0">
                <a:solidFill>
                  <a:srgbClr val="800000"/>
                </a:solidFill>
              </a:rPr>
              <a:t>1970-?), </a:t>
            </a:r>
            <a:r>
              <a:rPr lang="en-US" sz="2600" b="1" dirty="0" smtClean="0">
                <a:solidFill>
                  <a:srgbClr val="800000"/>
                </a:solidFill>
              </a:rPr>
              <a:t>influenced by the era of </a:t>
            </a:r>
            <a:r>
              <a:rPr lang="en-US" sz="2600" b="1" dirty="0">
                <a:solidFill>
                  <a:srgbClr val="800000"/>
                </a:solidFill>
              </a:rPr>
              <a:t>j</a:t>
            </a:r>
            <a:r>
              <a:rPr lang="en-US" sz="2600" b="1" dirty="0" smtClean="0">
                <a:solidFill>
                  <a:srgbClr val="800000"/>
                </a:solidFill>
              </a:rPr>
              <a:t>et </a:t>
            </a:r>
            <a:r>
              <a:rPr lang="en-US" sz="2600" b="1" dirty="0">
                <a:solidFill>
                  <a:srgbClr val="800000"/>
                </a:solidFill>
              </a:rPr>
              <a:t>p</a:t>
            </a:r>
            <a:r>
              <a:rPr lang="en-US" sz="2600" b="1" dirty="0" smtClean="0">
                <a:solidFill>
                  <a:srgbClr val="800000"/>
                </a:solidFill>
              </a:rPr>
              <a:t>ropulsion </a:t>
            </a:r>
            <a:r>
              <a:rPr lang="en-US" sz="2600" b="1" dirty="0" smtClean="0">
                <a:solidFill>
                  <a:srgbClr val="800000"/>
                </a:solidFill>
                <a:latin typeface="Arial" charset="0"/>
              </a:rPr>
              <a:t>&amp; increasingly complex </a:t>
            </a:r>
            <a:r>
              <a:rPr lang="en-US" sz="2600" b="1" dirty="0" smtClean="0">
                <a:solidFill>
                  <a:srgbClr val="800000"/>
                </a:solidFill>
              </a:rPr>
              <a:t>electronic, satellite, &amp; computer-based technologies</a:t>
            </a:r>
            <a:endParaRPr lang="en-US" sz="2600" b="1" dirty="0">
              <a:solidFill>
                <a:srgbClr val="800000"/>
              </a:solidFill>
              <a:latin typeface="Arial" charset="0"/>
            </a:endParaRPr>
          </a:p>
        </p:txBody>
      </p:sp>
    </p:spTree>
    <p:extLst>
      <p:ext uri="{BB962C8B-B14F-4D97-AF65-F5344CB8AC3E}">
        <p14:creationId xmlns:p14="http://schemas.microsoft.com/office/powerpoint/2010/main" val="2668666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transition="in" filter="blinds(horizontal)">
                                      <p:cBhvr>
                                        <p:cTn id="7" dur="500"/>
                                        <p:tgtEl>
                                          <p:spTgt spid="24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78">
                                            <p:txEl>
                                              <p:pRg st="1" end="1"/>
                                            </p:txEl>
                                          </p:spTgt>
                                        </p:tgtEl>
                                        <p:attrNameLst>
                                          <p:attrName>style.visibility</p:attrName>
                                        </p:attrNameLst>
                                      </p:cBhvr>
                                      <p:to>
                                        <p:strVal val="visible"/>
                                      </p:to>
                                    </p:set>
                                    <p:animEffect transition="in" filter="blinds(horizontal)">
                                      <p:cBhvr>
                                        <p:cTn id="12" dur="500"/>
                                        <p:tgtEl>
                                          <p:spTgt spid="24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578">
                                            <p:txEl>
                                              <p:pRg st="2" end="2"/>
                                            </p:txEl>
                                          </p:spTgt>
                                        </p:tgtEl>
                                        <p:attrNameLst>
                                          <p:attrName>style.visibility</p:attrName>
                                        </p:attrNameLst>
                                      </p:cBhvr>
                                      <p:to>
                                        <p:strVal val="visible"/>
                                      </p:to>
                                    </p:set>
                                    <p:animEffect transition="in" filter="blinds(horizontal)">
                                      <p:cBhvr>
                                        <p:cTn id="17" dur="500"/>
                                        <p:tgtEl>
                                          <p:spTgt spid="24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578">
                                            <p:txEl>
                                              <p:pRg st="3" end="3"/>
                                            </p:txEl>
                                          </p:spTgt>
                                        </p:tgtEl>
                                        <p:attrNameLst>
                                          <p:attrName>style.visibility</p:attrName>
                                        </p:attrNameLst>
                                      </p:cBhvr>
                                      <p:to>
                                        <p:strVal val="visible"/>
                                      </p:to>
                                    </p:set>
                                    <p:animEffect transition="in" filter="blinds(horizontal)">
                                      <p:cBhvr>
                                        <p:cTn id="22" dur="500"/>
                                        <p:tgtEl>
                                          <p:spTgt spid="2457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578">
                                            <p:txEl>
                                              <p:pRg st="4" end="4"/>
                                            </p:txEl>
                                          </p:spTgt>
                                        </p:tgtEl>
                                        <p:attrNameLst>
                                          <p:attrName>style.visibility</p:attrName>
                                        </p:attrNameLst>
                                      </p:cBhvr>
                                      <p:to>
                                        <p:strVal val="visible"/>
                                      </p:to>
                                    </p:set>
                                    <p:animEffect transition="in" filter="blinds(horizontal)">
                                      <p:cBhvr>
                                        <p:cTn id="27" dur="500"/>
                                        <p:tgtEl>
                                          <p:spTgt spid="2457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578">
                                            <p:txEl>
                                              <p:pRg st="5" end="5"/>
                                            </p:txEl>
                                          </p:spTgt>
                                        </p:tgtEl>
                                        <p:attrNameLst>
                                          <p:attrName>style.visibility</p:attrName>
                                        </p:attrNameLst>
                                      </p:cBhvr>
                                      <p:to>
                                        <p:strVal val="visible"/>
                                      </p:to>
                                    </p:set>
                                    <p:animEffect transition="in" filter="blinds(horizontal)">
                                      <p:cBhvr>
                                        <p:cTn id="32" dur="500"/>
                                        <p:tgtEl>
                                          <p:spTgt spid="245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bldLvl="2"/>
    </p:bld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313" y="85725"/>
            <a:ext cx="8450262" cy="547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0" y="54864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a:solidFill>
                  <a:srgbClr val="800000"/>
                </a:solidFill>
              </a:rPr>
              <a:t>Suburban growth (post-WWII); 1) radial expansion along expressways, 2) infill b/w them, 3) further expansion (e.g., beltways), 4) new suburban CBDs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0988" indent="-280988" eaLnBrk="1" hangingPunct="1"/>
            <a:r>
              <a:rPr lang="en-US" sz="2800" b="1" dirty="0" smtClean="0">
                <a:solidFill>
                  <a:srgbClr val="800000"/>
                </a:solidFill>
                <a:latin typeface="Arial" charset="0"/>
              </a:rPr>
              <a:t>Steel</a:t>
            </a:r>
            <a:r>
              <a:rPr lang="en-US" sz="2800" b="1" dirty="0">
                <a:solidFill>
                  <a:srgbClr val="800000"/>
                </a:solidFill>
                <a:latin typeface="Arial" charset="0"/>
              </a:rPr>
              <a:t>-Rail Epoch (1870-1920)</a:t>
            </a:r>
          </a:p>
        </p:txBody>
      </p:sp>
      <p:pic>
        <p:nvPicPr>
          <p:cNvPr id="2" name="Picture 1" descr="Screen Shot 2014-01-11 at 2.58.38 PM.png"/>
          <p:cNvPicPr>
            <a:picLocks noChangeAspect="1"/>
          </p:cNvPicPr>
          <p:nvPr/>
        </p:nvPicPr>
        <p:blipFill rotWithShape="1">
          <a:blip r:embed="rId3" cstate="email">
            <a:alphaModFix/>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0" y="702079"/>
            <a:ext cx="9144000" cy="5982411"/>
          </a:xfrm>
          <a:prstGeom prst="rect">
            <a:avLst/>
          </a:prstGeom>
        </p:spPr>
      </p:pic>
      <p:pic>
        <p:nvPicPr>
          <p:cNvPr id="4" name="Picture 3" descr="Screen Shot 2014-01-11 at 2.51.11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0250" y="4038600"/>
            <a:ext cx="3333750" cy="2667000"/>
          </a:xfrm>
          <a:prstGeom prst="rect">
            <a:avLst/>
          </a:prstGeom>
          <a:ln>
            <a:solidFill>
              <a:srgbClr val="FEFFE5"/>
            </a:solidFill>
          </a:ln>
        </p:spPr>
      </p:pic>
    </p:spTree>
    <p:extLst>
      <p:ext uri="{BB962C8B-B14F-4D97-AF65-F5344CB8AC3E}">
        <p14:creationId xmlns:p14="http://schemas.microsoft.com/office/powerpoint/2010/main" val="42316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80988" indent="-280988" eaLnBrk="1" hangingPunct="1"/>
            <a:r>
              <a:rPr lang="en-US" sz="2800" b="1" dirty="0" smtClean="0">
                <a:solidFill>
                  <a:srgbClr val="800000"/>
                </a:solidFill>
                <a:latin typeface="Arial" charset="0"/>
              </a:rPr>
              <a:t>High </a:t>
            </a:r>
            <a:r>
              <a:rPr lang="en-US" sz="2800" b="1" dirty="0">
                <a:solidFill>
                  <a:srgbClr val="800000"/>
                </a:solidFill>
                <a:latin typeface="Arial" charset="0"/>
              </a:rPr>
              <a:t>Technology Epoch (1970-)</a:t>
            </a:r>
          </a:p>
        </p:txBody>
      </p:sp>
      <p:pic>
        <p:nvPicPr>
          <p:cNvPr id="6" name="Picture 5" descr="Screen Shot 2014-01-11 at 3.00.47 PM.png"/>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0" y="685800"/>
            <a:ext cx="9144000" cy="6015624"/>
          </a:xfrm>
          <a:prstGeom prst="rect">
            <a:avLst/>
          </a:prstGeom>
        </p:spPr>
      </p:pic>
      <p:cxnSp>
        <p:nvCxnSpPr>
          <p:cNvPr id="10" name="Straight Arrow Connector 9"/>
          <p:cNvCxnSpPr>
            <a:stCxn id="7" idx="1"/>
          </p:cNvCxnSpPr>
          <p:nvPr/>
        </p:nvCxnSpPr>
        <p:spPr>
          <a:xfrm flipH="1">
            <a:off x="1219200" y="4182534"/>
            <a:ext cx="1143000" cy="1684866"/>
          </a:xfrm>
          <a:prstGeom prst="straightConnector1">
            <a:avLst/>
          </a:prstGeom>
          <a:ln w="76200" cmpd="sng">
            <a:headEnd type="none"/>
            <a:tailEnd type="triangle"/>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2362200" y="2971800"/>
            <a:ext cx="1271733" cy="2421467"/>
          </a:xfrm>
          <a:prstGeom prst="rect">
            <a:avLst/>
          </a:prstGeom>
          <a:ln>
            <a:solidFill>
              <a:srgbClr val="FEFFE5"/>
            </a:solidFill>
          </a:ln>
        </p:spPr>
      </p:pic>
    </p:spTree>
    <p:extLst>
      <p:ext uri="{BB962C8B-B14F-4D97-AF65-F5344CB8AC3E}">
        <p14:creationId xmlns:p14="http://schemas.microsoft.com/office/powerpoint/2010/main" val="18279128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Shape 496"/>
          <p:cNvSpPr/>
          <p:nvPr/>
        </p:nvSpPr>
        <p:spPr>
          <a:xfrm>
            <a:off x="4098324" y="152400"/>
            <a:ext cx="4359876" cy="2209800"/>
          </a:xfrm>
          <a:prstGeom prst="rect">
            <a:avLst/>
          </a:prstGeom>
          <a:blipFill>
            <a:blip r:embed="rId3"/>
            <a:stretch>
              <a:fillRect/>
            </a:stretch>
          </a:blipFill>
        </p:spPr>
      </p:sp>
      <p:sp>
        <p:nvSpPr>
          <p:cNvPr id="497" name="Shape 497"/>
          <p:cNvSpPr/>
          <p:nvPr/>
        </p:nvSpPr>
        <p:spPr>
          <a:xfrm>
            <a:off x="4098324" y="2435578"/>
            <a:ext cx="4343400" cy="4366381"/>
          </a:xfrm>
          <a:prstGeom prst="rect">
            <a:avLst/>
          </a:prstGeom>
          <a:blipFill>
            <a:blip r:embed="rId4"/>
            <a:stretch>
              <a:fillRect/>
            </a:stretch>
          </a:blipFill>
        </p:spPr>
      </p:sp>
      <p:sp>
        <p:nvSpPr>
          <p:cNvPr id="498" name="Shape 498"/>
          <p:cNvSpPr/>
          <p:nvPr/>
        </p:nvSpPr>
        <p:spPr>
          <a:xfrm>
            <a:off x="452439" y="0"/>
            <a:ext cx="3205161" cy="6857999"/>
          </a:xfrm>
          <a:prstGeom prst="rect">
            <a:avLst/>
          </a:prstGeom>
          <a:blipFill>
            <a:blip r:embed="rId5"/>
            <a:stretch>
              <a:fillRect/>
            </a:stretch>
          </a:blipFill>
        </p:spPr>
      </p:sp>
    </p:spTree>
    <p:extLst>
      <p:ext uri="{BB962C8B-B14F-4D97-AF65-F5344CB8AC3E}">
        <p14:creationId xmlns:p14="http://schemas.microsoft.com/office/powerpoint/2010/main" val="49062098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5" name="Shape 505"/>
          <p:cNvSpPr/>
          <p:nvPr/>
        </p:nvSpPr>
        <p:spPr>
          <a:xfrm>
            <a:off x="452439" y="0"/>
            <a:ext cx="3205161" cy="6857999"/>
          </a:xfrm>
          <a:prstGeom prst="rect">
            <a:avLst/>
          </a:prstGeom>
          <a:blipFill>
            <a:blip r:embed="rId3"/>
            <a:stretch>
              <a:fillRect/>
            </a:stretch>
          </a:blipFill>
        </p:spPr>
      </p:sp>
      <p:sp>
        <p:nvSpPr>
          <p:cNvPr id="6" name="Shape 496"/>
          <p:cNvSpPr/>
          <p:nvPr/>
        </p:nvSpPr>
        <p:spPr>
          <a:xfrm>
            <a:off x="4098324" y="152400"/>
            <a:ext cx="4359876" cy="2209800"/>
          </a:xfrm>
          <a:prstGeom prst="rect">
            <a:avLst/>
          </a:prstGeom>
          <a:blipFill>
            <a:blip r:embed="rId4"/>
            <a:stretch>
              <a:fillRect/>
            </a:stretch>
          </a:blipFill>
        </p:spPr>
      </p:sp>
      <p:sp>
        <p:nvSpPr>
          <p:cNvPr id="7" name="Shape 497"/>
          <p:cNvSpPr/>
          <p:nvPr/>
        </p:nvSpPr>
        <p:spPr>
          <a:xfrm>
            <a:off x="4098324" y="2435578"/>
            <a:ext cx="4343400" cy="4366381"/>
          </a:xfrm>
          <a:prstGeom prst="rect">
            <a:avLst/>
          </a:prstGeom>
          <a:blipFill>
            <a:blip r:embed="rId5"/>
            <a:stretch>
              <a:fillRect/>
            </a:stretch>
          </a:blipFill>
        </p:spPr>
      </p:sp>
    </p:spTree>
    <p:extLst>
      <p:ext uri="{BB962C8B-B14F-4D97-AF65-F5344CB8AC3E}">
        <p14:creationId xmlns:p14="http://schemas.microsoft.com/office/powerpoint/2010/main" val="235459324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3" name="Shape 513"/>
          <p:cNvSpPr/>
          <p:nvPr/>
        </p:nvSpPr>
        <p:spPr>
          <a:xfrm>
            <a:off x="452439" y="0"/>
            <a:ext cx="3205161" cy="6857999"/>
          </a:xfrm>
          <a:prstGeom prst="rect">
            <a:avLst/>
          </a:prstGeom>
          <a:blipFill>
            <a:blip r:embed="rId3"/>
            <a:stretch>
              <a:fillRect/>
            </a:stretch>
          </a:blipFill>
        </p:spPr>
      </p:sp>
      <p:sp>
        <p:nvSpPr>
          <p:cNvPr id="6" name="Shape 496"/>
          <p:cNvSpPr/>
          <p:nvPr/>
        </p:nvSpPr>
        <p:spPr>
          <a:xfrm>
            <a:off x="4098324" y="152400"/>
            <a:ext cx="4359876" cy="2209800"/>
          </a:xfrm>
          <a:prstGeom prst="rect">
            <a:avLst/>
          </a:prstGeom>
          <a:blipFill>
            <a:blip r:embed="rId4"/>
            <a:stretch>
              <a:fillRect/>
            </a:stretch>
          </a:blipFill>
        </p:spPr>
      </p:sp>
      <p:sp>
        <p:nvSpPr>
          <p:cNvPr id="7" name="Shape 497"/>
          <p:cNvSpPr/>
          <p:nvPr/>
        </p:nvSpPr>
        <p:spPr>
          <a:xfrm>
            <a:off x="4098324" y="2435578"/>
            <a:ext cx="4343400" cy="4366381"/>
          </a:xfrm>
          <a:prstGeom prst="rect">
            <a:avLst/>
          </a:prstGeom>
          <a:blipFill>
            <a:blip r:embed="rId5"/>
            <a:stretch>
              <a:fillRect/>
            </a:stretch>
          </a:blipFill>
        </p:spPr>
      </p:sp>
    </p:spTree>
    <p:extLst>
      <p:ext uri="{BB962C8B-B14F-4D97-AF65-F5344CB8AC3E}">
        <p14:creationId xmlns:p14="http://schemas.microsoft.com/office/powerpoint/2010/main" val="245557820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242" name="Rectangle 2"/>
          <p:cNvSpPr>
            <a:spLocks noGrp="1" noChangeArrowheads="1"/>
          </p:cNvSpPr>
          <p:nvPr>
            <p:ph type="ctrTitle"/>
          </p:nvPr>
        </p:nvSpPr>
        <p:spPr>
          <a:xfrm>
            <a:off x="3276600" y="0"/>
            <a:ext cx="5901267" cy="1752600"/>
          </a:xfrm>
        </p:spPr>
        <p:txBody>
          <a:bodyPr anchor="t"/>
          <a:lstStyle/>
          <a:p>
            <a:pPr eaLnBrk="1" hangingPunct="1"/>
            <a:r>
              <a:rPr lang="en-US" sz="5400" b="1" dirty="0" smtClean="0">
                <a:solidFill>
                  <a:srgbClr val="FEFFE5"/>
                </a:solidFill>
                <a:effectLst>
                  <a:outerShdw blurRad="38100" dist="38100" dir="2700000" algn="tl">
                    <a:srgbClr val="000000">
                      <a:alpha val="43137"/>
                    </a:srgbClr>
                  </a:outerShdw>
                </a:effectLst>
                <a:latin typeface="Arial" charset="0"/>
              </a:rPr>
              <a:t>Urban Trends in the United States</a:t>
            </a:r>
            <a:endParaRPr lang="en-US" sz="5400" b="1" dirty="0">
              <a:solidFill>
                <a:srgbClr val="FEFFE5"/>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45190277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descr="ur_01">
            <a:hlinkClick r:id="rId3"/>
          </p:cNvPr>
          <p:cNvPicPr>
            <a:picLocks noChangeAspect="1" noChangeArrowheads="1"/>
          </p:cNvPicPr>
          <p:nvPr/>
        </p:nvPicPr>
        <p:blipFill>
          <a:blip r:embed="rId4">
            <a:lum bright="-18000" contrast="30000"/>
            <a:extLst>
              <a:ext uri="{28A0092B-C50C-407E-A947-70E740481C1C}">
                <a14:useLocalDpi xmlns:a14="http://schemas.microsoft.com/office/drawing/2010/main"/>
              </a:ext>
            </a:extLst>
          </a:blip>
          <a:srcRect/>
          <a:stretch>
            <a:fillRect/>
          </a:stretch>
        </p:blipFill>
        <p:spPr bwMode="auto">
          <a:xfrm>
            <a:off x="152400" y="609600"/>
            <a:ext cx="43434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0"/>
            <a:ext cx="9144000" cy="609600"/>
          </a:xfrm>
          <a:prstGeom prst="rect">
            <a:avLst/>
          </a:prstGeom>
          <a:noFill/>
          <a:ln w="9525">
            <a:noFill/>
            <a:miter lim="800000"/>
            <a:headEnd/>
            <a:tailEnd/>
          </a:ln>
        </p:spPr>
        <p:txBody>
          <a:bodyPr/>
          <a:lstStyle/>
          <a:p>
            <a:pPr marL="609600" indent="-609600">
              <a:spcBef>
                <a:spcPct val="20000"/>
              </a:spcBef>
              <a:buFontTx/>
              <a:buChar char="•"/>
              <a:defRPr/>
            </a:pPr>
            <a:r>
              <a:rPr lang="en-US" sz="3200" b="1" kern="0" dirty="0">
                <a:solidFill>
                  <a:srgbClr val="800000"/>
                </a:solidFill>
                <a:latin typeface="+mn-lt"/>
                <a:ea typeface="+mn-ea"/>
              </a:rPr>
              <a:t>Mesopotamia</a:t>
            </a:r>
          </a:p>
        </p:txBody>
      </p:sp>
      <p:pic>
        <p:nvPicPr>
          <p:cNvPr id="9221" name="Picture 6" descr="http://infinity.cos.edu/art/strong/module/history2/unit1/nearea/photo1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3962400"/>
            <a:ext cx="4343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228600" y="6243638"/>
            <a:ext cx="2209800" cy="461962"/>
          </a:xfrm>
          <a:prstGeom prst="rect">
            <a:avLst/>
          </a:prstGeom>
          <a:solidFill>
            <a:srgbClr val="000000">
              <a:alpha val="30000"/>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a:solidFill>
                  <a:srgbClr val="FFFFFF"/>
                </a:solidFill>
                <a:effectLst>
                  <a:outerShdw blurRad="38100" dist="38100" dir="2700000" algn="tl">
                    <a:srgbClr val="000000">
                      <a:alpha val="43137"/>
                    </a:srgbClr>
                  </a:outerShdw>
                </a:effectLst>
              </a:rPr>
              <a:t>Ziggurat at Ur</a:t>
            </a:r>
          </a:p>
        </p:txBody>
      </p:sp>
      <p:pic>
        <p:nvPicPr>
          <p:cNvPr id="9224" name="Picture 8" descr="http://www.artlex.com/ArtLex/m/images/mesapot_sargon_khorsab_lg.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48200" y="3959225"/>
            <a:ext cx="43434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http://images.amazon.com/images/P/0801868645.01.LZZZZZZZ.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9150" y="609600"/>
            <a:ext cx="43624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4648200" y="5867400"/>
            <a:ext cx="2895600" cy="830263"/>
          </a:xfrm>
          <a:prstGeom prst="rect">
            <a:avLst/>
          </a:prstGeom>
          <a:solidFill>
            <a:srgbClr val="000000">
              <a:alpha val="40000"/>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Narrow lanes</a:t>
            </a:r>
          </a:p>
          <a:p>
            <a:pPr eaLnBrk="1" hangingPunct="1"/>
            <a:r>
              <a:rPr lang="en-US" sz="2400" b="1">
                <a:solidFill>
                  <a:srgbClr val="FFFFFF"/>
                </a:solidFill>
                <a:effectLst>
                  <a:outerShdw blurRad="38100" dist="38100" dir="2700000" algn="tl">
                    <a:srgbClr val="000000">
                      <a:alpha val="43137"/>
                    </a:srgbClr>
                  </a:outerShdw>
                </a:effectLst>
              </a:rPr>
              <a:t>No waste disposal</a:t>
            </a:r>
          </a:p>
        </p:txBody>
      </p:sp>
      <p:sp>
        <p:nvSpPr>
          <p:cNvPr id="12" name="Text Box 7"/>
          <p:cNvSpPr txBox="1">
            <a:spLocks noChangeArrowheads="1"/>
          </p:cNvSpPr>
          <p:nvPr/>
        </p:nvSpPr>
        <p:spPr bwMode="auto">
          <a:xfrm>
            <a:off x="4648200" y="2971800"/>
            <a:ext cx="3657600" cy="8302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Disease kept pop. small</a:t>
            </a:r>
          </a:p>
          <a:p>
            <a:pPr eaLnBrk="1" hangingPunct="1"/>
            <a:r>
              <a:rPr lang="en-US" sz="2400" b="1">
                <a:solidFill>
                  <a:srgbClr val="FFFFFF"/>
                </a:solidFill>
                <a:effectLst>
                  <a:outerShdw blurRad="38100" dist="38100" dir="2700000" algn="tl">
                    <a:srgbClr val="000000">
                      <a:alpha val="43137"/>
                    </a:srgbClr>
                  </a:outerShdw>
                </a:effectLst>
              </a:rPr>
              <a:t>10-15k per city</a:t>
            </a:r>
          </a:p>
        </p:txBody>
      </p:sp>
      <p:sp>
        <p:nvSpPr>
          <p:cNvPr id="7" name="Text Box 7"/>
          <p:cNvSpPr txBox="1">
            <a:spLocks noChangeArrowheads="1"/>
          </p:cNvSpPr>
          <p:nvPr/>
        </p:nvSpPr>
        <p:spPr bwMode="auto">
          <a:xfrm>
            <a:off x="4648200" y="609600"/>
            <a:ext cx="38100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Poorest on the outskirts</a:t>
            </a:r>
          </a:p>
        </p:txBody>
      </p:sp>
      <p:sp>
        <p:nvSpPr>
          <p:cNvPr id="13" name="Text Box 7"/>
          <p:cNvSpPr txBox="1">
            <a:spLocks noChangeArrowheads="1"/>
          </p:cNvSpPr>
          <p:nvPr/>
        </p:nvSpPr>
        <p:spPr bwMode="auto">
          <a:xfrm>
            <a:off x="152400" y="3352800"/>
            <a:ext cx="5334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Ur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dissolve">
                                      <p:cBhvr>
                                        <p:cTn id="12" dur="500"/>
                                        <p:tgtEl>
                                          <p:spTgt spid="921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nodeType="withEffect">
                                  <p:stCondLst>
                                    <p:cond delay="0"/>
                                  </p:stCondLst>
                                  <p:childTnLst>
                                    <p:set>
                                      <p:cBhvr>
                                        <p:cTn id="17" dur="1" fill="hold">
                                          <p:stCondLst>
                                            <p:cond delay="0"/>
                                          </p:stCondLst>
                                        </p:cTn>
                                        <p:tgtEl>
                                          <p:spTgt spid="9226"/>
                                        </p:tgtEl>
                                        <p:attrNameLst>
                                          <p:attrName>style.visibility</p:attrName>
                                        </p:attrNameLst>
                                      </p:cBhvr>
                                      <p:to>
                                        <p:strVal val="visible"/>
                                      </p:to>
                                    </p:set>
                                    <p:animEffect transition="in" filter="dissolve">
                                      <p:cBhvr>
                                        <p:cTn id="18" dur="500"/>
                                        <p:tgtEl>
                                          <p:spTgt spid="922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9221"/>
                                        </p:tgtEl>
                                        <p:attrNameLst>
                                          <p:attrName>style.visibility</p:attrName>
                                        </p:attrNameLst>
                                      </p:cBhvr>
                                      <p:to>
                                        <p:strVal val="visible"/>
                                      </p:to>
                                    </p:set>
                                    <p:animEffect transition="in" filter="dissolve">
                                      <p:cBhvr>
                                        <p:cTn id="28" dur="500"/>
                                        <p:tgtEl>
                                          <p:spTgt spid="922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tgtEl>
                                          <p:spTgt spid="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9224"/>
                                        </p:tgtEl>
                                        <p:attrNameLst>
                                          <p:attrName>style.visibility</p:attrName>
                                        </p:attrNameLst>
                                      </p:cBhvr>
                                      <p:to>
                                        <p:strVal val="visible"/>
                                      </p:to>
                                    </p:set>
                                    <p:animEffect transition="in" filter="dissolve">
                                      <p:cBhvr>
                                        <p:cTn id="36" dur="500"/>
                                        <p:tgtEl>
                                          <p:spTgt spid="92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0">
                                            <p:bg/>
                                          </p:spTgt>
                                        </p:tgtEl>
                                        <p:attrNameLst>
                                          <p:attrName>style.visibility</p:attrName>
                                        </p:attrNameLst>
                                      </p:cBhvr>
                                      <p:to>
                                        <p:strVal val="visible"/>
                                      </p:to>
                                    </p:set>
                                    <p:animEffect transition="in" filter="dissolve">
                                      <p:cBhvr>
                                        <p:cTn id="39" dur="500"/>
                                        <p:tgtEl>
                                          <p:spTgt spid="10">
                                            <p:bg/>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dissolve">
                                      <p:cBhvr>
                                        <p:cTn id="44" dur="500"/>
                                        <p:tgtEl>
                                          <p:spTgt spid="10">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dissolve">
                                      <p:cBhvr>
                                        <p:cTn id="49" dur="500"/>
                                        <p:tgtEl>
                                          <p:spTgt spid="10">
                                            <p:txEl>
                                              <p:pRg st="1" end="1"/>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2">
                                            <p:bg/>
                                          </p:spTgt>
                                        </p:tgtEl>
                                        <p:attrNameLst>
                                          <p:attrName>style.visibility</p:attrName>
                                        </p:attrNameLst>
                                      </p:cBhvr>
                                      <p:to>
                                        <p:strVal val="visible"/>
                                      </p:to>
                                    </p:set>
                                    <p:animEffect transition="in" filter="dissolve">
                                      <p:cBhvr>
                                        <p:cTn id="54" dur="500"/>
                                        <p:tgtEl>
                                          <p:spTgt spid="12">
                                            <p:bg/>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Effect transition="in" filter="dissolve">
                                      <p:cBhvr>
                                        <p:cTn id="59" dur="500"/>
                                        <p:tgtEl>
                                          <p:spTgt spid="12">
                                            <p:txEl>
                                              <p:pRg st="0" end="0"/>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2">
                                            <p:txEl>
                                              <p:pRg st="1" end="1"/>
                                            </p:txEl>
                                          </p:spTgt>
                                        </p:tgtEl>
                                        <p:attrNameLst>
                                          <p:attrName>style.visibility</p:attrName>
                                        </p:attrNameLst>
                                      </p:cBhvr>
                                      <p:to>
                                        <p:strVal val="visible"/>
                                      </p:to>
                                    </p:set>
                                    <p:animEffect transition="in" filter="dissolve">
                                      <p:cBhvr>
                                        <p:cTn id="64"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P spid="8" grpId="0" animBg="1"/>
      <p:bldP spid="10" grpId="0" build="p" animBg="1"/>
      <p:bldP spid="12" grpId="0" build="p" animBg="1"/>
      <p:bldP spid="7" grpId="0" animBg="1"/>
      <p:bldP spid="13" grpId="0" animBg="1"/>
    </p:bld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6"/>
          <p:cNvSpPr>
            <a:spLocks noGrp="1" noChangeArrowheads="1"/>
          </p:cNvSpPr>
          <p:nvPr>
            <p:ph type="body" idx="1"/>
          </p:nvPr>
        </p:nvSpPr>
        <p:spPr>
          <a:xfrm>
            <a:off x="0" y="76200"/>
            <a:ext cx="9144000" cy="914400"/>
          </a:xfrm>
        </p:spPr>
        <p:txBody>
          <a:bodyPr/>
          <a:lstStyle/>
          <a:p>
            <a:pPr algn="ctr" eaLnBrk="1" hangingPunct="1">
              <a:lnSpc>
                <a:spcPct val="80000"/>
              </a:lnSpc>
              <a:buFont typeface="Wingdings" charset="0"/>
              <a:buNone/>
              <a:defRPr/>
            </a:pPr>
            <a:r>
              <a:rPr lang="en-US" b="1" dirty="0">
                <a:solidFill>
                  <a:srgbClr val="800000"/>
                </a:solidFill>
                <a:latin typeface="Tahoma" charset="0"/>
                <a:cs typeface="+mn-cs"/>
              </a:rPr>
              <a:t>And now for something completely different …</a:t>
            </a:r>
            <a:r>
              <a:rPr lang="en-US" b="1" dirty="0">
                <a:solidFill>
                  <a:srgbClr val="800000"/>
                </a:solidFill>
                <a:latin typeface="Arial" charset="0"/>
                <a:cs typeface="+mn-cs"/>
              </a:rPr>
              <a:t> </a:t>
            </a:r>
            <a:r>
              <a:rPr lang="en-US" b="1" dirty="0">
                <a:solidFill>
                  <a:srgbClr val="800000"/>
                </a:solidFill>
                <a:latin typeface="Tahoma" charset="0"/>
                <a:cs typeface="+mn-cs"/>
              </a:rPr>
              <a:t>a little vocabulary:</a:t>
            </a:r>
          </a:p>
        </p:txBody>
      </p:sp>
      <p:pic>
        <p:nvPicPr>
          <p:cNvPr id="11" name="Picture 10" descr="~max0010"/>
          <p:cNvPicPr>
            <a:picLocks noChangeAspect="1" noChangeArrowheads="1"/>
          </p:cNvPicPr>
          <p:nvPr/>
        </p:nvPicPr>
        <p:blipFill>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4945872" y="1143000"/>
            <a:ext cx="404572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 y="1143000"/>
            <a:ext cx="4601029" cy="3078408"/>
          </a:xfrm>
          <a:prstGeom prst="rect">
            <a:avLst/>
          </a:prstGeom>
        </p:spPr>
      </p:pic>
      <p:sp>
        <p:nvSpPr>
          <p:cNvPr id="13" name="TextBox 12"/>
          <p:cNvSpPr txBox="1">
            <a:spLocks noChangeArrowheads="1"/>
          </p:cNvSpPr>
          <p:nvPr/>
        </p:nvSpPr>
        <p:spPr bwMode="auto">
          <a:xfrm>
            <a:off x="152400" y="3729335"/>
            <a:ext cx="2743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St Louis CBD (‘65)</a:t>
            </a:r>
            <a:endParaRPr lang="en-US" sz="2400" dirty="0">
              <a:solidFill>
                <a:srgbClr val="FFFFCC"/>
              </a:solidFill>
              <a:effectLst>
                <a:outerShdw blurRad="38100" dist="38100" dir="2700000" algn="tl">
                  <a:srgbClr val="000000">
                    <a:alpha val="43137"/>
                  </a:srgbClr>
                </a:outerShdw>
              </a:effectLst>
            </a:endParaRPr>
          </a:p>
        </p:txBody>
      </p:sp>
      <p:sp>
        <p:nvSpPr>
          <p:cNvPr id="14" name="TextBox 13"/>
          <p:cNvSpPr txBox="1">
            <a:spLocks noChangeArrowheads="1"/>
          </p:cNvSpPr>
          <p:nvPr/>
        </p:nvSpPr>
        <p:spPr bwMode="auto">
          <a:xfrm>
            <a:off x="4953000" y="3805535"/>
            <a:ext cx="3505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Wellston, St. Louis (‘99)</a:t>
            </a:r>
            <a:endParaRPr lang="en-US" sz="2400" dirty="0">
              <a:solidFill>
                <a:srgbClr val="FFFFCC"/>
              </a:solidFill>
              <a:effectLst>
                <a:outerShdw blurRad="38100" dist="38100" dir="2700000" algn="tl">
                  <a:srgbClr val="000000">
                    <a:alpha val="43137"/>
                  </a:srgbClr>
                </a:outerShdw>
              </a:effectLst>
            </a:endParaRPr>
          </a:p>
        </p:txBody>
      </p:sp>
      <p:sp>
        <p:nvSpPr>
          <p:cNvPr id="7" name="Rectangle 6"/>
          <p:cNvSpPr/>
          <p:nvPr/>
        </p:nvSpPr>
        <p:spPr>
          <a:xfrm>
            <a:off x="152400" y="4419600"/>
            <a:ext cx="4572000" cy="1815882"/>
          </a:xfrm>
          <a:prstGeom prst="rect">
            <a:avLst/>
          </a:prstGeom>
        </p:spPr>
        <p:txBody>
          <a:bodyPr>
            <a:spAutoFit/>
          </a:bodyPr>
          <a:lstStyle/>
          <a:p>
            <a:r>
              <a:rPr lang="en-US" sz="2800" b="1" dirty="0" smtClean="0">
                <a:solidFill>
                  <a:srgbClr val="800000"/>
                </a:solidFill>
              </a:rPr>
              <a:t>Agglomeration </a:t>
            </a:r>
            <a:r>
              <a:rPr lang="en-US" sz="2800" b="1" dirty="0">
                <a:solidFill>
                  <a:srgbClr val="800000"/>
                </a:solidFill>
              </a:rPr>
              <a:t>(nucleation</a:t>
            </a:r>
            <a:r>
              <a:rPr lang="en-US" sz="2800" b="1" dirty="0" smtClean="0">
                <a:solidFill>
                  <a:srgbClr val="800000"/>
                </a:solidFill>
              </a:rPr>
              <a:t>): </a:t>
            </a:r>
            <a:r>
              <a:rPr lang="en-US" sz="2800" dirty="0">
                <a:solidFill>
                  <a:srgbClr val="800000"/>
                </a:solidFill>
              </a:rPr>
              <a:t>clustering of people &amp;</a:t>
            </a:r>
            <a:r>
              <a:rPr lang="en-US" sz="2800" dirty="0" smtClean="0">
                <a:solidFill>
                  <a:srgbClr val="800000"/>
                </a:solidFill>
              </a:rPr>
              <a:t> </a:t>
            </a:r>
            <a:r>
              <a:rPr lang="en-US" sz="2800" dirty="0">
                <a:solidFill>
                  <a:srgbClr val="800000"/>
                </a:solidFill>
              </a:rPr>
              <a:t>businesses for mutual </a:t>
            </a:r>
            <a:r>
              <a:rPr lang="en-US" sz="2800" dirty="0" smtClean="0">
                <a:solidFill>
                  <a:srgbClr val="800000"/>
                </a:solidFill>
              </a:rPr>
              <a:t>advantage</a:t>
            </a:r>
            <a:endParaRPr lang="en-US" sz="2800" dirty="0">
              <a:solidFill>
                <a:srgbClr val="800000"/>
              </a:solidFill>
            </a:endParaRPr>
          </a:p>
        </p:txBody>
      </p:sp>
      <p:sp>
        <p:nvSpPr>
          <p:cNvPr id="8" name="Rectangle 7"/>
          <p:cNvSpPr/>
          <p:nvPr/>
        </p:nvSpPr>
        <p:spPr>
          <a:xfrm>
            <a:off x="4952999" y="4495800"/>
            <a:ext cx="4158343" cy="1815882"/>
          </a:xfrm>
          <a:prstGeom prst="rect">
            <a:avLst/>
          </a:prstGeom>
        </p:spPr>
        <p:txBody>
          <a:bodyPr wrap="square">
            <a:spAutoFit/>
          </a:bodyPr>
          <a:lstStyle/>
          <a:p>
            <a:r>
              <a:rPr lang="en-US" sz="2800" b="1" dirty="0" err="1" smtClean="0">
                <a:solidFill>
                  <a:srgbClr val="800000"/>
                </a:solidFill>
              </a:rPr>
              <a:t>Deglomeration</a:t>
            </a:r>
            <a:r>
              <a:rPr lang="en-US" sz="2800" b="1" dirty="0" smtClean="0">
                <a:solidFill>
                  <a:srgbClr val="800000"/>
                </a:solidFill>
              </a:rPr>
              <a:t> (de-agglomeration): </a:t>
            </a:r>
            <a:r>
              <a:rPr lang="en-US" sz="2800" dirty="0">
                <a:solidFill>
                  <a:srgbClr val="800000"/>
                </a:solidFill>
              </a:rPr>
              <a:t>process of industrial </a:t>
            </a:r>
            <a:r>
              <a:rPr lang="en-US" sz="2800" dirty="0" err="1">
                <a:solidFill>
                  <a:srgbClr val="800000"/>
                </a:solidFill>
              </a:rPr>
              <a:t>deconcentration</a:t>
            </a:r>
            <a:endParaRPr lang="en-US" sz="2800" dirty="0">
              <a:solidFill>
                <a:srgbClr val="800000"/>
              </a:solidFill>
            </a:endParaRPr>
          </a:p>
        </p:txBody>
      </p:sp>
    </p:spTree>
    <p:extLst>
      <p:ext uri="{BB962C8B-B14F-4D97-AF65-F5344CB8AC3E}">
        <p14:creationId xmlns:p14="http://schemas.microsoft.com/office/powerpoint/2010/main" val="3422270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nfscd.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animBg="1"/>
      <p:bldP spid="14" grpId="0" animBg="1"/>
      <p:bldP spid="7" grpId="0"/>
      <p:bldP spid="8" grpId="0"/>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800" b="1" dirty="0" smtClean="0">
                <a:solidFill>
                  <a:srgbClr val="5F0101"/>
                </a:solidFill>
              </a:rPr>
              <a:t>Agglomeration</a:t>
            </a:r>
            <a:r>
              <a:rPr lang="en-US" sz="2800" b="1" dirty="0">
                <a:solidFill>
                  <a:srgbClr val="5F0101"/>
                </a:solidFill>
              </a:rPr>
              <a:t>: (nucleation) </a:t>
            </a:r>
            <a:r>
              <a:rPr lang="en-US" sz="2800" dirty="0">
                <a:solidFill>
                  <a:srgbClr val="5F0101"/>
                </a:solidFill>
              </a:rPr>
              <a:t>clustering of people or businesses for mutual benefits of close proximity; can share labor pools, technological and financial amenities, and </a:t>
            </a:r>
            <a:r>
              <a:rPr lang="en-US" sz="2800" b="1" i="1" dirty="0">
                <a:solidFill>
                  <a:srgbClr val="5F0101"/>
                </a:solidFill>
              </a:rPr>
              <a:t>ancillary industries </a:t>
            </a:r>
            <a:r>
              <a:rPr lang="en-US" sz="2800" dirty="0">
                <a:solidFill>
                  <a:srgbClr val="5F0101"/>
                </a:solidFill>
              </a:rPr>
              <a:t>(support large-scale industries). </a:t>
            </a:r>
            <a:endParaRPr lang="en-US" sz="2800" dirty="0" smtClean="0">
              <a:solidFill>
                <a:srgbClr val="5F0101"/>
              </a:solidFill>
            </a:endParaRPr>
          </a:p>
          <a:p>
            <a:r>
              <a:rPr lang="en-US" sz="2800" b="1" dirty="0" err="1">
                <a:solidFill>
                  <a:srgbClr val="5F0101"/>
                </a:solidFill>
              </a:rPr>
              <a:t>Deglomeration</a:t>
            </a:r>
            <a:r>
              <a:rPr lang="en-US" sz="2800" b="1" dirty="0">
                <a:solidFill>
                  <a:srgbClr val="5F0101"/>
                </a:solidFill>
              </a:rPr>
              <a:t>: </a:t>
            </a:r>
            <a:r>
              <a:rPr lang="en-US" sz="2800" dirty="0">
                <a:solidFill>
                  <a:srgbClr val="5F0101"/>
                </a:solidFill>
              </a:rPr>
              <a:t>process of industrial </a:t>
            </a:r>
            <a:r>
              <a:rPr lang="en-US" sz="2800" dirty="0" err="1">
                <a:solidFill>
                  <a:srgbClr val="5F0101"/>
                </a:solidFill>
              </a:rPr>
              <a:t>deconcentration</a:t>
            </a:r>
            <a:r>
              <a:rPr lang="en-US" sz="2800" dirty="0">
                <a:solidFill>
                  <a:srgbClr val="5F0101"/>
                </a:solidFill>
              </a:rPr>
              <a:t> in response to technological advances </a:t>
            </a:r>
            <a:r>
              <a:rPr lang="en-US" sz="2800" dirty="0" smtClean="0">
                <a:solidFill>
                  <a:srgbClr val="5F0101"/>
                </a:solidFill>
              </a:rPr>
              <a:t>(secondary to tertiary) and</a:t>
            </a:r>
            <a:r>
              <a:rPr lang="en-US" sz="2800" dirty="0">
                <a:solidFill>
                  <a:srgbClr val="5F0101"/>
                </a:solidFill>
              </a:rPr>
              <a:t>/or increasing costs due to congestion and competition. </a:t>
            </a:r>
          </a:p>
        </p:txBody>
      </p:sp>
    </p:spTree>
    <p:extLst>
      <p:ext uri="{BB962C8B-B14F-4D97-AF65-F5344CB8AC3E}">
        <p14:creationId xmlns:p14="http://schemas.microsoft.com/office/powerpoint/2010/main" val="21332082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5"/>
          <p:cNvSpPr>
            <a:spLocks noGrp="1" noChangeArrowheads="1"/>
          </p:cNvSpPr>
          <p:nvPr>
            <p:ph type="body" idx="1"/>
          </p:nvPr>
        </p:nvSpPr>
        <p:spPr>
          <a:xfrm>
            <a:off x="0" y="533400"/>
            <a:ext cx="9144000" cy="1371600"/>
          </a:xfrm>
        </p:spPr>
        <p:txBody>
          <a:bodyPr/>
          <a:lstStyle/>
          <a:p>
            <a:pPr marL="234950" lvl="1" indent="-234950">
              <a:spcBef>
                <a:spcPct val="0"/>
              </a:spcBef>
              <a:buFontTx/>
              <a:buChar char="•"/>
            </a:pPr>
            <a:r>
              <a:rPr lang="en-US" b="1" dirty="0">
                <a:solidFill>
                  <a:srgbClr val="800000"/>
                </a:solidFill>
                <a:latin typeface="Arial" charset="0"/>
              </a:rPr>
              <a:t>Ethnicity</a:t>
            </a:r>
            <a:r>
              <a:rPr lang="en-US" dirty="0">
                <a:solidFill>
                  <a:srgbClr val="800000"/>
                </a:solidFill>
                <a:latin typeface="Arial" charset="0"/>
              </a:rPr>
              <a:t> – constructed identity tied to a place</a:t>
            </a:r>
          </a:p>
          <a:p>
            <a:pPr marL="234950" lvl="1" indent="-234950">
              <a:spcBef>
                <a:spcPct val="0"/>
              </a:spcBef>
              <a:buFontTx/>
              <a:buChar char="•"/>
            </a:pPr>
            <a:r>
              <a:rPr lang="en-US" b="1" dirty="0">
                <a:solidFill>
                  <a:srgbClr val="800000"/>
                </a:solidFill>
                <a:latin typeface="Arial" charset="0"/>
              </a:rPr>
              <a:t>Forced segregation </a:t>
            </a:r>
            <a:r>
              <a:rPr lang="en-US" dirty="0">
                <a:solidFill>
                  <a:srgbClr val="800000"/>
                </a:solidFill>
                <a:latin typeface="Arial" charset="0"/>
              </a:rPr>
              <a:t>– </a:t>
            </a:r>
            <a:r>
              <a:rPr lang="en-US" dirty="0" smtClean="0">
                <a:solidFill>
                  <a:srgbClr val="800000"/>
                </a:solidFill>
                <a:latin typeface="Arial" charset="0"/>
              </a:rPr>
              <a:t>coercion</a:t>
            </a:r>
            <a:endParaRPr lang="en-US" dirty="0">
              <a:solidFill>
                <a:srgbClr val="800000"/>
              </a:solidFill>
              <a:latin typeface="Arial" charset="0"/>
            </a:endParaRPr>
          </a:p>
        </p:txBody>
      </p:sp>
      <p:sp>
        <p:nvSpPr>
          <p:cNvPr id="5" name="Rectangle 2"/>
          <p:cNvSpPr txBox="1">
            <a:spLocks noChangeArrowheads="1"/>
          </p:cNvSpPr>
          <p:nvPr/>
        </p:nvSpPr>
        <p:spPr bwMode="auto">
          <a:xfrm>
            <a:off x="0" y="0"/>
            <a:ext cx="8382000" cy="533400"/>
          </a:xfrm>
          <a:prstGeom prst="rect">
            <a:avLst/>
          </a:prstGeom>
          <a:noFill/>
          <a:ln w="9525">
            <a:noFill/>
            <a:miter lim="800000"/>
            <a:headEnd/>
            <a:tailEnd/>
          </a:ln>
        </p:spPr>
        <p:txBody>
          <a:bodyPr anchor="b"/>
          <a:lstStyle/>
          <a:p>
            <a:pPr>
              <a:defRPr/>
            </a:pPr>
            <a:r>
              <a:rPr kumimoji="1" lang="en-US" sz="3200" b="1" kern="0" dirty="0">
                <a:solidFill>
                  <a:srgbClr val="800000"/>
                </a:solidFill>
                <a:latin typeface="Arial" pitchFamily="34" charset="0"/>
                <a:ea typeface="+mn-ea"/>
                <a:cs typeface="+mn-cs"/>
              </a:rPr>
              <a:t>Urban America</a:t>
            </a:r>
          </a:p>
        </p:txBody>
      </p:sp>
      <p:pic>
        <p:nvPicPr>
          <p:cNvPr id="6" name="Picture 17" descr="~max000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685925"/>
            <a:ext cx="35052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max000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05200" y="1676400"/>
            <a:ext cx="563880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txBox="1">
            <a:spLocks noChangeArrowheads="1"/>
          </p:cNvSpPr>
          <p:nvPr/>
        </p:nvSpPr>
        <p:spPr bwMode="auto">
          <a:xfrm>
            <a:off x="0" y="4724400"/>
            <a:ext cx="6096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4950" indent="-2349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buFontTx/>
              <a:buChar char="•"/>
            </a:pPr>
            <a:r>
              <a:rPr lang="en-US" sz="2800" b="1" dirty="0">
                <a:solidFill>
                  <a:srgbClr val="800000"/>
                </a:solidFill>
              </a:rPr>
              <a:t>Residential (affinity) segregation </a:t>
            </a:r>
            <a:r>
              <a:rPr lang="en-US" sz="2800" dirty="0">
                <a:solidFill>
                  <a:srgbClr val="800000"/>
                </a:solidFill>
              </a:rPr>
              <a:t>– </a:t>
            </a:r>
            <a:r>
              <a:rPr lang="en-US" sz="2800" dirty="0" smtClean="0">
                <a:solidFill>
                  <a:srgbClr val="800000"/>
                </a:solidFill>
              </a:rPr>
              <a:t>individual</a:t>
            </a:r>
            <a:r>
              <a:rPr lang="en-US" altLang="ja-JP" sz="2800" dirty="0" smtClean="0">
                <a:solidFill>
                  <a:srgbClr val="800000"/>
                </a:solidFill>
              </a:rPr>
              <a:t>s </a:t>
            </a:r>
            <a:r>
              <a:rPr lang="en-US" altLang="ja-JP" sz="2800" dirty="0">
                <a:solidFill>
                  <a:srgbClr val="800000"/>
                </a:solidFill>
              </a:rPr>
              <a:t>choose</a:t>
            </a:r>
            <a:endParaRPr lang="en-US" sz="2800" dirty="0">
              <a:solidFill>
                <a:srgbClr val="800000"/>
              </a:solidFill>
            </a:endParaRPr>
          </a:p>
        </p:txBody>
      </p:sp>
      <p:pic>
        <p:nvPicPr>
          <p:cNvPr id="1546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96000" y="4419600"/>
            <a:ext cx="30480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1981200" y="1752600"/>
            <a:ext cx="1447800" cy="71814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400"/>
              </a:lnSpc>
            </a:pPr>
            <a:r>
              <a:rPr lang="en-US" sz="2400" dirty="0" smtClean="0">
                <a:solidFill>
                  <a:srgbClr val="FFFFCC"/>
                </a:solidFill>
                <a:effectLst>
                  <a:outerShdw blurRad="38100" dist="38100" dir="2700000" algn="tl">
                    <a:srgbClr val="000000">
                      <a:alpha val="43137"/>
                    </a:srgbClr>
                  </a:outerShdw>
                </a:effectLst>
              </a:rPr>
              <a:t>Jim Crow Laws</a:t>
            </a:r>
            <a:endParaRPr lang="en-US" sz="2400" dirty="0">
              <a:solidFill>
                <a:srgbClr val="FFFFCC"/>
              </a:solidFill>
              <a:effectLst>
                <a:outerShdw blurRad="38100" dist="38100" dir="2700000" algn="tl">
                  <a:srgbClr val="000000">
                    <a:alpha val="43137"/>
                  </a:srgbClr>
                </a:outerShdw>
              </a:effectLst>
            </a:endParaRPr>
          </a:p>
        </p:txBody>
      </p:sp>
      <p:sp>
        <p:nvSpPr>
          <p:cNvPr id="11" name="TextBox 10"/>
          <p:cNvSpPr txBox="1">
            <a:spLocks noChangeArrowheads="1"/>
          </p:cNvSpPr>
          <p:nvPr/>
        </p:nvSpPr>
        <p:spPr bwMode="auto">
          <a:xfrm>
            <a:off x="3581400" y="3962400"/>
            <a:ext cx="1524000" cy="410369"/>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400"/>
              </a:lnSpc>
            </a:pPr>
            <a:r>
              <a:rPr lang="en-US" sz="2400" dirty="0" smtClean="0">
                <a:solidFill>
                  <a:srgbClr val="FFFFCC"/>
                </a:solidFill>
                <a:effectLst>
                  <a:outerShdw blurRad="38100" dist="38100" dir="2700000" algn="tl">
                    <a:srgbClr val="000000">
                      <a:alpha val="43137"/>
                    </a:srgbClr>
                  </a:outerShdw>
                </a:effectLst>
              </a:rPr>
              <a:t>Apartheid</a:t>
            </a:r>
            <a:endParaRPr lang="en-US" sz="24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3417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050">
                                            <p:txEl>
                                              <p:pRg st="0" end="0"/>
                                            </p:txEl>
                                          </p:spTgt>
                                        </p:tgtEl>
                                        <p:attrNameLst>
                                          <p:attrName>style.visibility</p:attrName>
                                        </p:attrNameLst>
                                      </p:cBhvr>
                                      <p:to>
                                        <p:strVal val="visible"/>
                                      </p:to>
                                    </p:set>
                                    <p:animEffect transition="in" filter="dissolve">
                                      <p:cBhvr>
                                        <p:cTn id="7" dur="500"/>
                                        <p:tgtEl>
                                          <p:spTgt spid="1300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0050">
                                            <p:txEl>
                                              <p:pRg st="1" end="1"/>
                                            </p:txEl>
                                          </p:spTgt>
                                        </p:tgtEl>
                                        <p:attrNameLst>
                                          <p:attrName>style.visibility</p:attrName>
                                        </p:attrNameLst>
                                      </p:cBhvr>
                                      <p:to>
                                        <p:strVal val="visible"/>
                                      </p:to>
                                    </p:set>
                                    <p:animEffect transition="in" filter="dissolve">
                                      <p:cBhvr>
                                        <p:cTn id="12" dur="500"/>
                                        <p:tgtEl>
                                          <p:spTgt spid="130050">
                                            <p:txEl>
                                              <p:pRg st="1" end="1"/>
                                            </p:txEl>
                                          </p:spTgt>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dissolve">
                                      <p:cBhvr>
                                        <p:cTn id="30" dur="500"/>
                                        <p:tgtEl>
                                          <p:spTgt spid="8">
                                            <p:txEl>
                                              <p:pRg st="0" end="0"/>
                                            </p:txEl>
                                          </p:spTgt>
                                        </p:tgtEl>
                                      </p:cBhvr>
                                    </p:animEffect>
                                  </p:childTnLst>
                                </p:cTn>
                              </p:par>
                            </p:childTnLst>
                          </p:cTn>
                        </p:par>
                        <p:par>
                          <p:cTn id="31" fill="hold" nodeType="afterGroup">
                            <p:stCondLst>
                              <p:cond delay="500"/>
                            </p:stCondLst>
                            <p:childTnLst>
                              <p:par>
                                <p:cTn id="32" presetID="9" presetClass="entr" presetSubtype="0" fill="hold" nodeType="afterEffect">
                                  <p:stCondLst>
                                    <p:cond delay="0"/>
                                  </p:stCondLst>
                                  <p:childTnLst>
                                    <p:set>
                                      <p:cBhvr>
                                        <p:cTn id="33" dur="1" fill="hold">
                                          <p:stCondLst>
                                            <p:cond delay="0"/>
                                          </p:stCondLst>
                                        </p:cTn>
                                        <p:tgtEl>
                                          <p:spTgt spid="154626"/>
                                        </p:tgtEl>
                                        <p:attrNameLst>
                                          <p:attrName>style.visibility</p:attrName>
                                        </p:attrNameLst>
                                      </p:cBhvr>
                                      <p:to>
                                        <p:strVal val="visible"/>
                                      </p:to>
                                    </p:set>
                                    <p:animEffect transition="in" filter="dissolve">
                                      <p:cBhvr>
                                        <p:cTn id="34" dur="500"/>
                                        <p:tgtEl>
                                          <p:spTgt spid="154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build="p" bldLvl="2"/>
      <p:bldP spid="8" grpId="0" build="p" bldLvl="2"/>
      <p:bldP spid="9" grpId="0" animBg="1"/>
      <p:bldP spid="11"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body" idx="1"/>
          </p:nvPr>
        </p:nvSpPr>
        <p:spPr>
          <a:xfrm>
            <a:off x="0" y="25400"/>
            <a:ext cx="9144000" cy="660400"/>
          </a:xfrm>
        </p:spPr>
        <p:txBody>
          <a:bodyPr/>
          <a:lstStyle/>
          <a:p>
            <a:pPr marL="0" indent="0">
              <a:buNone/>
            </a:pPr>
            <a:r>
              <a:rPr lang="en-US" sz="2800" b="1" dirty="0" smtClean="0">
                <a:solidFill>
                  <a:srgbClr val="800000"/>
                </a:solidFill>
                <a:latin typeface="Arial" charset="0"/>
              </a:rPr>
              <a:t>Residential Segregation</a:t>
            </a:r>
            <a:endParaRPr lang="en-US" dirty="0">
              <a:solidFill>
                <a:srgbClr val="800000"/>
              </a:solidFill>
              <a:latin typeface="Arial" charset="0"/>
            </a:endParaRPr>
          </a:p>
        </p:txBody>
      </p:sp>
      <p:pic>
        <p:nvPicPr>
          <p:cNvPr id="3" name="Picture 2"/>
          <p:cNvPicPr>
            <a:picLocks noChangeAspect="1"/>
          </p:cNvPicPr>
          <p:nvPr/>
        </p:nvPicPr>
        <p:blipFill rotWithShape="1">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15000" contrast="40000"/>
                    </a14:imgEffect>
                  </a14:imgLayer>
                </a14:imgProps>
              </a:ext>
              <a:ext uri="{28A0092B-C50C-407E-A947-70E740481C1C}">
                <a14:useLocalDpi xmlns:a14="http://schemas.microsoft.com/office/drawing/2010/main"/>
              </a:ext>
            </a:extLst>
          </a:blip>
          <a:srcRect t="3048" r="52593" b="32793"/>
          <a:stretch/>
        </p:blipFill>
        <p:spPr>
          <a:xfrm>
            <a:off x="0" y="1385620"/>
            <a:ext cx="4566245" cy="3567380"/>
          </a:xfrm>
          <a:prstGeom prst="rect">
            <a:avLst/>
          </a:prstGeom>
        </p:spPr>
      </p:pic>
      <p:pic>
        <p:nvPicPr>
          <p:cNvPr id="5" name="Picture 4"/>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334000" y="0"/>
            <a:ext cx="3810000" cy="1626786"/>
          </a:xfrm>
          <a:prstGeom prst="rect">
            <a:avLst/>
          </a:prstGeom>
        </p:spPr>
      </p:pic>
      <p:pic>
        <p:nvPicPr>
          <p:cNvPr id="6" name="Picture 5"/>
          <p:cNvPicPr>
            <a:picLocks noChangeAspect="1"/>
          </p:cNvPicPr>
          <p:nvPr/>
        </p:nvPicPr>
        <p:blipFill rotWithShape="1">
          <a:blip r:embed="rId3" cstate="email">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15000" contrast="40000"/>
                    </a14:imgEffect>
                  </a14:imgLayer>
                </a14:imgProps>
              </a:ext>
              <a:ext uri="{28A0092B-C50C-407E-A947-70E740481C1C}">
                <a14:useLocalDpi xmlns:a14="http://schemas.microsoft.com/office/drawing/2010/main"/>
              </a:ext>
            </a:extLst>
          </a:blip>
          <a:srcRect l="53148" t="3048" b="32793"/>
          <a:stretch/>
        </p:blipFill>
        <p:spPr>
          <a:xfrm>
            <a:off x="4648200" y="1385620"/>
            <a:ext cx="4512734" cy="3567379"/>
          </a:xfrm>
          <a:prstGeom prst="rect">
            <a:avLst/>
          </a:prstGeom>
        </p:spPr>
      </p:pic>
      <p:sp>
        <p:nvSpPr>
          <p:cNvPr id="2" name="Rectangle 1"/>
          <p:cNvSpPr/>
          <p:nvPr/>
        </p:nvSpPr>
        <p:spPr>
          <a:xfrm>
            <a:off x="457200" y="5410200"/>
            <a:ext cx="3276599" cy="1200328"/>
          </a:xfrm>
          <a:prstGeom prst="rect">
            <a:avLst/>
          </a:prstGeom>
        </p:spPr>
        <p:txBody>
          <a:bodyPr wrap="square">
            <a:spAutoFit/>
          </a:bodyPr>
          <a:lstStyle/>
          <a:p>
            <a:r>
              <a:rPr lang="en-US" sz="2400" b="1" dirty="0" smtClean="0">
                <a:solidFill>
                  <a:srgbClr val="5F0101"/>
                </a:solidFill>
              </a:rPr>
              <a:t>~1.6 </a:t>
            </a:r>
            <a:r>
              <a:rPr lang="en-US" sz="2400" b="1" dirty="0">
                <a:solidFill>
                  <a:srgbClr val="5F0101"/>
                </a:solidFill>
              </a:rPr>
              <a:t>million African </a:t>
            </a:r>
            <a:r>
              <a:rPr lang="en-US" sz="2400" b="1" dirty="0" smtClean="0">
                <a:solidFill>
                  <a:srgbClr val="5F0101"/>
                </a:solidFill>
              </a:rPr>
              <a:t>Americans from South to NE &amp; MW </a:t>
            </a:r>
            <a:endParaRPr lang="en-US" sz="2400" b="1" dirty="0"/>
          </a:p>
        </p:txBody>
      </p:sp>
      <p:sp>
        <p:nvSpPr>
          <p:cNvPr id="4" name="Rectangle 3"/>
          <p:cNvSpPr/>
          <p:nvPr/>
        </p:nvSpPr>
        <p:spPr>
          <a:xfrm>
            <a:off x="5181600" y="5410200"/>
            <a:ext cx="3581400" cy="1200328"/>
          </a:xfrm>
          <a:prstGeom prst="rect">
            <a:avLst/>
          </a:prstGeom>
        </p:spPr>
        <p:txBody>
          <a:bodyPr wrap="square">
            <a:spAutoFit/>
          </a:bodyPr>
          <a:lstStyle/>
          <a:p>
            <a:r>
              <a:rPr lang="en-US" sz="2400" b="1" dirty="0" smtClean="0">
                <a:solidFill>
                  <a:srgbClr val="5F0101"/>
                </a:solidFill>
              </a:rPr>
              <a:t>&gt;5 </a:t>
            </a:r>
            <a:r>
              <a:rPr lang="en-US" sz="2400" b="1" dirty="0">
                <a:solidFill>
                  <a:srgbClr val="5F0101"/>
                </a:solidFill>
              </a:rPr>
              <a:t>million African-</a:t>
            </a:r>
            <a:r>
              <a:rPr lang="en-US" sz="2400" b="1" dirty="0" smtClean="0">
                <a:solidFill>
                  <a:srgbClr val="5F0101"/>
                </a:solidFill>
              </a:rPr>
              <a:t>Americans from South to NE, MW &amp; West</a:t>
            </a:r>
            <a:endParaRPr lang="en-US" sz="2400" b="1" dirty="0"/>
          </a:p>
        </p:txBody>
      </p:sp>
    </p:spTree>
    <p:extLst>
      <p:ext uri="{BB962C8B-B14F-4D97-AF65-F5344CB8AC3E}">
        <p14:creationId xmlns:p14="http://schemas.microsoft.com/office/powerpoint/2010/main" val="2954887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7218" name="Rectangle 5"/>
          <p:cNvSpPr>
            <a:spLocks noGrp="1" noChangeArrowheads="1"/>
          </p:cNvSpPr>
          <p:nvPr>
            <p:ph type="body" idx="1"/>
          </p:nvPr>
        </p:nvSpPr>
        <p:spPr>
          <a:xfrm>
            <a:off x="0" y="25400"/>
            <a:ext cx="9144000" cy="660400"/>
          </a:xfrm>
        </p:spPr>
        <p:txBody>
          <a:bodyPr/>
          <a:lstStyle/>
          <a:p>
            <a:pPr marL="0" indent="0">
              <a:buNone/>
            </a:pPr>
            <a:r>
              <a:rPr lang="en-US" sz="2800" b="1" dirty="0" smtClean="0">
                <a:solidFill>
                  <a:srgbClr val="800000"/>
                </a:solidFill>
                <a:latin typeface="Arial" charset="0"/>
              </a:rPr>
              <a:t>Residential Segregation</a:t>
            </a:r>
            <a:endParaRPr lang="en-US" dirty="0">
              <a:solidFill>
                <a:srgbClr val="800000"/>
              </a:solidFill>
              <a:latin typeface="Arial"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50000"/>
                    </a14:imgEffect>
                  </a14:imgLayer>
                </a14:imgProps>
              </a:ext>
            </a:extLst>
          </a:blip>
          <a:stretch>
            <a:fillRect/>
          </a:stretch>
        </p:blipFill>
        <p:spPr>
          <a:xfrm>
            <a:off x="0" y="606014"/>
            <a:ext cx="9144000" cy="6099586"/>
          </a:xfrm>
          <a:prstGeom prst="rect">
            <a:avLst/>
          </a:prstGeom>
        </p:spPr>
      </p:pic>
    </p:spTree>
    <p:extLst>
      <p:ext uri="{BB962C8B-B14F-4D97-AF65-F5344CB8AC3E}">
        <p14:creationId xmlns:p14="http://schemas.microsoft.com/office/powerpoint/2010/main" val="4098206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2500"/>
              </a:lnSpc>
              <a:spcBef>
                <a:spcPts val="0"/>
              </a:spcBef>
            </a:pPr>
            <a:r>
              <a:rPr lang="en-US" sz="2800" b="1" dirty="0" smtClean="0">
                <a:solidFill>
                  <a:srgbClr val="5F0101"/>
                </a:solidFill>
              </a:rPr>
              <a:t>The [US] Great Migrations …</a:t>
            </a:r>
            <a:endParaRPr lang="en-US" sz="2800" b="1" dirty="0">
              <a:solidFill>
                <a:srgbClr val="5F0101"/>
              </a:solidFill>
            </a:endParaRPr>
          </a:p>
          <a:p>
            <a:pPr marL="236538" lvl="1" indent="-236538">
              <a:lnSpc>
                <a:spcPts val="2400"/>
              </a:lnSpc>
              <a:spcBef>
                <a:spcPts val="0"/>
              </a:spcBef>
              <a:buFontTx/>
              <a:buChar char="•"/>
            </a:pPr>
            <a:r>
              <a:rPr lang="en-US" sz="2500" dirty="0" smtClean="0">
                <a:solidFill>
                  <a:srgbClr val="5F0101"/>
                </a:solidFill>
              </a:rPr>
              <a:t>… massive </a:t>
            </a:r>
            <a:r>
              <a:rPr lang="en-US" sz="2500" dirty="0">
                <a:solidFill>
                  <a:srgbClr val="5F0101"/>
                </a:solidFill>
              </a:rPr>
              <a:t>internal migration of Blacks from the South to urban centers in other parts of the country. </a:t>
            </a:r>
            <a:endParaRPr lang="en-US" sz="2500" dirty="0" smtClean="0">
              <a:solidFill>
                <a:srgbClr val="5F0101"/>
              </a:solidFill>
            </a:endParaRPr>
          </a:p>
          <a:p>
            <a:pPr marL="236538" lvl="1" indent="-236538">
              <a:lnSpc>
                <a:spcPts val="2400"/>
              </a:lnSpc>
              <a:spcBef>
                <a:spcPts val="0"/>
              </a:spcBef>
              <a:buFontTx/>
              <a:buChar char="•"/>
            </a:pPr>
            <a:r>
              <a:rPr lang="en-US" sz="2500" dirty="0" smtClean="0">
                <a:solidFill>
                  <a:srgbClr val="5F0101"/>
                </a:solidFill>
              </a:rPr>
              <a:t>The First Great Migration; 1.6 million African Americans from 1910-1940 … strict </a:t>
            </a:r>
            <a:r>
              <a:rPr lang="en-US" sz="2500" dirty="0">
                <a:solidFill>
                  <a:srgbClr val="5F0101"/>
                </a:solidFill>
              </a:rPr>
              <a:t>legislation limited immigration </a:t>
            </a:r>
            <a:r>
              <a:rPr lang="en-US" sz="2500" dirty="0" smtClean="0">
                <a:solidFill>
                  <a:srgbClr val="5F0101"/>
                </a:solidFill>
              </a:rPr>
              <a:t>&amp; a </a:t>
            </a:r>
            <a:r>
              <a:rPr lang="en-US" sz="2500" dirty="0">
                <a:solidFill>
                  <a:srgbClr val="5F0101"/>
                </a:solidFill>
              </a:rPr>
              <a:t>shortage of labor in many industrial </a:t>
            </a:r>
            <a:r>
              <a:rPr lang="en-US" sz="2500" dirty="0" smtClean="0">
                <a:solidFill>
                  <a:srgbClr val="5F0101"/>
                </a:solidFill>
              </a:rPr>
              <a:t>&amp; manufacturing </a:t>
            </a:r>
            <a:r>
              <a:rPr lang="en-US" sz="2500" dirty="0">
                <a:solidFill>
                  <a:srgbClr val="5F0101"/>
                </a:solidFill>
              </a:rPr>
              <a:t>centers in the Northeast and Midwest. </a:t>
            </a:r>
            <a:endParaRPr lang="en-US" sz="2500" dirty="0" smtClean="0">
              <a:solidFill>
                <a:srgbClr val="5F0101"/>
              </a:solidFill>
            </a:endParaRPr>
          </a:p>
          <a:p>
            <a:pPr marL="236538" lvl="1" indent="-236538">
              <a:lnSpc>
                <a:spcPts val="2400"/>
              </a:lnSpc>
              <a:spcBef>
                <a:spcPts val="0"/>
              </a:spcBef>
              <a:buFontTx/>
              <a:buChar char="•"/>
            </a:pPr>
            <a:r>
              <a:rPr lang="en-US" sz="2500" dirty="0" smtClean="0">
                <a:solidFill>
                  <a:srgbClr val="5F0101"/>
                </a:solidFill>
              </a:rPr>
              <a:t>The Second Great Migration; more than 5 million African-Americans; WWII, chain </a:t>
            </a:r>
            <a:r>
              <a:rPr lang="en-US" sz="2500" dirty="0">
                <a:solidFill>
                  <a:srgbClr val="5F0101"/>
                </a:solidFill>
              </a:rPr>
              <a:t>migration</a:t>
            </a:r>
            <a:r>
              <a:rPr lang="en-US" sz="2500" dirty="0" smtClean="0">
                <a:solidFill>
                  <a:srgbClr val="5F0101"/>
                </a:solidFill>
              </a:rPr>
              <a:t>, poor </a:t>
            </a:r>
            <a:r>
              <a:rPr lang="en-US" sz="2500" dirty="0">
                <a:solidFill>
                  <a:srgbClr val="5F0101"/>
                </a:solidFill>
              </a:rPr>
              <a:t>economic c</a:t>
            </a:r>
            <a:r>
              <a:rPr lang="en-US" sz="2600" dirty="0">
                <a:solidFill>
                  <a:srgbClr val="5F0101"/>
                </a:solidFill>
              </a:rPr>
              <a:t>onditions in the Jim Crow South </a:t>
            </a:r>
            <a:r>
              <a:rPr lang="en-US" sz="2600" dirty="0" smtClean="0">
                <a:solidFill>
                  <a:srgbClr val="5F0101"/>
                </a:solidFill>
              </a:rPr>
              <a:t>… large </a:t>
            </a:r>
            <a:r>
              <a:rPr lang="en-US" sz="2600" dirty="0">
                <a:solidFill>
                  <a:srgbClr val="5F0101"/>
                </a:solidFill>
              </a:rPr>
              <a:t>Black population centers in many cities across the Northeast, Midwest, and West.</a:t>
            </a:r>
            <a:endParaRPr lang="en-US" sz="2600" dirty="0" smtClean="0">
              <a:solidFill>
                <a:srgbClr val="5F0101"/>
              </a:solidFill>
            </a:endParaRPr>
          </a:p>
        </p:txBody>
      </p:sp>
    </p:spTree>
    <p:extLst>
      <p:ext uri="{BB962C8B-B14F-4D97-AF65-F5344CB8AC3E}">
        <p14:creationId xmlns:p14="http://schemas.microsoft.com/office/powerpoint/2010/main" val="14220306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body" idx="1"/>
          </p:nvPr>
        </p:nvSpPr>
        <p:spPr>
          <a:xfrm>
            <a:off x="0" y="25400"/>
            <a:ext cx="9144000" cy="660400"/>
          </a:xfrm>
        </p:spPr>
        <p:txBody>
          <a:bodyPr/>
          <a:lstStyle/>
          <a:p>
            <a:pPr marL="0" indent="0">
              <a:buNone/>
            </a:pPr>
            <a:r>
              <a:rPr lang="en-US" sz="2800" b="1" dirty="0" smtClean="0">
                <a:solidFill>
                  <a:srgbClr val="800000"/>
                </a:solidFill>
                <a:latin typeface="Arial" charset="0"/>
              </a:rPr>
              <a:t>Residential Segregation</a:t>
            </a:r>
            <a:endParaRPr lang="en-US" dirty="0">
              <a:solidFill>
                <a:srgbClr val="800000"/>
              </a:solidFill>
              <a:latin typeface="Arial"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85800"/>
            <a:ext cx="4440277" cy="312420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06686" y="722671"/>
            <a:ext cx="4648200" cy="3087329"/>
          </a:xfrm>
          <a:prstGeom prst="rect">
            <a:avLst/>
          </a:prstGeom>
        </p:spPr>
      </p:pic>
      <p:sp>
        <p:nvSpPr>
          <p:cNvPr id="6" name="Text Box 7"/>
          <p:cNvSpPr txBox="1">
            <a:spLocks noChangeArrowheads="1"/>
          </p:cNvSpPr>
          <p:nvPr/>
        </p:nvSpPr>
        <p:spPr bwMode="auto">
          <a:xfrm>
            <a:off x="2971800" y="762000"/>
            <a:ext cx="9144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1900</a:t>
            </a:r>
            <a:endParaRPr lang="en-US" sz="2400" b="1" dirty="0">
              <a:solidFill>
                <a:srgbClr val="5F0101"/>
              </a:solidFill>
            </a:endParaRPr>
          </a:p>
        </p:txBody>
      </p:sp>
      <p:sp>
        <p:nvSpPr>
          <p:cNvPr id="7" name="Text Box 7"/>
          <p:cNvSpPr txBox="1">
            <a:spLocks noChangeArrowheads="1"/>
          </p:cNvSpPr>
          <p:nvPr/>
        </p:nvSpPr>
        <p:spPr bwMode="auto">
          <a:xfrm>
            <a:off x="7696200" y="762000"/>
            <a:ext cx="914400" cy="461665"/>
          </a:xfrm>
          <a:prstGeom prst="rect">
            <a:avLst/>
          </a:prstGeom>
          <a:no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1990</a:t>
            </a:r>
            <a:endParaRPr lang="en-US" sz="2400" b="1" dirty="0">
              <a:solidFill>
                <a:srgbClr val="5F0101"/>
              </a:solidFill>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346" y="3657600"/>
            <a:ext cx="4611945" cy="3200400"/>
          </a:xfrm>
          <a:prstGeom prst="rect">
            <a:avLst/>
          </a:prstGeom>
        </p:spPr>
      </p:pic>
      <p:sp>
        <p:nvSpPr>
          <p:cNvPr id="9" name="Text Box 7"/>
          <p:cNvSpPr txBox="1">
            <a:spLocks noChangeArrowheads="1"/>
          </p:cNvSpPr>
          <p:nvPr/>
        </p:nvSpPr>
        <p:spPr bwMode="auto">
          <a:xfrm>
            <a:off x="152400" y="6428992"/>
            <a:ext cx="3810000" cy="461665"/>
          </a:xfrm>
          <a:prstGeom prst="rect">
            <a:avLst/>
          </a:prstGeom>
          <a:solidFill>
            <a:schemeClr val="bg1">
              <a:alpha val="49000"/>
            </a:scheme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dirty="0" smtClean="0">
                <a:solidFill>
                  <a:srgbClr val="5F0101"/>
                </a:solidFill>
              </a:rPr>
              <a:t>% Black pop. change</a:t>
            </a:r>
            <a:endParaRPr lang="en-US" sz="2400" b="1" dirty="0">
              <a:solidFill>
                <a:srgbClr val="5F0101"/>
              </a:solidFill>
            </a:endParaRPr>
          </a:p>
        </p:txBody>
      </p:sp>
      <p:pic>
        <p:nvPicPr>
          <p:cNvPr id="12" name="Picture 11"/>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tretch>
            <a:fillRect/>
          </a:stretch>
        </p:blipFill>
        <p:spPr>
          <a:xfrm>
            <a:off x="4648200" y="3886200"/>
            <a:ext cx="4343400" cy="2819400"/>
          </a:xfrm>
          <a:prstGeom prst="rect">
            <a:avLst/>
          </a:prstGeom>
        </p:spPr>
      </p:pic>
    </p:spTree>
    <p:extLst>
      <p:ext uri="{BB962C8B-B14F-4D97-AF65-F5344CB8AC3E}">
        <p14:creationId xmlns:p14="http://schemas.microsoft.com/office/powerpoint/2010/main" val="1864584030"/>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 descr="http://ambergis.files.wordpress.com/2008/10/holc_redlining_map1.jpe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609600"/>
            <a:ext cx="4038600" cy="3059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txBox="1">
            <a:spLocks noChangeArrowheads="1"/>
          </p:cNvSpPr>
          <p:nvPr/>
        </p:nvSpPr>
        <p:spPr bwMode="auto">
          <a:xfrm>
            <a:off x="0" y="25400"/>
            <a:ext cx="9144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sz="2800" b="1" dirty="0" smtClean="0">
                <a:solidFill>
                  <a:srgbClr val="800000"/>
                </a:solidFill>
                <a:latin typeface="Arial" charset="0"/>
              </a:rPr>
              <a:t>Residential Segregation</a:t>
            </a:r>
            <a:endParaRPr lang="en-US" dirty="0">
              <a:solidFill>
                <a:srgbClr val="800000"/>
              </a:solidFill>
              <a:latin typeface="Arial" charset="0"/>
            </a:endParaRPr>
          </a:p>
        </p:txBody>
      </p:sp>
      <p:pic>
        <p:nvPicPr>
          <p:cNvPr id="6" name="Picture 5" descr="Screen Shot 2013-01-13 at 4.44.41 PM.png"/>
          <p:cNvPicPr>
            <a:picLocks noChangeAspect="1"/>
          </p:cNvPicPr>
          <p:nvPr/>
        </p:nvPicPr>
        <p:blipFill rotWithShape="1">
          <a:blip r:embed="rId4" cstate="email">
            <a:extLst>
              <a:ext uri="{28A0092B-C50C-407E-A947-70E740481C1C}">
                <a14:useLocalDpi xmlns:a14="http://schemas.microsoft.com/office/drawing/2010/main"/>
              </a:ext>
            </a:extLst>
          </a:blip>
          <a:srcRect t="11119"/>
          <a:stretch/>
        </p:blipFill>
        <p:spPr>
          <a:xfrm>
            <a:off x="4572000" y="3773714"/>
            <a:ext cx="4419600" cy="3008086"/>
          </a:xfrm>
          <a:prstGeom prst="rect">
            <a:avLst/>
          </a:prstGeom>
        </p:spPr>
      </p:pic>
      <p:pic>
        <p:nvPicPr>
          <p:cNvPr id="7" name="Picture 4" descr="File:BrokenPromises JohnFekner.jpg"/>
          <p:cNvPicPr>
            <a:picLocks noChangeAspect="1" noChangeArrowheads="1"/>
          </p:cNvPicPr>
          <p:nvPr/>
        </p:nvPicPr>
        <p:blipFill rotWithShape="1">
          <a:blip r:embed="rId5" cstate="email">
            <a:lum bright="10000" contrast="10000"/>
            <a:extLst>
              <a:ext uri="{28A0092B-C50C-407E-A947-70E740481C1C}">
                <a14:useLocalDpi xmlns:a14="http://schemas.microsoft.com/office/drawing/2010/main"/>
              </a:ext>
            </a:extLst>
          </a:blip>
          <a:srcRect/>
          <a:stretch/>
        </p:blipFill>
        <p:spPr bwMode="auto">
          <a:xfrm>
            <a:off x="127000" y="609600"/>
            <a:ext cx="4662714" cy="302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7467600" y="609599"/>
            <a:ext cx="15240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Redlining</a:t>
            </a:r>
            <a:endParaRPr lang="en-US" sz="2400" dirty="0">
              <a:solidFill>
                <a:srgbClr val="FFFFCC"/>
              </a:solidFill>
              <a:effectLst>
                <a:outerShdw blurRad="38100" dist="38100" dir="2700000" algn="tl">
                  <a:srgbClr val="000000">
                    <a:alpha val="43137"/>
                  </a:srgbClr>
                </a:outerShdw>
              </a:effectLst>
            </a:endParaRPr>
          </a:p>
        </p:txBody>
      </p:sp>
      <p:sp>
        <p:nvSpPr>
          <p:cNvPr id="9" name="TextBox 8"/>
          <p:cNvSpPr txBox="1">
            <a:spLocks noChangeArrowheads="1"/>
          </p:cNvSpPr>
          <p:nvPr/>
        </p:nvSpPr>
        <p:spPr bwMode="auto">
          <a:xfrm>
            <a:off x="2819400" y="609600"/>
            <a:ext cx="1981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Blockbusting</a:t>
            </a:r>
            <a:endParaRPr lang="en-US" sz="2400" dirty="0">
              <a:solidFill>
                <a:srgbClr val="FFFFCC"/>
              </a:solidFill>
              <a:effectLst>
                <a:outerShdw blurRad="38100" dist="38100" dir="2700000" algn="tl">
                  <a:srgbClr val="000000">
                    <a:alpha val="43137"/>
                  </a:srgbClr>
                </a:outerShdw>
              </a:effectLst>
            </a:endParaRPr>
          </a:p>
        </p:txBody>
      </p:sp>
      <p:sp>
        <p:nvSpPr>
          <p:cNvPr id="10" name="Rectangle 3"/>
          <p:cNvSpPr>
            <a:spLocks noChangeArrowheads="1"/>
          </p:cNvSpPr>
          <p:nvPr/>
        </p:nvSpPr>
        <p:spPr bwMode="auto">
          <a:xfrm>
            <a:off x="304800" y="3810000"/>
            <a:ext cx="4572000" cy="990600"/>
          </a:xfrm>
          <a:prstGeom prst="rect">
            <a:avLst/>
          </a:prstGeom>
          <a:noFill/>
          <a:ln w="9525">
            <a:noFill/>
            <a:miter lim="800000"/>
            <a:headEnd/>
            <a:tailEnd/>
          </a:ln>
        </p:spPr>
        <p:txBody>
          <a:bodyPr/>
          <a:lstStyle/>
          <a:p>
            <a:pPr marL="236538" indent="-236538">
              <a:buFontTx/>
              <a:buChar char="•"/>
            </a:pPr>
            <a:r>
              <a:rPr lang="en-US" sz="2800" b="1" dirty="0" smtClean="0">
                <a:solidFill>
                  <a:srgbClr val="800000"/>
                </a:solidFill>
              </a:rPr>
              <a:t>Blockbusting </a:t>
            </a:r>
            <a:r>
              <a:rPr lang="en-US" sz="2800" b="1" dirty="0" smtClean="0">
                <a:solidFill>
                  <a:srgbClr val="800000"/>
                </a:solidFill>
                <a:latin typeface="Wingdings"/>
                <a:ea typeface="Wingdings"/>
                <a:cs typeface="Wingdings"/>
                <a:sym typeface="Wingdings"/>
              </a:rPr>
              <a:t></a:t>
            </a:r>
            <a:r>
              <a:rPr lang="en-US" sz="2800" b="1" dirty="0">
                <a:solidFill>
                  <a:srgbClr val="800000"/>
                </a:solidFill>
                <a:sym typeface="Wingdings"/>
              </a:rPr>
              <a:t> </a:t>
            </a:r>
            <a:r>
              <a:rPr lang="en-US" sz="2800" b="1" dirty="0" smtClean="0">
                <a:solidFill>
                  <a:srgbClr val="800000"/>
                </a:solidFill>
                <a:sym typeface="Wingdings"/>
              </a:rPr>
              <a:t/>
            </a:r>
            <a:br>
              <a:rPr lang="en-US" sz="2800" b="1" dirty="0" smtClean="0">
                <a:solidFill>
                  <a:srgbClr val="800000"/>
                </a:solidFill>
                <a:sym typeface="Wingdings"/>
              </a:rPr>
            </a:br>
            <a:r>
              <a:rPr lang="en-US" sz="2800" b="1" dirty="0" smtClean="0">
                <a:solidFill>
                  <a:srgbClr val="800000"/>
                </a:solidFill>
                <a:sym typeface="Wingdings"/>
              </a:rPr>
              <a:t>“white flight”</a:t>
            </a:r>
          </a:p>
        </p:txBody>
      </p:sp>
      <p:sp>
        <p:nvSpPr>
          <p:cNvPr id="11" name="Rectangle 3"/>
          <p:cNvSpPr>
            <a:spLocks noChangeArrowheads="1"/>
          </p:cNvSpPr>
          <p:nvPr/>
        </p:nvSpPr>
        <p:spPr bwMode="auto">
          <a:xfrm>
            <a:off x="304800" y="4648200"/>
            <a:ext cx="4572000" cy="990600"/>
          </a:xfrm>
          <a:prstGeom prst="rect">
            <a:avLst/>
          </a:prstGeom>
          <a:noFill/>
          <a:ln w="9525">
            <a:noFill/>
            <a:miter lim="800000"/>
            <a:headEnd/>
            <a:tailEnd/>
          </a:ln>
        </p:spPr>
        <p:txBody>
          <a:bodyPr/>
          <a:lstStyle/>
          <a:p>
            <a:pPr marL="236538" indent="-236538">
              <a:buFontTx/>
              <a:buChar char="•"/>
            </a:pPr>
            <a:r>
              <a:rPr lang="en-US" sz="2800" b="1" dirty="0" smtClean="0">
                <a:solidFill>
                  <a:srgbClr val="800000"/>
                </a:solidFill>
                <a:sym typeface="Wingdings"/>
              </a:rPr>
              <a:t>Redlining  </a:t>
            </a:r>
            <a:r>
              <a:rPr lang="en-US" sz="2800" b="1" dirty="0" smtClean="0">
                <a:solidFill>
                  <a:srgbClr val="800000"/>
                </a:solidFill>
                <a:latin typeface="Wingdings"/>
                <a:ea typeface="Wingdings"/>
                <a:cs typeface="Wingdings"/>
                <a:sym typeface="Wingdings"/>
              </a:rPr>
              <a:t> </a:t>
            </a:r>
            <a:r>
              <a:rPr lang="en-US" sz="2800" b="1" dirty="0" smtClean="0">
                <a:solidFill>
                  <a:srgbClr val="800000"/>
                </a:solidFill>
                <a:sym typeface="Wingdings"/>
              </a:rPr>
              <a:t>discrimination</a:t>
            </a:r>
          </a:p>
        </p:txBody>
      </p:sp>
      <p:sp>
        <p:nvSpPr>
          <p:cNvPr id="12" name="Rectangle 3"/>
          <p:cNvSpPr>
            <a:spLocks noChangeArrowheads="1"/>
          </p:cNvSpPr>
          <p:nvPr/>
        </p:nvSpPr>
        <p:spPr bwMode="auto">
          <a:xfrm>
            <a:off x="304800" y="5562600"/>
            <a:ext cx="4572000" cy="990600"/>
          </a:xfrm>
          <a:prstGeom prst="rect">
            <a:avLst/>
          </a:prstGeom>
          <a:noFill/>
          <a:ln w="9525">
            <a:noFill/>
            <a:miter lim="800000"/>
            <a:headEnd/>
            <a:tailEnd/>
          </a:ln>
        </p:spPr>
        <p:txBody>
          <a:bodyPr/>
          <a:lstStyle/>
          <a:p>
            <a:pPr marL="236538" indent="-236538">
              <a:buFontTx/>
              <a:buChar char="•"/>
            </a:pPr>
            <a:r>
              <a:rPr lang="en-US" sz="2800" b="1" dirty="0" smtClean="0">
                <a:solidFill>
                  <a:srgbClr val="800000"/>
                </a:solidFill>
              </a:rPr>
              <a:t>Racial steering (opp. </a:t>
            </a:r>
            <a:r>
              <a:rPr lang="en-US" sz="2800" b="1" dirty="0">
                <a:solidFill>
                  <a:srgbClr val="800000"/>
                </a:solidFill>
              </a:rPr>
              <a:t>b</a:t>
            </a:r>
            <a:r>
              <a:rPr lang="en-US" sz="2800" b="1" dirty="0" smtClean="0">
                <a:solidFill>
                  <a:srgbClr val="800000"/>
                </a:solidFill>
              </a:rPr>
              <a:t>lockbusting)</a:t>
            </a:r>
          </a:p>
        </p:txBody>
      </p:sp>
    </p:spTree>
    <p:extLst>
      <p:ext uri="{BB962C8B-B14F-4D97-AF65-F5344CB8AC3E}">
        <p14:creationId xmlns:p14="http://schemas.microsoft.com/office/powerpoint/2010/main" val="3023853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137219"/>
                                        </p:tgtEl>
                                        <p:attrNameLst>
                                          <p:attrName>style.visibility</p:attrName>
                                        </p:attrNameLst>
                                      </p:cBhvr>
                                      <p:to>
                                        <p:strVal val="visible"/>
                                      </p:to>
                                    </p:set>
                                    <p:animEffect transition="in" filter="dissolve">
                                      <p:cBhvr>
                                        <p:cTn id="21" dur="500"/>
                                        <p:tgtEl>
                                          <p:spTgt spid="13721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ssolv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par>
                                <p:cTn id="30" presetID="9"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p:bldLst>
  </p:timing>
</p:sld>
</file>

<file path=ppt/slides/slide1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2500"/>
              </a:lnSpc>
              <a:spcBef>
                <a:spcPts val="0"/>
              </a:spcBef>
            </a:pPr>
            <a:r>
              <a:rPr lang="en-US" sz="2800" b="1" dirty="0">
                <a:solidFill>
                  <a:srgbClr val="5F0101"/>
                </a:solidFill>
              </a:rPr>
              <a:t>White Flight (in the US)</a:t>
            </a:r>
          </a:p>
          <a:p>
            <a:pPr marL="236538" lvl="1" indent="-236538">
              <a:lnSpc>
                <a:spcPts val="2500"/>
              </a:lnSpc>
              <a:spcBef>
                <a:spcPts val="0"/>
              </a:spcBef>
              <a:buFontTx/>
              <a:buChar char="•"/>
            </a:pPr>
            <a:r>
              <a:rPr lang="en-US" sz="2500" dirty="0" smtClean="0">
                <a:solidFill>
                  <a:srgbClr val="5F0101"/>
                </a:solidFill>
              </a:rPr>
              <a:t>Most </a:t>
            </a:r>
            <a:r>
              <a:rPr lang="en-US" sz="2500" dirty="0">
                <a:solidFill>
                  <a:srgbClr val="5F0101"/>
                </a:solidFill>
              </a:rPr>
              <a:t>urban areas have distinct ethnic </a:t>
            </a:r>
            <a:r>
              <a:rPr lang="en-US" sz="2500" dirty="0" smtClean="0">
                <a:solidFill>
                  <a:srgbClr val="5F0101"/>
                </a:solidFill>
              </a:rPr>
              <a:t>neighborhoods </a:t>
            </a:r>
            <a:r>
              <a:rPr lang="en-US" sz="2500" dirty="0">
                <a:solidFill>
                  <a:srgbClr val="5F0101"/>
                </a:solidFill>
              </a:rPr>
              <a:t>(1960s ended legal racial discrimination)</a:t>
            </a:r>
          </a:p>
          <a:p>
            <a:pPr marL="236538" lvl="1" indent="-236538">
              <a:lnSpc>
                <a:spcPts val="2500"/>
              </a:lnSpc>
              <a:spcBef>
                <a:spcPts val="0"/>
              </a:spcBef>
              <a:buFontTx/>
              <a:buChar char="•"/>
            </a:pPr>
            <a:r>
              <a:rPr lang="en-US" sz="2500" b="1" dirty="0">
                <a:solidFill>
                  <a:srgbClr val="5F0101"/>
                </a:solidFill>
              </a:rPr>
              <a:t>Blockbusting</a:t>
            </a:r>
            <a:r>
              <a:rPr lang="en-US" sz="2500" dirty="0">
                <a:solidFill>
                  <a:srgbClr val="5F0101"/>
                </a:solidFill>
              </a:rPr>
              <a:t> – was a practice of U.S. realtors &amp; developers to encourage whites to sell their houses – often at a loss, by implying that racial minorities (Blacks, Hispanics, …) were moving into their previously racially segregated neighborhood, thus depressing real estate property values; promoted turnover, </a:t>
            </a:r>
            <a:r>
              <a:rPr lang="en-US" sz="2500" dirty="0" smtClean="0">
                <a:solidFill>
                  <a:srgbClr val="5F0101"/>
                </a:solidFill>
              </a:rPr>
              <a:t>… </a:t>
            </a:r>
            <a:r>
              <a:rPr lang="ja-JP" altLang="en-US" sz="2500" dirty="0" smtClean="0">
                <a:solidFill>
                  <a:srgbClr val="5F0101"/>
                </a:solidFill>
              </a:rPr>
              <a:t>“</a:t>
            </a:r>
            <a:r>
              <a:rPr lang="en-US" sz="2500" dirty="0">
                <a:solidFill>
                  <a:srgbClr val="5F0101"/>
                </a:solidFill>
              </a:rPr>
              <a:t>white flight</a:t>
            </a:r>
            <a:r>
              <a:rPr lang="ja-JP" altLang="en-US" sz="2500" dirty="0">
                <a:solidFill>
                  <a:srgbClr val="5F0101"/>
                </a:solidFill>
              </a:rPr>
              <a:t>”</a:t>
            </a:r>
            <a:r>
              <a:rPr lang="en-US" altLang="ja-JP" sz="2500" dirty="0">
                <a:solidFill>
                  <a:srgbClr val="5F0101"/>
                </a:solidFill>
              </a:rPr>
              <a:t> (from the Northe</a:t>
            </a:r>
            <a:r>
              <a:rPr lang="en-US" altLang="ja-JP" sz="2600" dirty="0">
                <a:solidFill>
                  <a:srgbClr val="5F0101"/>
                </a:solidFill>
              </a:rPr>
              <a:t>ast and Midwest to the South); </a:t>
            </a:r>
            <a:r>
              <a:rPr lang="en-US" altLang="ja-JP" sz="2600" dirty="0" smtClean="0">
                <a:solidFill>
                  <a:srgbClr val="5F0101"/>
                </a:solidFill>
              </a:rPr>
              <a:t>realtors gained more commissions</a:t>
            </a:r>
          </a:p>
          <a:p>
            <a:pPr marL="236538" lvl="1" indent="-236538">
              <a:lnSpc>
                <a:spcPts val="2500"/>
              </a:lnSpc>
              <a:spcBef>
                <a:spcPts val="0"/>
              </a:spcBef>
              <a:buFontTx/>
              <a:buChar char="•"/>
            </a:pPr>
            <a:r>
              <a:rPr lang="en-US" sz="2500" b="1" dirty="0" smtClean="0">
                <a:solidFill>
                  <a:srgbClr val="5F0101"/>
                </a:solidFill>
              </a:rPr>
              <a:t>Redlining</a:t>
            </a:r>
            <a:r>
              <a:rPr lang="en-US" sz="2500" dirty="0" smtClean="0">
                <a:solidFill>
                  <a:srgbClr val="5F0101"/>
                </a:solidFill>
              </a:rPr>
              <a:t> – marking </a:t>
            </a:r>
            <a:r>
              <a:rPr lang="en-US" sz="2500" dirty="0">
                <a:solidFill>
                  <a:srgbClr val="5F0101"/>
                </a:solidFill>
              </a:rPr>
              <a:t>a red line on a map to delineate the area where banks would not invest; later the term was applied to discrimination against a particular group of people (usually by race or sex) irrespective of </a:t>
            </a:r>
            <a:r>
              <a:rPr lang="en-US" sz="2500" dirty="0" smtClean="0">
                <a:solidFill>
                  <a:srgbClr val="5F0101"/>
                </a:solidFill>
              </a:rPr>
              <a:t>geography</a:t>
            </a:r>
          </a:p>
        </p:txBody>
      </p:sp>
    </p:spTree>
    <p:extLst>
      <p:ext uri="{BB962C8B-B14F-4D97-AF65-F5344CB8AC3E}">
        <p14:creationId xmlns:p14="http://schemas.microsoft.com/office/powerpoint/2010/main" val="2200095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6" name="Rectangle 3"/>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2500"/>
              </a:lnSpc>
              <a:spcBef>
                <a:spcPts val="0"/>
              </a:spcBef>
            </a:pPr>
            <a:r>
              <a:rPr lang="en-US" sz="2800" b="1" dirty="0" smtClean="0">
                <a:solidFill>
                  <a:srgbClr val="5F0101"/>
                </a:solidFill>
              </a:rPr>
              <a:t>White Flight (in the US)</a:t>
            </a:r>
            <a:endParaRPr lang="en-US" sz="2800" b="1" dirty="0">
              <a:solidFill>
                <a:srgbClr val="5F0101"/>
              </a:solidFill>
            </a:endParaRPr>
          </a:p>
          <a:p>
            <a:pPr marL="236538" lvl="1" indent="-236538">
              <a:lnSpc>
                <a:spcPts val="2500"/>
              </a:lnSpc>
              <a:spcBef>
                <a:spcPts val="0"/>
              </a:spcBef>
              <a:buFontTx/>
              <a:buChar char="•"/>
            </a:pPr>
            <a:r>
              <a:rPr lang="en-US" sz="2500" b="1" dirty="0" smtClean="0">
                <a:solidFill>
                  <a:srgbClr val="5F0101"/>
                </a:solidFill>
              </a:rPr>
              <a:t>Urban decay – </a:t>
            </a:r>
            <a:r>
              <a:rPr lang="en-US" sz="2500" dirty="0" smtClean="0">
                <a:solidFill>
                  <a:srgbClr val="5F0101"/>
                </a:solidFill>
              </a:rPr>
              <a:t>city</a:t>
            </a:r>
            <a:r>
              <a:rPr lang="en-US" sz="2500" dirty="0">
                <a:solidFill>
                  <a:srgbClr val="5F0101"/>
                </a:solidFill>
              </a:rPr>
              <a:t>, or part of a city, falls into disrepair and </a:t>
            </a:r>
            <a:r>
              <a:rPr lang="en-US" sz="2500" dirty="0" smtClean="0">
                <a:solidFill>
                  <a:srgbClr val="5F0101"/>
                </a:solidFill>
              </a:rPr>
              <a:t>decrepitude; white </a:t>
            </a:r>
            <a:r>
              <a:rPr lang="en-US" sz="2500" dirty="0">
                <a:solidFill>
                  <a:srgbClr val="5F0101"/>
                </a:solidFill>
              </a:rPr>
              <a:t>flight contributed to the draining of cities' tax </a:t>
            </a:r>
            <a:r>
              <a:rPr lang="en-US" sz="2500" dirty="0" smtClean="0">
                <a:solidFill>
                  <a:srgbClr val="5F0101"/>
                </a:solidFill>
              </a:rPr>
              <a:t>bases … started </a:t>
            </a:r>
            <a:r>
              <a:rPr lang="en-US" sz="2500" dirty="0">
                <a:solidFill>
                  <a:srgbClr val="5F0101"/>
                </a:solidFill>
              </a:rPr>
              <a:t>to reverse in the 1990s, when </a:t>
            </a:r>
            <a:r>
              <a:rPr lang="en-US" sz="2500" dirty="0" smtClean="0">
                <a:solidFill>
                  <a:srgbClr val="5F0101"/>
                </a:solidFill>
              </a:rPr>
              <a:t>rich </a:t>
            </a:r>
            <a:r>
              <a:rPr lang="en-US" sz="2500" dirty="0">
                <a:solidFill>
                  <a:srgbClr val="5F0101"/>
                </a:solidFill>
              </a:rPr>
              <a:t>suburbanites returned to </a:t>
            </a:r>
            <a:r>
              <a:rPr lang="en-US" sz="2500" dirty="0" smtClean="0">
                <a:solidFill>
                  <a:srgbClr val="5F0101"/>
                </a:solidFill>
              </a:rPr>
              <a:t>cities</a:t>
            </a:r>
            <a:endParaRPr lang="en-US" sz="2500" dirty="0">
              <a:solidFill>
                <a:srgbClr val="5F0101"/>
              </a:solidFill>
            </a:endParaRPr>
          </a:p>
          <a:p>
            <a:pPr marL="236538" lvl="1" indent="-236538">
              <a:lnSpc>
                <a:spcPts val="2500"/>
              </a:lnSpc>
              <a:spcBef>
                <a:spcPts val="0"/>
              </a:spcBef>
              <a:buFontTx/>
              <a:buChar char="•"/>
            </a:pPr>
            <a:r>
              <a:rPr lang="en-US" sz="2500" b="1" dirty="0" smtClean="0">
                <a:solidFill>
                  <a:srgbClr val="5F0101"/>
                </a:solidFill>
              </a:rPr>
              <a:t>Highways</a:t>
            </a:r>
            <a:r>
              <a:rPr lang="en-US" sz="2500" dirty="0" smtClean="0">
                <a:solidFill>
                  <a:srgbClr val="5F0101"/>
                </a:solidFill>
              </a:rPr>
              <a:t> - </a:t>
            </a:r>
            <a:r>
              <a:rPr lang="en-US" sz="2500" dirty="0">
                <a:solidFill>
                  <a:srgbClr val="5F0101"/>
                </a:solidFill>
              </a:rPr>
              <a:t>interstate highway </a:t>
            </a:r>
            <a:r>
              <a:rPr lang="en-US" sz="2500" dirty="0" smtClean="0">
                <a:solidFill>
                  <a:srgbClr val="5F0101"/>
                </a:solidFill>
              </a:rPr>
              <a:t>system; roads transported </a:t>
            </a:r>
            <a:r>
              <a:rPr lang="en-US" sz="2500" dirty="0">
                <a:solidFill>
                  <a:srgbClr val="5F0101"/>
                </a:solidFill>
              </a:rPr>
              <a:t>suburbanites to their city jobs, </a:t>
            </a:r>
            <a:r>
              <a:rPr lang="en-US" sz="2500" dirty="0" smtClean="0">
                <a:solidFill>
                  <a:srgbClr val="5F0101"/>
                </a:solidFill>
              </a:rPr>
              <a:t>… shifting </a:t>
            </a:r>
            <a:r>
              <a:rPr lang="en-US" sz="2500" dirty="0">
                <a:solidFill>
                  <a:srgbClr val="5F0101"/>
                </a:solidFill>
              </a:rPr>
              <a:t>the tax base away from the </a:t>
            </a:r>
            <a:r>
              <a:rPr lang="en-US" sz="2500" dirty="0" smtClean="0">
                <a:solidFill>
                  <a:srgbClr val="5F0101"/>
                </a:solidFill>
              </a:rPr>
              <a:t>city.</a:t>
            </a:r>
          </a:p>
          <a:p>
            <a:pPr marL="236538" lvl="1" indent="-236538">
              <a:lnSpc>
                <a:spcPts val="2500"/>
              </a:lnSpc>
              <a:spcBef>
                <a:spcPts val="0"/>
              </a:spcBef>
              <a:buFontTx/>
              <a:buChar char="•"/>
            </a:pPr>
            <a:r>
              <a:rPr lang="en-US" sz="2500" b="1" dirty="0" smtClean="0">
                <a:solidFill>
                  <a:srgbClr val="5F0101"/>
                </a:solidFill>
              </a:rPr>
              <a:t>Racial </a:t>
            </a:r>
            <a:r>
              <a:rPr lang="en-US" sz="2500" b="1" dirty="0">
                <a:solidFill>
                  <a:srgbClr val="5F0101"/>
                </a:solidFill>
              </a:rPr>
              <a:t>steering </a:t>
            </a:r>
            <a:r>
              <a:rPr lang="en-US" sz="2500" dirty="0" smtClean="0">
                <a:solidFill>
                  <a:srgbClr val="5F0101"/>
                </a:solidFill>
              </a:rPr>
              <a:t>–realtors </a:t>
            </a:r>
            <a:r>
              <a:rPr lang="en-US" sz="2500" dirty="0">
                <a:solidFill>
                  <a:srgbClr val="5F0101"/>
                </a:solidFill>
              </a:rPr>
              <a:t>guide prospective home buyers towards or away from certain neighborhoods </a:t>
            </a:r>
            <a:r>
              <a:rPr lang="en-US" sz="2500" dirty="0" smtClean="0">
                <a:solidFill>
                  <a:srgbClr val="5F0101"/>
                </a:solidFill>
              </a:rPr>
              <a:t>(based </a:t>
            </a:r>
            <a:r>
              <a:rPr lang="en-US" sz="2500" dirty="0">
                <a:solidFill>
                  <a:srgbClr val="5F0101"/>
                </a:solidFill>
              </a:rPr>
              <a:t>on their </a:t>
            </a:r>
            <a:r>
              <a:rPr lang="en-US" sz="2500" dirty="0" smtClean="0">
                <a:solidFill>
                  <a:srgbClr val="5F0101"/>
                </a:solidFill>
              </a:rPr>
              <a:t>race) (</a:t>
            </a:r>
            <a:r>
              <a:rPr lang="en-US" sz="2500" dirty="0">
                <a:solidFill>
                  <a:srgbClr val="5F0101"/>
                </a:solidFill>
              </a:rPr>
              <a:t>often requested by the buyer</a:t>
            </a:r>
            <a:r>
              <a:rPr lang="en-US" sz="2500" dirty="0" smtClean="0">
                <a:solidFill>
                  <a:srgbClr val="5F0101"/>
                </a:solidFill>
              </a:rPr>
              <a:t>)</a:t>
            </a:r>
            <a:endParaRPr lang="en-US" sz="2500" dirty="0">
              <a:solidFill>
                <a:srgbClr val="5F0101"/>
              </a:solidFill>
            </a:endParaRPr>
          </a:p>
          <a:p>
            <a:pPr marL="236538" lvl="1" indent="-236538">
              <a:lnSpc>
                <a:spcPts val="2500"/>
              </a:lnSpc>
              <a:spcBef>
                <a:spcPts val="0"/>
              </a:spcBef>
              <a:buFontTx/>
              <a:buChar char="•"/>
            </a:pPr>
            <a:endParaRPr lang="en-US" sz="2500" dirty="0" smtClean="0">
              <a:solidFill>
                <a:srgbClr val="800000"/>
              </a:solidFill>
            </a:endParaRPr>
          </a:p>
        </p:txBody>
      </p:sp>
    </p:spTree>
    <p:extLst>
      <p:ext uri="{BB962C8B-B14F-4D97-AF65-F5344CB8AC3E}">
        <p14:creationId xmlns:p14="http://schemas.microsoft.com/office/powerpoint/2010/main" val="1992997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body" idx="1"/>
          </p:nvPr>
        </p:nvSpPr>
        <p:spPr>
          <a:xfrm>
            <a:off x="0" y="0"/>
            <a:ext cx="9144000" cy="6858000"/>
          </a:xfrm>
        </p:spPr>
        <p:txBody>
          <a:bodyPr/>
          <a:lstStyle/>
          <a:p>
            <a:pPr marL="609600" indent="-609600" eaLnBrk="1" hangingPunct="1">
              <a:buFontTx/>
              <a:buNone/>
            </a:pPr>
            <a:r>
              <a:rPr lang="en-US" sz="2800" b="1" dirty="0">
                <a:solidFill>
                  <a:srgbClr val="800000"/>
                </a:solidFill>
                <a:latin typeface="Arial" charset="0"/>
              </a:rPr>
              <a:t>Mesopotamia </a:t>
            </a:r>
          </a:p>
          <a:p>
            <a:pPr marL="609600" indent="-609600" eaLnBrk="1" hangingPunct="1"/>
            <a:r>
              <a:rPr lang="en-US" sz="2800" b="1" dirty="0">
                <a:solidFill>
                  <a:srgbClr val="800000"/>
                </a:solidFill>
                <a:latin typeface="Arial" charset="0"/>
              </a:rPr>
              <a:t>Cities protected by walls</a:t>
            </a:r>
          </a:p>
          <a:p>
            <a:pPr marL="609600" indent="-609600" eaLnBrk="1" hangingPunct="1"/>
            <a:r>
              <a:rPr lang="en-US" sz="2800" b="1" dirty="0">
                <a:solidFill>
                  <a:srgbClr val="800000"/>
                </a:solidFill>
                <a:latin typeface="Arial" charset="0"/>
              </a:rPr>
              <a:t>Temples (ziggurats) dominated landscape </a:t>
            </a:r>
            <a:br>
              <a:rPr lang="en-US" sz="2800" b="1" dirty="0">
                <a:solidFill>
                  <a:srgbClr val="800000"/>
                </a:solidFill>
                <a:latin typeface="Arial" charset="0"/>
              </a:rPr>
            </a:br>
            <a:r>
              <a:rPr lang="en-US" sz="2800" b="1" dirty="0">
                <a:solidFill>
                  <a:srgbClr val="800000"/>
                </a:solidFill>
                <a:latin typeface="Arial" charset="0"/>
              </a:rPr>
              <a:t>(often built on mounds)</a:t>
            </a:r>
          </a:p>
          <a:p>
            <a:pPr marL="609600" indent="-609600" eaLnBrk="1" hangingPunct="1"/>
            <a:r>
              <a:rPr lang="en-US" sz="2800" b="1" dirty="0">
                <a:solidFill>
                  <a:srgbClr val="800000"/>
                </a:solidFill>
                <a:latin typeface="Arial" charset="0"/>
              </a:rPr>
              <a:t>Poorest on outskirts, narrow lanes b/w homes</a:t>
            </a:r>
          </a:p>
          <a:p>
            <a:pPr marL="609600" indent="-609600" eaLnBrk="1" hangingPunct="1"/>
            <a:r>
              <a:rPr lang="en-US" sz="2800" b="1" dirty="0">
                <a:solidFill>
                  <a:srgbClr val="800000"/>
                </a:solidFill>
                <a:latin typeface="Arial" charset="0"/>
              </a:rPr>
              <a:t>No waste disposal (dumped garbage in streets)</a:t>
            </a:r>
          </a:p>
          <a:p>
            <a:pPr marL="609600" indent="-609600" eaLnBrk="1" hangingPunct="1"/>
            <a:r>
              <a:rPr lang="en-US" sz="2800" b="1" dirty="0">
                <a:solidFill>
                  <a:srgbClr val="800000"/>
                </a:solidFill>
                <a:latin typeface="Arial" charset="0"/>
              </a:rPr>
              <a:t>Disease kept pop. small (10-15,000 max)</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animEffect transition="in" filter="blinds(horizontal)">
                                      <p:cBhvr>
                                        <p:cTn id="7" dur="500"/>
                                        <p:tgtEl>
                                          <p:spTgt spid="808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0898">
                                            <p:txEl>
                                              <p:pRg st="1" end="1"/>
                                            </p:txEl>
                                          </p:spTgt>
                                        </p:tgtEl>
                                        <p:attrNameLst>
                                          <p:attrName>style.visibility</p:attrName>
                                        </p:attrNameLst>
                                      </p:cBhvr>
                                      <p:to>
                                        <p:strVal val="visible"/>
                                      </p:to>
                                    </p:set>
                                    <p:animEffect transition="in" filter="blinds(horizontal)">
                                      <p:cBhvr>
                                        <p:cTn id="12" dur="500"/>
                                        <p:tgtEl>
                                          <p:spTgt spid="8089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0898">
                                            <p:txEl>
                                              <p:pRg st="2" end="2"/>
                                            </p:txEl>
                                          </p:spTgt>
                                        </p:tgtEl>
                                        <p:attrNameLst>
                                          <p:attrName>style.visibility</p:attrName>
                                        </p:attrNameLst>
                                      </p:cBhvr>
                                      <p:to>
                                        <p:strVal val="visible"/>
                                      </p:to>
                                    </p:set>
                                    <p:animEffect transition="in" filter="blinds(horizontal)">
                                      <p:cBhvr>
                                        <p:cTn id="17" dur="500"/>
                                        <p:tgtEl>
                                          <p:spTgt spid="8089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898">
                                            <p:txEl>
                                              <p:pRg st="3" end="3"/>
                                            </p:txEl>
                                          </p:spTgt>
                                        </p:tgtEl>
                                        <p:attrNameLst>
                                          <p:attrName>style.visibility</p:attrName>
                                        </p:attrNameLst>
                                      </p:cBhvr>
                                      <p:to>
                                        <p:strVal val="visible"/>
                                      </p:to>
                                    </p:set>
                                    <p:animEffect transition="in" filter="blinds(horizontal)">
                                      <p:cBhvr>
                                        <p:cTn id="22" dur="500"/>
                                        <p:tgtEl>
                                          <p:spTgt spid="8089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0898">
                                            <p:txEl>
                                              <p:pRg st="4" end="4"/>
                                            </p:txEl>
                                          </p:spTgt>
                                        </p:tgtEl>
                                        <p:attrNameLst>
                                          <p:attrName>style.visibility</p:attrName>
                                        </p:attrNameLst>
                                      </p:cBhvr>
                                      <p:to>
                                        <p:strVal val="visible"/>
                                      </p:to>
                                    </p:set>
                                    <p:animEffect transition="in" filter="blinds(horizontal)">
                                      <p:cBhvr>
                                        <p:cTn id="27" dur="500"/>
                                        <p:tgtEl>
                                          <p:spTgt spid="8089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0898">
                                            <p:txEl>
                                              <p:pRg st="5" end="5"/>
                                            </p:txEl>
                                          </p:spTgt>
                                        </p:tgtEl>
                                        <p:attrNameLst>
                                          <p:attrName>style.visibility</p:attrName>
                                        </p:attrNameLst>
                                      </p:cBhvr>
                                      <p:to>
                                        <p:strVal val="visible"/>
                                      </p:to>
                                    </p:set>
                                    <p:animEffect transition="in" filter="blinds(horizontal)">
                                      <p:cBhvr>
                                        <p:cTn id="32" dur="500"/>
                                        <p:tgtEl>
                                          <p:spTgt spid="808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bldLvl="2"/>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body" idx="1"/>
          </p:nvPr>
        </p:nvSpPr>
        <p:spPr>
          <a:xfrm>
            <a:off x="0" y="0"/>
            <a:ext cx="9144000" cy="533400"/>
          </a:xfrm>
        </p:spPr>
        <p:txBody>
          <a:bodyPr/>
          <a:lstStyle/>
          <a:p>
            <a:pPr marL="0" lvl="1" indent="0">
              <a:buNone/>
            </a:pPr>
            <a:r>
              <a:rPr lang="en-US" b="1" dirty="0">
                <a:solidFill>
                  <a:srgbClr val="800000"/>
                </a:solidFill>
                <a:latin typeface="Arial" charset="0"/>
              </a:rPr>
              <a:t>Ethnic </a:t>
            </a:r>
            <a:r>
              <a:rPr lang="en-US" b="1" dirty="0" smtClean="0">
                <a:solidFill>
                  <a:srgbClr val="800000"/>
                </a:solidFill>
                <a:latin typeface="Arial" charset="0"/>
              </a:rPr>
              <a:t>neighborhoods</a:t>
            </a:r>
            <a:endParaRPr lang="en-US" b="1" dirty="0">
              <a:solidFill>
                <a:srgbClr val="800000"/>
              </a:solidFill>
              <a:latin typeface="Arial" charset="0"/>
            </a:endParaRPr>
          </a:p>
        </p:txBody>
      </p:sp>
      <p:pic>
        <p:nvPicPr>
          <p:cNvPr id="2" name="Picture 1" descr="Screen Shot 2013-01-13 at 3.47.35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19200"/>
            <a:ext cx="9144000" cy="4490019"/>
          </a:xfrm>
          <a:prstGeom prst="rect">
            <a:avLst/>
          </a:prstGeom>
        </p:spPr>
      </p:pic>
      <p:sp>
        <p:nvSpPr>
          <p:cNvPr id="3" name="Rectangle 2"/>
          <p:cNvSpPr/>
          <p:nvPr/>
        </p:nvSpPr>
        <p:spPr>
          <a:xfrm>
            <a:off x="0" y="6211668"/>
            <a:ext cx="9144000" cy="523220"/>
          </a:xfrm>
          <a:prstGeom prst="rect">
            <a:avLst/>
          </a:prstGeom>
        </p:spPr>
        <p:txBody>
          <a:bodyPr wrap="square">
            <a:spAutoFit/>
          </a:bodyPr>
          <a:lstStyle/>
          <a:p>
            <a:pPr marL="0" lvl="1" algn="ctr"/>
            <a:r>
              <a:rPr lang="en-US" sz="2800" b="1" dirty="0" smtClean="0">
                <a:solidFill>
                  <a:srgbClr val="800000"/>
                </a:solidFill>
              </a:rPr>
              <a:t>1960s </a:t>
            </a:r>
            <a:r>
              <a:rPr lang="en-US" sz="2800" b="1" dirty="0">
                <a:solidFill>
                  <a:srgbClr val="800000"/>
                </a:solidFill>
              </a:rPr>
              <a:t>ended legal racial </a:t>
            </a:r>
            <a:r>
              <a:rPr lang="en-US" sz="2800" b="1" dirty="0" smtClean="0">
                <a:solidFill>
                  <a:srgbClr val="800000"/>
                </a:solidFill>
              </a:rPr>
              <a:t>discrimination (in US)</a:t>
            </a:r>
            <a:endParaRPr lang="en-US" sz="2800" b="1"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13 at 3.49.41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56" y="1322285"/>
            <a:ext cx="9111343" cy="4621315"/>
          </a:xfrm>
          <a:prstGeom prst="rect">
            <a:avLst/>
          </a:prstGeom>
        </p:spPr>
      </p:pic>
      <p:sp>
        <p:nvSpPr>
          <p:cNvPr id="6" name="Rectangle 5"/>
          <p:cNvSpPr txBox="1">
            <a:spLocks noChangeArrowheads="1"/>
          </p:cNvSpPr>
          <p:nvPr/>
        </p:nvSpPr>
        <p:spPr bwMode="auto">
          <a:xfrm>
            <a:off x="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1" indent="0">
              <a:buFontTx/>
              <a:buNone/>
            </a:pPr>
            <a:r>
              <a:rPr lang="en-US" b="1" smtClean="0">
                <a:solidFill>
                  <a:srgbClr val="800000"/>
                </a:solidFill>
                <a:latin typeface="Arial" charset="0"/>
              </a:rPr>
              <a:t>Ethnic neighborhoods</a:t>
            </a:r>
            <a:endParaRPr lang="en-US" b="1" dirty="0">
              <a:solidFill>
                <a:srgbClr val="800000"/>
              </a:solidFill>
              <a:latin typeface="Arial" charset="0"/>
            </a:endParaRPr>
          </a:p>
        </p:txBody>
      </p:sp>
    </p:spTree>
    <p:extLst>
      <p:ext uri="{BB962C8B-B14F-4D97-AF65-F5344CB8AC3E}">
        <p14:creationId xmlns:p14="http://schemas.microsoft.com/office/powerpoint/2010/main" val="2473705618"/>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1-13 at 3.51.49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28" y="1219200"/>
            <a:ext cx="9140371" cy="5162482"/>
          </a:xfrm>
          <a:prstGeom prst="rect">
            <a:avLst/>
          </a:prstGeom>
        </p:spPr>
      </p:pic>
      <p:sp>
        <p:nvSpPr>
          <p:cNvPr id="6" name="Rectangle 5"/>
          <p:cNvSpPr txBox="1">
            <a:spLocks noChangeArrowheads="1"/>
          </p:cNvSpPr>
          <p:nvPr/>
        </p:nvSpPr>
        <p:spPr bwMode="auto">
          <a:xfrm>
            <a:off x="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1" indent="0">
              <a:buFontTx/>
              <a:buNone/>
            </a:pPr>
            <a:r>
              <a:rPr lang="en-US" b="1" smtClean="0">
                <a:solidFill>
                  <a:srgbClr val="800000"/>
                </a:solidFill>
                <a:latin typeface="Arial" charset="0"/>
              </a:rPr>
              <a:t>Ethnic neighborhoods</a:t>
            </a:r>
            <a:endParaRPr lang="en-US" b="1" dirty="0">
              <a:solidFill>
                <a:srgbClr val="800000"/>
              </a:solidFill>
              <a:latin typeface="Arial" charset="0"/>
            </a:endParaRPr>
          </a:p>
        </p:txBody>
      </p:sp>
    </p:spTree>
    <p:extLst>
      <p:ext uri="{BB962C8B-B14F-4D97-AF65-F5344CB8AC3E}">
        <p14:creationId xmlns:p14="http://schemas.microsoft.com/office/powerpoint/2010/main" val="2473705618"/>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txBox="1">
            <a:spLocks noChangeArrowheads="1"/>
          </p:cNvSpPr>
          <p:nvPr/>
        </p:nvSpPr>
        <p:spPr bwMode="auto">
          <a:xfrm>
            <a:off x="0" y="0"/>
            <a:ext cx="914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1" indent="0">
              <a:buFontTx/>
              <a:buNone/>
            </a:pPr>
            <a:r>
              <a:rPr lang="en-US" b="1" smtClean="0">
                <a:solidFill>
                  <a:srgbClr val="800000"/>
                </a:solidFill>
                <a:latin typeface="Arial" charset="0"/>
              </a:rPr>
              <a:t>Ethnic neighborhoods</a:t>
            </a:r>
            <a:endParaRPr lang="en-US" b="1" dirty="0">
              <a:solidFill>
                <a:srgbClr val="800000"/>
              </a:solidFill>
              <a:latin typeface="Arial" charset="0"/>
            </a:endParaRPr>
          </a:p>
        </p:txBody>
      </p:sp>
      <p:pic>
        <p:nvPicPr>
          <p:cNvPr id="4" name="Picture 3"/>
          <p:cNvPicPr/>
          <p:nvPr/>
        </p:nvPicPr>
        <p:blipFill rotWithShape="1">
          <a:blip r:embed="rId2" cstate="email">
            <a:extLst>
              <a:ext uri="{28A0092B-C50C-407E-A947-70E740481C1C}">
                <a14:useLocalDpi xmlns:a14="http://schemas.microsoft.com/office/drawing/2010/main"/>
              </a:ext>
            </a:extLst>
          </a:blip>
          <a:srcRect/>
          <a:stretch/>
        </p:blipFill>
        <p:spPr bwMode="auto">
          <a:xfrm>
            <a:off x="1079258" y="838200"/>
            <a:ext cx="7074142" cy="5029200"/>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0" y="6059269"/>
            <a:ext cx="9144000" cy="707886"/>
          </a:xfrm>
          <a:prstGeom prst="rect">
            <a:avLst/>
          </a:prstGeom>
        </p:spPr>
        <p:txBody>
          <a:bodyPr wrap="square">
            <a:spAutoFit/>
          </a:bodyPr>
          <a:lstStyle/>
          <a:p>
            <a:r>
              <a:rPr lang="en-US" sz="2000" b="1" i="1" dirty="0">
                <a:solidFill>
                  <a:srgbClr val="800000"/>
                </a:solidFill>
              </a:rPr>
              <a:t>In Detroit, among the most segregated cities in America, 8 Mile Road serves as a sharp dividing line (Blue = White, Green = Black, Red = Asian)</a:t>
            </a:r>
            <a:r>
              <a:rPr lang="en-US" sz="2000" dirty="0">
                <a:solidFill>
                  <a:srgbClr val="800000"/>
                </a:solidFill>
              </a:rPr>
              <a:t> </a:t>
            </a:r>
          </a:p>
        </p:txBody>
      </p:sp>
    </p:spTree>
    <p:extLst>
      <p:ext uri="{BB962C8B-B14F-4D97-AF65-F5344CB8AC3E}">
        <p14:creationId xmlns:p14="http://schemas.microsoft.com/office/powerpoint/2010/main" val="1651927290"/>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800000"/>
                </a:solidFill>
              </a:rPr>
              <a:t>Rustbelt</a:t>
            </a:r>
            <a:endParaRPr lang="en-US" sz="3200" b="1" dirty="0">
              <a:solidFill>
                <a:srgbClr val="800000"/>
              </a:solidFil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38200"/>
            <a:ext cx="9144000" cy="5107684"/>
          </a:xfrm>
          <a:prstGeom prst="rect">
            <a:avLst/>
          </a:prstGeom>
        </p:spPr>
      </p:pic>
      <p:sp>
        <p:nvSpPr>
          <p:cNvPr id="2" name="SMARTINK"/>
          <p:cNvSpPr/>
          <p:nvPr/>
        </p:nvSpPr>
        <p:spPr>
          <a:xfrm>
            <a:off x="8009890" y="5411470"/>
            <a:ext cx="1" cy="17781"/>
          </a:xfrm>
          <a:custGeom>
            <a:avLst/>
            <a:gdLst/>
            <a:ahLst/>
            <a:cxnLst/>
            <a:rect l="0" t="0" r="0" b="0"/>
            <a:pathLst>
              <a:path w="1" h="17781">
                <a:moveTo>
                  <a:pt x="0" y="0"/>
                </a:moveTo>
                <a:lnTo>
                  <a:pt x="0" y="17780"/>
                </a:lnTo>
              </a:path>
            </a:pathLst>
          </a:custGeom>
          <a:ln w="38100"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7921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800000"/>
                </a:solidFill>
              </a:rPr>
              <a:t>Rustbelt</a:t>
            </a:r>
            <a:endParaRPr lang="en-US" sz="3200" b="1" dirty="0">
              <a:solidFill>
                <a:srgbClr val="800000"/>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2533" y="152400"/>
            <a:ext cx="4775200" cy="32004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 y="609600"/>
            <a:ext cx="3843867" cy="2794001"/>
          </a:xfrm>
          <a:prstGeom prst="rect">
            <a:avLst/>
          </a:prstGeom>
        </p:spPr>
      </p:pic>
      <p:sp>
        <p:nvSpPr>
          <p:cNvPr id="7" name="TextBox 6"/>
          <p:cNvSpPr txBox="1">
            <a:spLocks noChangeArrowheads="1"/>
          </p:cNvSpPr>
          <p:nvPr/>
        </p:nvSpPr>
        <p:spPr bwMode="auto">
          <a:xfrm>
            <a:off x="4191000" y="152400"/>
            <a:ext cx="4724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Abandoned steel mill, Detroit, MI</a:t>
            </a:r>
            <a:endParaRPr lang="en-US" sz="2400" dirty="0">
              <a:solidFill>
                <a:srgbClr val="FFFFCC"/>
              </a:solidFill>
              <a:effectLst>
                <a:outerShdw blurRad="38100" dist="38100" dir="2700000" algn="tl">
                  <a:srgbClr val="000000">
                    <a:alpha val="43137"/>
                  </a:srgbClr>
                </a:outerShdw>
              </a:effectLst>
            </a:endParaRPr>
          </a:p>
        </p:txBody>
      </p:sp>
      <p:sp>
        <p:nvSpPr>
          <p:cNvPr id="8" name="TextBox 7"/>
          <p:cNvSpPr txBox="1">
            <a:spLocks noChangeArrowheads="1"/>
          </p:cNvSpPr>
          <p:nvPr/>
        </p:nvSpPr>
        <p:spPr bwMode="auto">
          <a:xfrm>
            <a:off x="2590800" y="2895600"/>
            <a:ext cx="13716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Gary, IN</a:t>
            </a:r>
            <a:endParaRPr lang="en-US" sz="2400" dirty="0">
              <a:solidFill>
                <a:srgbClr val="FFFFCC"/>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148667" y="3445932"/>
            <a:ext cx="4842933" cy="3259668"/>
          </a:xfrm>
          <a:prstGeom prst="rect">
            <a:avLst/>
          </a:prstGeom>
        </p:spPr>
      </p:pic>
      <p:sp>
        <p:nvSpPr>
          <p:cNvPr id="10" name="TextBox 9"/>
          <p:cNvSpPr txBox="1">
            <a:spLocks noChangeArrowheads="1"/>
          </p:cNvSpPr>
          <p:nvPr/>
        </p:nvSpPr>
        <p:spPr bwMode="auto">
          <a:xfrm>
            <a:off x="4267200" y="6243935"/>
            <a:ext cx="4724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Central Terminal, Buffalo, NY</a:t>
            </a:r>
            <a:endParaRPr lang="en-US" sz="2400" dirty="0">
              <a:solidFill>
                <a:srgbClr val="FFFFCC"/>
              </a:solidFill>
              <a:effectLst>
                <a:outerShdw blurRad="38100" dist="38100" dir="2700000" algn="tl">
                  <a:srgbClr val="000000">
                    <a:alpha val="43137"/>
                  </a:srgbClr>
                </a:outerShdw>
              </a:effectLst>
            </a:endParaRPr>
          </a:p>
        </p:txBody>
      </p:sp>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 y="3505201"/>
            <a:ext cx="3810000" cy="3200399"/>
          </a:xfrm>
          <a:prstGeom prst="rect">
            <a:avLst/>
          </a:prstGeom>
        </p:spPr>
      </p:pic>
      <p:sp>
        <p:nvSpPr>
          <p:cNvPr id="12" name="TextBox 11"/>
          <p:cNvSpPr txBox="1">
            <a:spLocks noChangeArrowheads="1"/>
          </p:cNvSpPr>
          <p:nvPr/>
        </p:nvSpPr>
        <p:spPr bwMode="auto">
          <a:xfrm>
            <a:off x="152400" y="6019800"/>
            <a:ext cx="3810000" cy="671124"/>
          </a:xfrm>
          <a:prstGeom prst="rect">
            <a:avLst/>
          </a:prstGeom>
          <a:solidFill>
            <a:srgbClr val="000000">
              <a:alpha val="50196"/>
            </a:srgbClr>
          </a:solidFill>
          <a:ln w="9525">
            <a:noFill/>
            <a:miter lim="800000"/>
            <a:headEnd/>
            <a:tailEnd/>
          </a:ln>
        </p:spPr>
        <p:txBody>
          <a:bodyPr wrap="square"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200"/>
              </a:lnSpc>
            </a:pPr>
            <a:r>
              <a:rPr lang="en-US" sz="2400" dirty="0" smtClean="0">
                <a:solidFill>
                  <a:srgbClr val="FFFFCC"/>
                </a:solidFill>
                <a:effectLst>
                  <a:outerShdw blurRad="38100" dist="38100" dir="2700000" algn="tl">
                    <a:srgbClr val="000000">
                      <a:alpha val="43137"/>
                    </a:srgbClr>
                  </a:outerShdw>
                </a:effectLst>
              </a:rPr>
              <a:t>Steel Plant, Bethlehem, PA (demolished – 2007)</a:t>
            </a:r>
            <a:endParaRPr lang="en-US" sz="24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598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3200" b="1" dirty="0" smtClean="0">
                <a:solidFill>
                  <a:srgbClr val="800000"/>
                </a:solidFill>
              </a:rPr>
              <a:t>From Secondary to Tertiary Economies</a:t>
            </a:r>
            <a:endParaRPr lang="en-US" sz="3200" b="1" dirty="0">
              <a:solidFill>
                <a:srgbClr val="800000"/>
              </a:solidFill>
            </a:endParaRPr>
          </a:p>
        </p:txBody>
      </p:sp>
      <p:pic>
        <p:nvPicPr>
          <p:cNvPr id="2" name="Picture 1"/>
          <p:cNvPicPr>
            <a:picLocks noChangeAspect="1"/>
          </p:cNvPicPr>
          <p:nvPr/>
        </p:nvPicPr>
        <p:blipFill>
          <a:blip r:embed="rId3"/>
          <a:stretch>
            <a:fillRect/>
          </a:stretch>
        </p:blipFill>
        <p:spPr>
          <a:xfrm>
            <a:off x="152400" y="533400"/>
            <a:ext cx="4419600" cy="3064256"/>
          </a:xfrm>
          <a:prstGeom prst="rect">
            <a:avLst/>
          </a:prstGeom>
        </p:spPr>
      </p:pic>
      <p:pic>
        <p:nvPicPr>
          <p:cNvPr id="3" name="Picture 2"/>
          <p:cNvPicPr>
            <a:picLocks noChangeAspect="1"/>
          </p:cNvPicPr>
          <p:nvPr/>
        </p:nvPicPr>
        <p:blipFill>
          <a:blip r:embed="rId4"/>
          <a:stretch>
            <a:fillRect/>
          </a:stretch>
        </p:blipFill>
        <p:spPr>
          <a:xfrm>
            <a:off x="152400" y="3658616"/>
            <a:ext cx="4419600" cy="3123184"/>
          </a:xfrm>
          <a:prstGeom prst="rect">
            <a:avLst/>
          </a:prstGeom>
        </p:spPr>
      </p:pic>
      <p:pic>
        <p:nvPicPr>
          <p:cNvPr id="5" name="Picture 4" descr="Screen Shot 2014-01-11 at 10.55.34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48200" y="5435600"/>
            <a:ext cx="3937000" cy="1346200"/>
          </a:xfrm>
          <a:prstGeom prst="rect">
            <a:avLst/>
          </a:prstGeom>
        </p:spPr>
      </p:pic>
      <p:pic>
        <p:nvPicPr>
          <p:cNvPr id="6" name="Picture 5" descr="Screen Shot 2014-01-11 at 10.54.51 A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48200" y="2260600"/>
            <a:ext cx="3568700" cy="1320800"/>
          </a:xfrm>
          <a:prstGeom prst="rect">
            <a:avLst/>
          </a:prstGeom>
        </p:spPr>
      </p:pic>
      <p:sp>
        <p:nvSpPr>
          <p:cNvPr id="7" name="Rectangle 6"/>
          <p:cNvSpPr/>
          <p:nvPr/>
        </p:nvSpPr>
        <p:spPr>
          <a:xfrm>
            <a:off x="4724400" y="669207"/>
            <a:ext cx="4267200" cy="1540593"/>
          </a:xfrm>
          <a:prstGeom prst="rect">
            <a:avLst/>
          </a:prstGeom>
        </p:spPr>
        <p:txBody>
          <a:bodyPr wrap="square">
            <a:spAutoFit/>
          </a:bodyPr>
          <a:lstStyle/>
          <a:p>
            <a:pPr>
              <a:lnSpc>
                <a:spcPts val="2800"/>
              </a:lnSpc>
            </a:pPr>
            <a:r>
              <a:rPr lang="en-US" sz="2800" dirty="0">
                <a:solidFill>
                  <a:srgbClr val="800000"/>
                </a:solidFill>
              </a:rPr>
              <a:t>Change in total number of manufacturing jobs in metropolitan areas, 1954-2002.</a:t>
            </a:r>
          </a:p>
        </p:txBody>
      </p:sp>
      <p:sp>
        <p:nvSpPr>
          <p:cNvPr id="8" name="Rectangle 7"/>
          <p:cNvSpPr/>
          <p:nvPr/>
        </p:nvSpPr>
        <p:spPr>
          <a:xfrm>
            <a:off x="4732867" y="3793407"/>
            <a:ext cx="4419600" cy="1540593"/>
          </a:xfrm>
          <a:prstGeom prst="rect">
            <a:avLst/>
          </a:prstGeom>
        </p:spPr>
        <p:txBody>
          <a:bodyPr wrap="square">
            <a:spAutoFit/>
          </a:bodyPr>
          <a:lstStyle/>
          <a:p>
            <a:pPr>
              <a:lnSpc>
                <a:spcPts val="2800"/>
              </a:lnSpc>
            </a:pPr>
            <a:r>
              <a:rPr lang="en-US" sz="2800" dirty="0">
                <a:solidFill>
                  <a:srgbClr val="800000"/>
                </a:solidFill>
              </a:rPr>
              <a:t>Change in per capita </a:t>
            </a:r>
            <a:r>
              <a:rPr lang="en-US" sz="2800" dirty="0" smtClean="0">
                <a:solidFill>
                  <a:srgbClr val="800000"/>
                </a:solidFill>
              </a:rPr>
              <a:t>income </a:t>
            </a:r>
            <a:r>
              <a:rPr lang="en-US" sz="2800" dirty="0">
                <a:solidFill>
                  <a:srgbClr val="800000"/>
                </a:solidFill>
              </a:rPr>
              <a:t>in </a:t>
            </a:r>
            <a:r>
              <a:rPr lang="en-US" sz="2800" dirty="0" smtClean="0">
                <a:solidFill>
                  <a:srgbClr val="800000"/>
                </a:solidFill>
              </a:rPr>
              <a:t>metro counties</a:t>
            </a:r>
            <a:r>
              <a:rPr lang="en-US" sz="2800" dirty="0">
                <a:solidFill>
                  <a:srgbClr val="800000"/>
                </a:solidFill>
              </a:rPr>
              <a:t>, 1980-2002, </a:t>
            </a:r>
            <a:r>
              <a:rPr lang="en-US" sz="2800" dirty="0" smtClean="0">
                <a:solidFill>
                  <a:srgbClr val="800000"/>
                </a:solidFill>
              </a:rPr>
              <a:t>compared to average U.S</a:t>
            </a:r>
            <a:r>
              <a:rPr lang="en-US" sz="2800" dirty="0">
                <a:solidFill>
                  <a:srgbClr val="800000"/>
                </a:solidFill>
              </a:rPr>
              <a:t>. </a:t>
            </a:r>
            <a:r>
              <a:rPr lang="en-US" sz="2800" dirty="0" smtClean="0">
                <a:solidFill>
                  <a:srgbClr val="800000"/>
                </a:solidFill>
              </a:rPr>
              <a:t>metro areas</a:t>
            </a:r>
            <a:r>
              <a:rPr lang="en-US" sz="2800" dirty="0">
                <a:solidFill>
                  <a:srgbClr val="800000"/>
                </a:solidFill>
              </a:rPr>
              <a:t>.</a:t>
            </a:r>
          </a:p>
        </p:txBody>
      </p:sp>
    </p:spTree>
    <p:extLst>
      <p:ext uri="{BB962C8B-B14F-4D97-AF65-F5344CB8AC3E}">
        <p14:creationId xmlns:p14="http://schemas.microsoft.com/office/powerpoint/2010/main" val="11909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584200"/>
            <a:ext cx="3886200" cy="2536371"/>
          </a:xfrm>
          <a:prstGeom prst="rect">
            <a:avLst/>
          </a:prstGeom>
        </p:spPr>
      </p:pic>
      <p:sp>
        <p:nvSpPr>
          <p:cNvPr id="11" name="Rectangle 4"/>
          <p:cNvSpPr txBox="1">
            <a:spLocks noChangeArrowheads="1"/>
          </p:cNvSpPr>
          <p:nvPr/>
        </p:nvSpPr>
        <p:spPr bwMode="auto">
          <a:xfrm>
            <a:off x="0" y="-14513"/>
            <a:ext cx="2895600" cy="547913"/>
          </a:xfrm>
          <a:prstGeom prst="rect">
            <a:avLst/>
          </a:prstGeom>
          <a:solidFill>
            <a:srgbClr val="FFFFF2"/>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3200" b="1" dirty="0" smtClean="0">
                <a:solidFill>
                  <a:srgbClr val="800000"/>
                </a:solidFill>
                <a:latin typeface="Arial" charset="0"/>
              </a:rPr>
              <a:t>Urban Trends</a:t>
            </a:r>
            <a:endParaRPr lang="en-US" sz="3200" b="1" dirty="0">
              <a:solidFill>
                <a:srgbClr val="800000"/>
              </a:solidFill>
              <a:latin typeface="Arial" charset="0"/>
            </a:endParaRPr>
          </a:p>
        </p:txBody>
      </p:sp>
      <p:sp>
        <p:nvSpPr>
          <p:cNvPr id="6" name="TextBox 5"/>
          <p:cNvSpPr txBox="1">
            <a:spLocks noChangeArrowheads="1"/>
          </p:cNvSpPr>
          <p:nvPr/>
        </p:nvSpPr>
        <p:spPr bwMode="auto">
          <a:xfrm>
            <a:off x="2286000" y="762000"/>
            <a:ext cx="1600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Suburbs</a:t>
            </a:r>
            <a:endParaRPr lang="en-US" sz="2400" dirty="0">
              <a:solidFill>
                <a:srgbClr val="FFFFCC"/>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30800" y="152400"/>
            <a:ext cx="3860800" cy="2971799"/>
          </a:xfrm>
          <a:prstGeom prst="rect">
            <a:avLst/>
          </a:prstGeom>
        </p:spPr>
      </p:pic>
      <p:sp>
        <p:nvSpPr>
          <p:cNvPr id="12" name="TextBox 11"/>
          <p:cNvSpPr txBox="1">
            <a:spLocks noChangeArrowheads="1"/>
          </p:cNvSpPr>
          <p:nvPr/>
        </p:nvSpPr>
        <p:spPr bwMode="auto">
          <a:xfrm>
            <a:off x="7696200" y="152400"/>
            <a:ext cx="1295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Cities</a:t>
            </a:r>
            <a:endParaRPr lang="en-US" sz="2400" dirty="0">
              <a:solidFill>
                <a:srgbClr val="FFFFCC"/>
              </a:solidFill>
              <a:effectLst>
                <a:outerShdw blurRad="38100" dist="38100" dir="2700000" algn="tl">
                  <a:srgbClr val="000000">
                    <a:alpha val="43137"/>
                  </a:srgbClr>
                </a:outerShdw>
              </a:effectLst>
            </a:endParaRPr>
          </a:p>
        </p:txBody>
      </p:sp>
      <p:sp>
        <p:nvSpPr>
          <p:cNvPr id="5" name="Right Arrow 4"/>
          <p:cNvSpPr/>
          <p:nvPr/>
        </p:nvSpPr>
        <p:spPr>
          <a:xfrm>
            <a:off x="4191000" y="1600200"/>
            <a:ext cx="762000" cy="533400"/>
          </a:xfrm>
          <a:prstGeom prst="rightArrow">
            <a:avLst>
              <a:gd name="adj1" fmla="val 50000"/>
              <a:gd name="adj2" fmla="val 77211"/>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a:spLocks noChangeArrowheads="1"/>
          </p:cNvSpPr>
          <p:nvPr/>
        </p:nvSpPr>
        <p:spPr bwMode="auto">
          <a:xfrm>
            <a:off x="152400" y="2667000"/>
            <a:ext cx="1676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1940s-80s</a:t>
            </a:r>
            <a:endParaRPr lang="en-US" sz="2400" dirty="0">
              <a:solidFill>
                <a:srgbClr val="FFFFCC"/>
              </a:solidFill>
              <a:effectLst>
                <a:outerShdw blurRad="38100" dist="38100" dir="2700000" algn="tl">
                  <a:srgbClr val="000000">
                    <a:alpha val="43137"/>
                  </a:srgbClr>
                </a:outerShdw>
              </a:effectLst>
            </a:endParaRPr>
          </a:p>
        </p:txBody>
      </p:sp>
      <p:sp>
        <p:nvSpPr>
          <p:cNvPr id="14" name="TextBox 13"/>
          <p:cNvSpPr txBox="1">
            <a:spLocks noChangeArrowheads="1"/>
          </p:cNvSpPr>
          <p:nvPr/>
        </p:nvSpPr>
        <p:spPr bwMode="auto">
          <a:xfrm>
            <a:off x="5181600" y="2662535"/>
            <a:ext cx="1981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1990s-today</a:t>
            </a:r>
            <a:endParaRPr lang="en-US" sz="2400" dirty="0">
              <a:solidFill>
                <a:srgbClr val="FFFFCC"/>
              </a:solidFill>
              <a:effectLst>
                <a:outerShdw blurRad="38100" dist="38100" dir="2700000" algn="tl">
                  <a:srgbClr val="000000">
                    <a:alpha val="43137"/>
                  </a:srgbClr>
                </a:outerShdw>
              </a:effectLst>
            </a:endParaRPr>
          </a:p>
        </p:txBody>
      </p:sp>
      <p:sp>
        <p:nvSpPr>
          <p:cNvPr id="23" name="Rectangle 4"/>
          <p:cNvSpPr txBox="1">
            <a:spLocks noChangeArrowheads="1"/>
          </p:cNvSpPr>
          <p:nvPr/>
        </p:nvSpPr>
        <p:spPr bwMode="auto">
          <a:xfrm>
            <a:off x="2743200" y="4495800"/>
            <a:ext cx="2895600" cy="547913"/>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r>
              <a:rPr lang="en-US" sz="6000" b="1" dirty="0" smtClean="0">
                <a:solidFill>
                  <a:srgbClr val="800000"/>
                </a:solidFill>
                <a:latin typeface="Arial" charset="0"/>
              </a:rPr>
              <a:t>Why?</a:t>
            </a:r>
            <a:endParaRPr lang="en-US" sz="6000" b="1" dirty="0">
              <a:solidFill>
                <a:srgbClr val="800000"/>
              </a:solidFill>
              <a:latin typeface="Arial" charset="0"/>
            </a:endParaRPr>
          </a:p>
        </p:txBody>
      </p:sp>
    </p:spTree>
    <p:extLst>
      <p:ext uri="{BB962C8B-B14F-4D97-AF65-F5344CB8AC3E}">
        <p14:creationId xmlns:p14="http://schemas.microsoft.com/office/powerpoint/2010/main" val="40412030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par>
                                <p:cTn id="34" presetID="9" presetClass="exit" presetSubtype="0" fill="hold" grpId="0" nodeType="withEffect">
                                  <p:stCondLst>
                                    <p:cond delay="0"/>
                                  </p:stCondLst>
                                  <p:childTnLst>
                                    <p:animEffect transition="out" filter="dissolv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par>
                          <p:cTn id="37" fill="hold">
                            <p:stCondLst>
                              <p:cond delay="500"/>
                            </p:stCondLst>
                            <p:childTnLst>
                              <p:par>
                                <p:cTn id="38" presetID="9" presetClass="exit" presetSubtype="0" fill="hold" grpId="1" nodeType="afterEffect">
                                  <p:stCondLst>
                                    <p:cond delay="0"/>
                                  </p:stCondLst>
                                  <p:childTnLst>
                                    <p:animEffect transition="out" filter="dissolv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9" presetClass="exit" presetSubtype="0" fill="hold" grpId="1" nodeType="withEffect">
                                  <p:stCondLst>
                                    <p:cond delay="0"/>
                                  </p:stCondLst>
                                  <p:childTnLst>
                                    <p:animEffect transition="out" filter="dissolve">
                                      <p:cBhvr>
                                        <p:cTn id="42" dur="500"/>
                                        <p:tgtEl>
                                          <p:spTgt spid="5"/>
                                        </p:tgtEl>
                                      </p:cBhvr>
                                    </p:animEffect>
                                    <p:set>
                                      <p:cBhvr>
                                        <p:cTn id="4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12" grpId="0" animBg="1"/>
      <p:bldP spid="5" grpId="0" animBg="1"/>
      <p:bldP spid="5" grpId="1" animBg="1"/>
      <p:bldP spid="13" grpId="0" animBg="1"/>
      <p:bldP spid="14" grpId="0" animBg="1"/>
      <p:bldP spid="23" grpId="0"/>
      <p:bldP spid="23" grpId="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555234"/>
            <a:ext cx="4419600" cy="2565337"/>
          </a:xfrm>
          <a:prstGeom prst="rect">
            <a:avLst/>
          </a:prstGeom>
        </p:spPr>
      </p:pic>
      <p:sp>
        <p:nvSpPr>
          <p:cNvPr id="15" name="Rectangle 4"/>
          <p:cNvSpPr txBox="1">
            <a:spLocks noChangeArrowheads="1"/>
          </p:cNvSpPr>
          <p:nvPr/>
        </p:nvSpPr>
        <p:spPr bwMode="auto">
          <a:xfrm>
            <a:off x="7257" y="0"/>
            <a:ext cx="2895600" cy="547913"/>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2800" b="1" dirty="0" smtClean="0">
                <a:solidFill>
                  <a:srgbClr val="800000"/>
                </a:solidFill>
                <a:latin typeface="Arial" charset="0"/>
              </a:rPr>
              <a:t>Urban policy</a:t>
            </a:r>
            <a:endParaRPr lang="en-US" sz="2800" b="1" dirty="0">
              <a:solidFill>
                <a:srgbClr val="800000"/>
              </a:solidFill>
              <a:latin typeface="Arial" charset="0"/>
            </a:endParaRPr>
          </a:p>
        </p:txBody>
      </p:sp>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 y="3276600"/>
            <a:ext cx="3962400" cy="1733551"/>
          </a:xfrm>
          <a:prstGeom prst="rect">
            <a:avLst/>
          </a:prstGeom>
        </p:spPr>
      </p:pic>
      <p:sp>
        <p:nvSpPr>
          <p:cNvPr id="16" name="TextBox 15"/>
          <p:cNvSpPr txBox="1">
            <a:spLocks noChangeArrowheads="1"/>
          </p:cNvSpPr>
          <p:nvPr/>
        </p:nvSpPr>
        <p:spPr bwMode="auto">
          <a:xfrm>
            <a:off x="152400" y="4567535"/>
            <a:ext cx="3581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Tax incentives/ subsidies</a:t>
            </a:r>
            <a:endParaRPr lang="en-US" sz="2400" dirty="0">
              <a:solidFill>
                <a:srgbClr val="FFFFCC"/>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24400" y="152400"/>
            <a:ext cx="4267200" cy="3024094"/>
          </a:xfrm>
          <a:prstGeom prst="rect">
            <a:avLst/>
          </a:prstGeom>
        </p:spPr>
      </p:pic>
      <p:sp>
        <p:nvSpPr>
          <p:cNvPr id="17" name="TextBox 16"/>
          <p:cNvSpPr txBox="1">
            <a:spLocks noChangeArrowheads="1"/>
          </p:cNvSpPr>
          <p:nvPr/>
        </p:nvSpPr>
        <p:spPr bwMode="auto">
          <a:xfrm>
            <a:off x="5867400" y="2662535"/>
            <a:ext cx="3124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Historic preservation</a:t>
            </a:r>
            <a:endParaRPr lang="en-US" sz="2400" dirty="0">
              <a:solidFill>
                <a:srgbClr val="FFFFCC"/>
              </a:solidFill>
              <a:effectLst>
                <a:outerShdw blurRad="38100" dist="38100" dir="2700000" algn="tl">
                  <a:srgbClr val="000000">
                    <a:alpha val="43137"/>
                  </a:srgbClr>
                </a:outerShdw>
              </a:effectLst>
            </a:endParaRPr>
          </a:p>
        </p:txBody>
      </p:sp>
      <p:sp>
        <p:nvSpPr>
          <p:cNvPr id="18" name="TextBox 17"/>
          <p:cNvSpPr txBox="1">
            <a:spLocks noChangeArrowheads="1"/>
          </p:cNvSpPr>
          <p:nvPr/>
        </p:nvSpPr>
        <p:spPr bwMode="auto">
          <a:xfrm>
            <a:off x="152400" y="2662535"/>
            <a:ext cx="2057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err="1" smtClean="0">
                <a:solidFill>
                  <a:srgbClr val="FFFFCC"/>
                </a:solidFill>
                <a:effectLst>
                  <a:outerShdw blurRad="38100" dist="38100" dir="2700000" algn="tl">
                    <a:srgbClr val="000000">
                      <a:alpha val="43137"/>
                    </a:srgbClr>
                  </a:outerShdw>
                </a:effectLst>
              </a:rPr>
              <a:t>Greenspaces</a:t>
            </a:r>
            <a:endParaRPr lang="en-US" sz="2400" dirty="0">
              <a:solidFill>
                <a:srgbClr val="FFFFCC"/>
              </a:solidFill>
              <a:effectLst>
                <a:outerShdw blurRad="38100" dist="38100" dir="2700000" algn="tl">
                  <a:srgbClr val="000000">
                    <a:alpha val="43137"/>
                  </a:srgbClr>
                </a:outerShdw>
              </a:effectLst>
            </a:endParaRPr>
          </a:p>
        </p:txBody>
      </p:sp>
      <p:pic>
        <p:nvPicPr>
          <p:cNvPr id="9" name="Picture 8" descr="Screen Shot 2013-01-13 at 11.25.42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81714" y="3279699"/>
            <a:ext cx="4709886" cy="3413201"/>
          </a:xfrm>
          <a:prstGeom prst="rect">
            <a:avLst/>
          </a:prstGeom>
        </p:spPr>
      </p:pic>
      <p:sp>
        <p:nvSpPr>
          <p:cNvPr id="20" name="TextBox 19"/>
          <p:cNvSpPr txBox="1">
            <a:spLocks noChangeArrowheads="1"/>
          </p:cNvSpPr>
          <p:nvPr/>
        </p:nvSpPr>
        <p:spPr bwMode="auto">
          <a:xfrm>
            <a:off x="4267200" y="6243935"/>
            <a:ext cx="1676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Attractions</a:t>
            </a:r>
            <a:endParaRPr lang="en-US" sz="2400" dirty="0">
              <a:solidFill>
                <a:srgbClr val="FFFFCC"/>
              </a:solidFill>
              <a:effectLst>
                <a:outerShdw blurRad="38100" dist="38100" dir="2700000" algn="tl">
                  <a:srgbClr val="000000">
                    <a:alpha val="43137"/>
                  </a:srgbClr>
                </a:outerShdw>
              </a:effectLst>
            </a:endParaRPr>
          </a:p>
        </p:txBody>
      </p:sp>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7000" y="5105400"/>
            <a:ext cx="3973286" cy="1600200"/>
          </a:xfrm>
          <a:prstGeom prst="rect">
            <a:avLst/>
          </a:prstGeom>
        </p:spPr>
      </p:pic>
      <p:sp>
        <p:nvSpPr>
          <p:cNvPr id="22" name="TextBox 21"/>
          <p:cNvSpPr txBox="1">
            <a:spLocks noChangeArrowheads="1"/>
          </p:cNvSpPr>
          <p:nvPr/>
        </p:nvSpPr>
        <p:spPr bwMode="auto">
          <a:xfrm>
            <a:off x="1219200" y="5105400"/>
            <a:ext cx="28956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Commercialization</a:t>
            </a:r>
            <a:endParaRPr lang="en-US" sz="24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26994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dissolv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dissolve">
                                      <p:cBhvr>
                                        <p:cTn id="39" dur="500"/>
                                        <p:tgtEl>
                                          <p:spTgt spid="20"/>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animBg="1"/>
      <p:bldP spid="20" grpId="0" animBg="1"/>
      <p:bldP spid="22" grpId="0" animBg="1"/>
    </p:bldLst>
  </p:timing>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9" name="Rectangle 7"/>
          <p:cNvSpPr>
            <a:spLocks noGrp="1" noChangeArrowheads="1"/>
          </p:cNvSpPr>
          <p:nvPr>
            <p:ph type="subTitle" idx="1"/>
          </p:nvPr>
        </p:nvSpPr>
        <p:spPr>
          <a:xfrm>
            <a:off x="0" y="36286"/>
            <a:ext cx="9144000" cy="6821714"/>
          </a:xfrm>
        </p:spPr>
        <p:txBody>
          <a:bodyPr/>
          <a:lstStyle/>
          <a:p>
            <a:pPr marL="0" lvl="1" algn="l">
              <a:spcBef>
                <a:spcPts val="0"/>
              </a:spcBef>
            </a:pPr>
            <a:r>
              <a:rPr lang="en-US" b="1" dirty="0">
                <a:solidFill>
                  <a:srgbClr val="800000"/>
                </a:solidFill>
              </a:rPr>
              <a:t>1990s: 1</a:t>
            </a:r>
            <a:r>
              <a:rPr lang="en-US" b="1" baseline="30000" dirty="0">
                <a:solidFill>
                  <a:srgbClr val="800000"/>
                </a:solidFill>
              </a:rPr>
              <a:t>st</a:t>
            </a:r>
            <a:r>
              <a:rPr lang="en-US" b="1" dirty="0">
                <a:solidFill>
                  <a:srgbClr val="800000"/>
                </a:solidFill>
              </a:rPr>
              <a:t> decade since WWII that inner cities have grown in the US; still problem-ridden zones – loss of tax revenues (from residents moving to </a:t>
            </a:r>
            <a:r>
              <a:rPr lang="en-US" b="1" dirty="0" smtClean="0">
                <a:solidFill>
                  <a:srgbClr val="800000"/>
                </a:solidFill>
              </a:rPr>
              <a:t>suburbs) </a:t>
            </a:r>
            <a:r>
              <a:rPr lang="en-US" b="1" dirty="0" smtClean="0">
                <a:solidFill>
                  <a:srgbClr val="800000"/>
                </a:solidFill>
              </a:rPr>
              <a:t>…</a:t>
            </a:r>
            <a:endParaRPr lang="en-US" sz="2800" b="1" dirty="0" smtClean="0">
              <a:solidFill>
                <a:srgbClr val="800000"/>
              </a:solidFill>
              <a:latin typeface="Arial" charset="0"/>
            </a:endParaRPr>
          </a:p>
          <a:p>
            <a:pPr algn="l">
              <a:spcBef>
                <a:spcPts val="0"/>
              </a:spcBef>
            </a:pPr>
            <a:r>
              <a:rPr lang="en-US" sz="2800" b="1" dirty="0" smtClean="0">
                <a:solidFill>
                  <a:srgbClr val="800000"/>
                </a:solidFill>
                <a:latin typeface="Arial" charset="0"/>
              </a:rPr>
              <a:t>Reasons for Urban Revitalization:</a:t>
            </a:r>
          </a:p>
          <a:p>
            <a:pPr algn="l">
              <a:lnSpc>
                <a:spcPts val="2700"/>
              </a:lnSpc>
              <a:spcBef>
                <a:spcPts val="0"/>
              </a:spcBef>
            </a:pPr>
            <a:r>
              <a:rPr lang="en-US" sz="2400" b="1" dirty="0">
                <a:solidFill>
                  <a:srgbClr val="800000"/>
                </a:solidFill>
              </a:rPr>
              <a:t>U</a:t>
            </a:r>
            <a:r>
              <a:rPr lang="en-US" sz="2400" b="1" dirty="0" smtClean="0">
                <a:solidFill>
                  <a:srgbClr val="800000"/>
                </a:solidFill>
              </a:rPr>
              <a:t>rban policy: </a:t>
            </a:r>
            <a:r>
              <a:rPr lang="en-US" sz="2400" dirty="0">
                <a:solidFill>
                  <a:srgbClr val="800000"/>
                </a:solidFill>
              </a:rPr>
              <a:t>e</a:t>
            </a:r>
            <a:r>
              <a:rPr lang="en-US" sz="2400" dirty="0" smtClean="0">
                <a:solidFill>
                  <a:srgbClr val="800000"/>
                </a:solidFill>
              </a:rPr>
              <a:t>ffects </a:t>
            </a:r>
            <a:r>
              <a:rPr lang="en-US" sz="2400" dirty="0">
                <a:solidFill>
                  <a:srgbClr val="800000"/>
                </a:solidFill>
              </a:rPr>
              <a:t>of government/nonprofit organizations to revitalize central cities through public policies and incentives </a:t>
            </a:r>
          </a:p>
          <a:p>
            <a:pPr marL="400050" lvl="1" indent="-342900" algn="l">
              <a:lnSpc>
                <a:spcPts val="2700"/>
              </a:lnSpc>
              <a:spcBef>
                <a:spcPts val="0"/>
              </a:spcBef>
              <a:buFont typeface="Arial"/>
              <a:buChar char="•"/>
            </a:pPr>
            <a:r>
              <a:rPr lang="en-US" sz="2400" dirty="0">
                <a:solidFill>
                  <a:srgbClr val="800000"/>
                </a:solidFill>
              </a:rPr>
              <a:t>City investment policies; subsidies/tax incentives, e.g., sports facilities, other attractions </a:t>
            </a:r>
          </a:p>
          <a:p>
            <a:pPr marL="400050" lvl="1" indent="-342900" algn="l">
              <a:lnSpc>
                <a:spcPts val="2700"/>
              </a:lnSpc>
              <a:spcBef>
                <a:spcPts val="0"/>
              </a:spcBef>
              <a:buFont typeface="Arial"/>
              <a:buChar char="•"/>
            </a:pPr>
            <a:r>
              <a:rPr lang="en-US" sz="2400" dirty="0">
                <a:solidFill>
                  <a:srgbClr val="800000"/>
                </a:solidFill>
              </a:rPr>
              <a:t>Public-private partnerships </a:t>
            </a:r>
          </a:p>
          <a:p>
            <a:pPr marL="400050" lvl="1" indent="-342900" algn="l">
              <a:lnSpc>
                <a:spcPts val="2700"/>
              </a:lnSpc>
              <a:spcBef>
                <a:spcPts val="0"/>
              </a:spcBef>
              <a:buFont typeface="Arial"/>
              <a:buChar char="•"/>
            </a:pPr>
            <a:r>
              <a:rPr lang="en-US" sz="2400" dirty="0">
                <a:solidFill>
                  <a:srgbClr val="800000"/>
                </a:solidFill>
              </a:rPr>
              <a:t>Zoning; urban enterprise zones; building codes </a:t>
            </a:r>
          </a:p>
          <a:p>
            <a:pPr marL="400050" lvl="1" indent="-342900" algn="l">
              <a:lnSpc>
                <a:spcPts val="2700"/>
              </a:lnSpc>
              <a:spcBef>
                <a:spcPts val="0"/>
              </a:spcBef>
              <a:buFont typeface="Arial"/>
              <a:buChar char="•"/>
            </a:pPr>
            <a:r>
              <a:rPr lang="en-US" sz="2400" dirty="0">
                <a:solidFill>
                  <a:srgbClr val="800000"/>
                </a:solidFill>
              </a:rPr>
              <a:t>Historic preservation </a:t>
            </a:r>
            <a:r>
              <a:rPr lang="en-US" sz="2400" dirty="0" smtClean="0">
                <a:solidFill>
                  <a:srgbClr val="800000"/>
                </a:solidFill>
              </a:rPr>
              <a:t>(government </a:t>
            </a:r>
            <a:r>
              <a:rPr lang="en-US" sz="2400" dirty="0">
                <a:solidFill>
                  <a:srgbClr val="800000"/>
                </a:solidFill>
              </a:rPr>
              <a:t>policy/action) </a:t>
            </a:r>
          </a:p>
          <a:p>
            <a:pPr marL="400050" indent="-342900" algn="l">
              <a:lnSpc>
                <a:spcPts val="2700"/>
              </a:lnSpc>
              <a:spcBef>
                <a:spcPts val="0"/>
              </a:spcBef>
              <a:buFont typeface="Arial"/>
              <a:buChar char="•"/>
            </a:pPr>
            <a:r>
              <a:rPr lang="en-US" sz="2400" dirty="0" smtClean="0">
                <a:solidFill>
                  <a:srgbClr val="800000"/>
                </a:solidFill>
              </a:rPr>
              <a:t>Public </a:t>
            </a:r>
            <a:r>
              <a:rPr lang="en-US" sz="2400" dirty="0">
                <a:solidFill>
                  <a:srgbClr val="800000"/>
                </a:solidFill>
              </a:rPr>
              <a:t>safety </a:t>
            </a:r>
          </a:p>
          <a:p>
            <a:pPr marL="400050" indent="-342900" algn="l">
              <a:lnSpc>
                <a:spcPts val="2700"/>
              </a:lnSpc>
              <a:spcBef>
                <a:spcPts val="0"/>
              </a:spcBef>
              <a:buFont typeface="Arial"/>
              <a:buChar char="•"/>
            </a:pPr>
            <a:r>
              <a:rPr lang="en-US" sz="2400" dirty="0">
                <a:solidFill>
                  <a:srgbClr val="800000"/>
                </a:solidFill>
              </a:rPr>
              <a:t>Replacement of older public housing with mixed-income housing </a:t>
            </a:r>
          </a:p>
          <a:p>
            <a:pPr marL="400050" indent="-342900" algn="l">
              <a:lnSpc>
                <a:spcPts val="2700"/>
              </a:lnSpc>
              <a:spcBef>
                <a:spcPts val="0"/>
              </a:spcBef>
              <a:buFont typeface="Arial"/>
              <a:buChar char="•"/>
            </a:pPr>
            <a:r>
              <a:rPr lang="en-US" sz="2400" dirty="0">
                <a:solidFill>
                  <a:srgbClr val="800000"/>
                </a:solidFill>
              </a:rPr>
              <a:t>Creation of new </a:t>
            </a:r>
            <a:r>
              <a:rPr lang="en-US" sz="2400" dirty="0" err="1">
                <a:solidFill>
                  <a:srgbClr val="800000"/>
                </a:solidFill>
              </a:rPr>
              <a:t>greenspaces</a:t>
            </a:r>
            <a:r>
              <a:rPr lang="en-US" sz="2400" dirty="0">
                <a:solidFill>
                  <a:srgbClr val="800000"/>
                </a:solidFill>
              </a:rPr>
              <a:t>/open </a:t>
            </a:r>
            <a:r>
              <a:rPr lang="en-US" sz="2400" dirty="0" smtClean="0">
                <a:solidFill>
                  <a:srgbClr val="800000"/>
                </a:solidFill>
              </a:rPr>
              <a:t>areas</a:t>
            </a:r>
          </a:p>
          <a:p>
            <a:pPr marL="400050" indent="-342900" algn="l">
              <a:lnSpc>
                <a:spcPts val="2700"/>
              </a:lnSpc>
              <a:spcBef>
                <a:spcPts val="0"/>
              </a:spcBef>
              <a:buFont typeface="Arial"/>
              <a:buChar char="•"/>
            </a:pPr>
            <a:r>
              <a:rPr lang="en-US" sz="2400" dirty="0">
                <a:solidFill>
                  <a:srgbClr val="800000"/>
                </a:solidFill>
                <a:latin typeface="Arial" charset="0"/>
              </a:rPr>
              <a:t>Commercialization – city </a:t>
            </a:r>
            <a:r>
              <a:rPr lang="en-US" sz="2400" dirty="0" smtClean="0">
                <a:solidFill>
                  <a:srgbClr val="800000"/>
                </a:solidFill>
                <a:latin typeface="Arial" charset="0"/>
              </a:rPr>
              <a:t>gov’ts transform </a:t>
            </a:r>
            <a:r>
              <a:rPr lang="en-US" sz="2400" dirty="0">
                <a:solidFill>
                  <a:srgbClr val="800000"/>
                </a:solidFill>
                <a:latin typeface="Arial" charset="0"/>
              </a:rPr>
              <a:t>a central city to attract residents and </a:t>
            </a:r>
            <a:r>
              <a:rPr lang="en-US" sz="2400" dirty="0" smtClean="0">
                <a:solidFill>
                  <a:srgbClr val="800000"/>
                </a:solidFill>
                <a:latin typeface="Arial" charset="0"/>
              </a:rPr>
              <a:t>tourists; newly </a:t>
            </a:r>
            <a:r>
              <a:rPr lang="en-US" sz="2400" dirty="0">
                <a:solidFill>
                  <a:srgbClr val="800000"/>
                </a:solidFill>
                <a:latin typeface="Arial" charset="0"/>
              </a:rPr>
              <a:t>commercialized downtowns </a:t>
            </a:r>
            <a:r>
              <a:rPr lang="en-US" sz="2400" dirty="0" smtClean="0">
                <a:solidFill>
                  <a:srgbClr val="800000"/>
                </a:solidFill>
                <a:latin typeface="Arial" charset="0"/>
              </a:rPr>
              <a:t>= stark </a:t>
            </a:r>
            <a:r>
              <a:rPr lang="en-US" sz="2400" dirty="0">
                <a:solidFill>
                  <a:srgbClr val="800000"/>
                </a:solidFill>
                <a:latin typeface="Arial" charset="0"/>
              </a:rPr>
              <a:t>contrast to the rest of the central city</a:t>
            </a:r>
            <a:r>
              <a:rPr lang="en-US" sz="2400" dirty="0" smtClean="0">
                <a:solidFill>
                  <a:srgbClr val="800000"/>
                </a:solidFill>
                <a:latin typeface="Arial" charset="0"/>
              </a:rPr>
              <a:t>.</a:t>
            </a:r>
            <a:r>
              <a:rPr lang="en-US" sz="2400" dirty="0" smtClean="0">
                <a:solidFill>
                  <a:srgbClr val="800000"/>
                </a:solidFill>
              </a:rPr>
              <a:t> </a:t>
            </a:r>
            <a:endParaRPr lang="en-US" sz="2400" dirty="0">
              <a:solidFill>
                <a:srgbClr val="800000"/>
              </a:solidFill>
            </a:endParaRPr>
          </a:p>
        </p:txBody>
      </p:sp>
    </p:spTree>
    <p:extLst>
      <p:ext uri="{BB962C8B-B14F-4D97-AF65-F5344CB8AC3E}">
        <p14:creationId xmlns:p14="http://schemas.microsoft.com/office/powerpoint/2010/main" val="2273922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3" descr="lagos"/>
          <p:cNvPicPr>
            <a:picLocks noChangeAspect="1" noChangeArrowheads="1"/>
          </p:cNvPicPr>
          <p:nvPr/>
        </p:nvPicPr>
        <p:blipFill>
          <a:blip r:embed="rId3">
            <a:lum bright="6000" contrast="20000"/>
            <a:extLst>
              <a:ext uri="{28A0092B-C50C-407E-A947-70E740481C1C}">
                <a14:useLocalDpi xmlns:a14="http://schemas.microsoft.com/office/drawing/2010/main"/>
              </a:ext>
            </a:extLst>
          </a:blip>
          <a:srcRect/>
          <a:stretch>
            <a:fillRect/>
          </a:stretch>
        </p:blipFill>
        <p:spPr bwMode="auto">
          <a:xfrm>
            <a:off x="4724400" y="152400"/>
            <a:ext cx="4267200"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4" descr="kultur11111"/>
          <p:cNvPicPr>
            <a:picLocks noChangeAspect="1" noChangeArrowheads="1"/>
          </p:cNvPicPr>
          <p:nvPr/>
        </p:nvPicPr>
        <p:blipFill>
          <a:blip r:embed="rId4">
            <a:lum bright="6000" contrast="6000"/>
            <a:extLst>
              <a:ext uri="{28A0092B-C50C-407E-A947-70E740481C1C}">
                <a14:useLocalDpi xmlns:a14="http://schemas.microsoft.com/office/drawing/2010/main"/>
              </a:ext>
            </a:extLst>
          </a:blip>
          <a:srcRect/>
          <a:stretch>
            <a:fillRect/>
          </a:stretch>
        </p:blipFill>
        <p:spPr bwMode="auto">
          <a:xfrm>
            <a:off x="152400" y="152400"/>
            <a:ext cx="441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5" descr="NGR-Lagos-DFabiwe1"/>
          <p:cNvPicPr>
            <a:picLocks noChangeAspect="1" noChangeArrowheads="1"/>
          </p:cNvPicPr>
          <p:nvPr/>
        </p:nvPicPr>
        <p:blipFill>
          <a:blip r:embed="rId5" cstate="email">
            <a:lum bright="18000" contrast="40000"/>
            <a:extLst>
              <a:ext uri="{28A0092B-C50C-407E-A947-70E740481C1C}">
                <a14:useLocalDpi xmlns:a14="http://schemas.microsoft.com/office/drawing/2010/main"/>
              </a:ext>
            </a:extLst>
          </a:blip>
          <a:srcRect/>
          <a:stretch>
            <a:fillRect/>
          </a:stretch>
        </p:blipFill>
        <p:spPr bwMode="auto">
          <a:xfrm>
            <a:off x="152400" y="320040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9125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6" descr="deblij_ch09_fig0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914400"/>
            <a:ext cx="349091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7"/>
          <p:cNvSpPr>
            <a:spLocks noGrp="1" noChangeArrowheads="1"/>
          </p:cNvSpPr>
          <p:nvPr>
            <p:ph type="title"/>
          </p:nvPr>
        </p:nvSpPr>
        <p:spPr>
          <a:xfrm>
            <a:off x="152400" y="0"/>
            <a:ext cx="3962400" cy="990600"/>
          </a:xfrm>
        </p:spPr>
        <p:txBody>
          <a:bodyPr/>
          <a:lstStyle/>
          <a:p>
            <a:pPr algn="l" eaLnBrk="1" hangingPunct="1"/>
            <a:r>
              <a:rPr lang="en-US" sz="3600">
                <a:latin typeface="Arial" charset="0"/>
              </a:rPr>
              <a:t>Indus River Valley</a:t>
            </a:r>
          </a:p>
        </p:txBody>
      </p:sp>
      <p:pic>
        <p:nvPicPr>
          <p:cNvPr id="12292" name="Picture 5" descr="deblij_ch09_fig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35400" y="1524000"/>
            <a:ext cx="5156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6"/>
          <p:cNvSpPr txBox="1">
            <a:spLocks noChangeArrowheads="1"/>
          </p:cNvSpPr>
          <p:nvPr/>
        </p:nvSpPr>
        <p:spPr bwMode="auto">
          <a:xfrm>
            <a:off x="3733800" y="5410200"/>
            <a:ext cx="518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rgbClr val="002060"/>
                </a:solidFill>
                <a:latin typeface="Franklin Gothic Medium" charset="0"/>
              </a:rPr>
              <a:t>Terracotta Warriors guarding the tomb of the Chinese Emperor Qin Xi Huang</a:t>
            </a:r>
          </a:p>
        </p:txBody>
      </p:sp>
      <p:sp>
        <p:nvSpPr>
          <p:cNvPr id="7" name="Rectangle 2"/>
          <p:cNvSpPr txBox="1">
            <a:spLocks noChangeArrowheads="1"/>
          </p:cNvSpPr>
          <p:nvPr/>
        </p:nvSpPr>
        <p:spPr bwMode="auto">
          <a:xfrm>
            <a:off x="4038600" y="228600"/>
            <a:ext cx="4876800" cy="1143000"/>
          </a:xfrm>
          <a:prstGeom prst="rect">
            <a:avLst/>
          </a:prstGeom>
          <a:noFill/>
          <a:ln w="9525">
            <a:noFill/>
            <a:miter lim="800000"/>
            <a:headEnd/>
            <a:tailEnd/>
          </a:ln>
        </p:spPr>
        <p:txBody>
          <a:bodyPr anchor="ctr"/>
          <a:lstStyle/>
          <a:p>
            <a:pPr algn="ctr">
              <a:defRPr/>
            </a:pPr>
            <a:r>
              <a:rPr lang="en-US" sz="3600" kern="0">
                <a:solidFill>
                  <a:schemeClr val="tx2"/>
                </a:solidFill>
                <a:latin typeface="+mj-lt"/>
                <a:ea typeface="+mj-ea"/>
                <a:cs typeface="+mj-cs"/>
              </a:rPr>
              <a:t>Huang He and Wei River Valleys</a:t>
            </a:r>
            <a:endParaRPr lang="en-US" sz="3600" kern="0" dirty="0">
              <a:solidFill>
                <a:schemeClr val="tx2"/>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ChangeArrowheads="1"/>
          </p:cNvSpPr>
          <p:nvPr>
            <p:ph type="body" idx="1"/>
          </p:nvPr>
        </p:nvSpPr>
        <p:spPr>
          <a:xfrm>
            <a:off x="0" y="0"/>
            <a:ext cx="9144000" cy="609600"/>
          </a:xfrm>
        </p:spPr>
        <p:txBody>
          <a:bodyPr/>
          <a:lstStyle/>
          <a:p>
            <a:r>
              <a:rPr lang="en-US" sz="2800" b="1" dirty="0">
                <a:solidFill>
                  <a:srgbClr val="800000"/>
                </a:solidFill>
                <a:latin typeface="Arial" charset="0"/>
              </a:rPr>
              <a:t>Gentrification </a:t>
            </a:r>
            <a:endParaRPr lang="en-US" dirty="0">
              <a:solidFill>
                <a:srgbClr val="800000"/>
              </a:solidFill>
              <a:latin typeface="Arial" charset="0"/>
            </a:endParaRPr>
          </a:p>
        </p:txBody>
      </p:sp>
      <p:pic>
        <p:nvPicPr>
          <p:cNvPr id="177154" name="Picture 2" descr="File:Bedstuybrownstone1.jpg"/>
          <p:cNvPicPr>
            <a:picLocks noChangeAspect="1" noChangeArrowheads="1"/>
          </p:cNvPicPr>
          <p:nvPr/>
        </p:nvPicPr>
        <p:blipFill>
          <a:blip r:embed="rId3" cstate="email">
            <a:lum bright="10000" contrast="10000"/>
            <a:extLst>
              <a:ext uri="{28A0092B-C50C-407E-A947-70E740481C1C}">
                <a14:useLocalDpi xmlns:a14="http://schemas.microsoft.com/office/drawing/2010/main"/>
              </a:ext>
            </a:extLst>
          </a:blip>
          <a:srcRect/>
          <a:stretch>
            <a:fillRect/>
          </a:stretch>
        </p:blipFill>
        <p:spPr bwMode="auto">
          <a:xfrm>
            <a:off x="228600" y="609600"/>
            <a:ext cx="3759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 y="2830513"/>
            <a:ext cx="3775075" cy="369887"/>
          </a:xfrm>
          <a:prstGeom prst="rect">
            <a:avLst/>
          </a:prstGeom>
          <a:solidFill>
            <a:srgbClr val="000000">
              <a:alpha val="34118"/>
            </a:srgbClr>
          </a:solidFill>
        </p:spPr>
        <p:txBody>
          <a:bodyPr wrap="none">
            <a:spAutoFit/>
          </a:bodyPr>
          <a:lstStyle/>
          <a:p>
            <a:r>
              <a:rPr lang="en-US" dirty="0">
                <a:solidFill>
                  <a:srgbClr val="FFFFCC"/>
                </a:solidFill>
                <a:effectLst>
                  <a:outerShdw blurRad="38100" dist="38100" dir="2700000" algn="tl">
                    <a:srgbClr val="000000">
                      <a:alpha val="43137"/>
                    </a:srgbClr>
                  </a:outerShdw>
                </a:effectLst>
              </a:rPr>
              <a:t>Bedford-Stuyvesant, New York City</a:t>
            </a:r>
          </a:p>
        </p:txBody>
      </p:sp>
      <p:pic>
        <p:nvPicPr>
          <p:cNvPr id="177156" name="Picture 4" descr="File:Haight Ashbury1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0200" y="2286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4114800" y="3440113"/>
            <a:ext cx="3360738" cy="369887"/>
          </a:xfrm>
          <a:prstGeom prst="rect">
            <a:avLst/>
          </a:prstGeom>
          <a:solidFill>
            <a:srgbClr val="000000">
              <a:alpha val="34118"/>
            </a:srgbClr>
          </a:solidFill>
        </p:spPr>
        <p:txBody>
          <a:bodyPr wrap="none">
            <a:spAutoFit/>
          </a:bodyPr>
          <a:lstStyle/>
          <a:p>
            <a:r>
              <a:rPr lang="en-US" dirty="0">
                <a:solidFill>
                  <a:srgbClr val="FFFFCC"/>
                </a:solidFill>
                <a:effectLst>
                  <a:outerShdw blurRad="38100" dist="38100" dir="2700000" algn="tl">
                    <a:srgbClr val="000000">
                      <a:alpha val="43137"/>
                    </a:srgbClr>
                  </a:outerShdw>
                </a:effectLst>
              </a:rPr>
              <a:t>Haight-Ashbury, San Francisco</a:t>
            </a:r>
          </a:p>
        </p:txBody>
      </p:sp>
      <p:pic>
        <p:nvPicPr>
          <p:cNvPr id="177158" name="Picture 6" descr="File:Minneapolis Warehouse District.jpg"/>
          <p:cNvPicPr>
            <a:picLocks noChangeAspect="1" noChangeArrowheads="1"/>
          </p:cNvPicPr>
          <p:nvPr/>
        </p:nvPicPr>
        <p:blipFill rotWithShape="1">
          <a:blip r:embed="rId5" cstate="email">
            <a:lum bright="10000" contrast="10000"/>
            <a:extLst>
              <a:ext uri="{28A0092B-C50C-407E-A947-70E740481C1C}">
                <a14:useLocalDpi xmlns:a14="http://schemas.microsoft.com/office/drawing/2010/main"/>
              </a:ext>
            </a:extLst>
          </a:blip>
          <a:srcRect/>
          <a:stretch/>
        </p:blipFill>
        <p:spPr bwMode="auto">
          <a:xfrm>
            <a:off x="228600" y="3472542"/>
            <a:ext cx="3733800" cy="315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28600" y="6259513"/>
            <a:ext cx="3733800" cy="369887"/>
          </a:xfrm>
          <a:prstGeom prst="rect">
            <a:avLst/>
          </a:prstGeom>
          <a:solidFill>
            <a:srgbClr val="000000">
              <a:alpha val="34118"/>
            </a:srgbClr>
          </a:solidFill>
        </p:spPr>
        <p:txBody>
          <a:bodyPr>
            <a:spAutoFit/>
          </a:bodyPr>
          <a:lstStyle/>
          <a:p>
            <a:pPr algn="ctr"/>
            <a:r>
              <a:rPr lang="en-US" dirty="0">
                <a:solidFill>
                  <a:srgbClr val="FFFFCC"/>
                </a:solidFill>
                <a:effectLst>
                  <a:outerShdw blurRad="38100" dist="38100" dir="2700000" algn="tl">
                    <a:srgbClr val="000000">
                      <a:alpha val="43137"/>
                    </a:srgbClr>
                  </a:outerShdw>
                </a:effectLst>
              </a:rPr>
              <a:t>North Loop, Minneapolis, MN</a:t>
            </a:r>
          </a:p>
        </p:txBody>
      </p:sp>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04735" y="3980542"/>
            <a:ext cx="4810665" cy="2641601"/>
          </a:xfrm>
          <a:prstGeom prst="rect">
            <a:avLst/>
          </a:prstGeom>
        </p:spPr>
      </p:pic>
      <p:sp>
        <p:nvSpPr>
          <p:cNvPr id="11" name="Rectangle 10"/>
          <p:cNvSpPr/>
          <p:nvPr/>
        </p:nvSpPr>
        <p:spPr>
          <a:xfrm>
            <a:off x="4114800" y="6248400"/>
            <a:ext cx="3200400" cy="369332"/>
          </a:xfrm>
          <a:prstGeom prst="rect">
            <a:avLst/>
          </a:prstGeom>
          <a:solidFill>
            <a:srgbClr val="000000">
              <a:alpha val="34118"/>
            </a:srgbClr>
          </a:solidFill>
        </p:spPr>
        <p:txBody>
          <a:bodyPr wrap="square">
            <a:spAutoFit/>
          </a:bodyPr>
          <a:lstStyle/>
          <a:p>
            <a:r>
              <a:rPr lang="en-US" dirty="0" smtClean="0">
                <a:solidFill>
                  <a:srgbClr val="FFFFCC"/>
                </a:solidFill>
                <a:effectLst>
                  <a:outerShdw blurRad="38100" dist="38100" dir="2700000" algn="tl">
                    <a:srgbClr val="000000">
                      <a:alpha val="43137"/>
                    </a:srgbClr>
                  </a:outerShdw>
                </a:effectLst>
              </a:rPr>
              <a:t>Construction in South Florida</a:t>
            </a:r>
            <a:endParaRPr lang="en-US" dirty="0">
              <a:solidFill>
                <a:srgbClr val="FFFFCC"/>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9" name="Rectangle 5"/>
          <p:cNvSpPr>
            <a:spLocks noGrp="1" noChangeArrowheads="1"/>
          </p:cNvSpPr>
          <p:nvPr>
            <p:ph type="body" idx="1"/>
          </p:nvPr>
        </p:nvSpPr>
        <p:spPr>
          <a:xfrm>
            <a:off x="0" y="0"/>
            <a:ext cx="9144000" cy="6248400"/>
          </a:xfrm>
        </p:spPr>
        <p:txBody>
          <a:bodyPr/>
          <a:lstStyle/>
          <a:p>
            <a:pPr marL="0" indent="0">
              <a:lnSpc>
                <a:spcPts val="2800"/>
              </a:lnSpc>
              <a:spcBef>
                <a:spcPts val="0"/>
              </a:spcBef>
              <a:buNone/>
            </a:pPr>
            <a:r>
              <a:rPr lang="en-US" sz="2800" b="1" dirty="0">
                <a:solidFill>
                  <a:srgbClr val="800000"/>
                </a:solidFill>
                <a:latin typeface="+mj-lt"/>
              </a:rPr>
              <a:t>Gentrification</a:t>
            </a:r>
            <a:r>
              <a:rPr lang="en-US" sz="2800" dirty="0">
                <a:solidFill>
                  <a:srgbClr val="800000"/>
                </a:solidFill>
                <a:latin typeface="+mj-lt"/>
              </a:rPr>
              <a:t> – individuals buy up and rehabilitate houses, raising the housing value in the neighborhood, &amp; changing the </a:t>
            </a:r>
            <a:r>
              <a:rPr lang="en-US" sz="2800" dirty="0" smtClean="0">
                <a:solidFill>
                  <a:srgbClr val="800000"/>
                </a:solidFill>
                <a:latin typeface="+mj-lt"/>
              </a:rPr>
              <a:t>neighborhood</a:t>
            </a:r>
          </a:p>
          <a:p>
            <a:pPr>
              <a:lnSpc>
                <a:spcPts val="2800"/>
              </a:lnSpc>
              <a:spcBef>
                <a:spcPts val="0"/>
              </a:spcBef>
            </a:pPr>
            <a:r>
              <a:rPr lang="en-US" sz="2800" dirty="0">
                <a:solidFill>
                  <a:srgbClr val="800000"/>
                </a:solidFill>
                <a:latin typeface="+mj-lt"/>
              </a:rPr>
              <a:t>Due to gentrification, the average income increases and average family size decreases in the area; may result in the informal economic eviction of lower-income residents ( because of increased rents, house prices &amp; property taxes</a:t>
            </a:r>
            <a:r>
              <a:rPr lang="en-US" sz="2800" dirty="0" smtClean="0">
                <a:solidFill>
                  <a:srgbClr val="800000"/>
                </a:solidFill>
                <a:latin typeface="+mj-lt"/>
              </a:rPr>
              <a:t>)</a:t>
            </a:r>
          </a:p>
          <a:p>
            <a:pPr marL="0" indent="0">
              <a:lnSpc>
                <a:spcPts val="2800"/>
              </a:lnSpc>
              <a:spcBef>
                <a:spcPts val="0"/>
              </a:spcBef>
              <a:buNone/>
            </a:pPr>
            <a:r>
              <a:rPr lang="en-US" sz="2800" b="1" dirty="0" smtClean="0">
                <a:solidFill>
                  <a:srgbClr val="800000"/>
                </a:solidFill>
                <a:latin typeface="+mj-lt"/>
              </a:rPr>
              <a:t>New Urbanism; “smart growth”</a:t>
            </a:r>
          </a:p>
          <a:p>
            <a:pPr>
              <a:lnSpc>
                <a:spcPts val="2800"/>
              </a:lnSpc>
              <a:spcBef>
                <a:spcPts val="0"/>
              </a:spcBef>
            </a:pPr>
            <a:r>
              <a:rPr lang="en-US" sz="2800" dirty="0" smtClean="0">
                <a:solidFill>
                  <a:srgbClr val="800000"/>
                </a:solidFill>
                <a:latin typeface="+mj-lt"/>
              </a:rPr>
              <a:t>Development</a:t>
            </a:r>
            <a:r>
              <a:rPr lang="en-US" sz="2800" dirty="0">
                <a:solidFill>
                  <a:srgbClr val="800000"/>
                </a:solidFill>
                <a:latin typeface="+mj-lt"/>
              </a:rPr>
              <a:t>, urban revitalization, and suburban reforms (infill</a:t>
            </a:r>
            <a:r>
              <a:rPr lang="en-US" sz="2800" dirty="0" smtClean="0">
                <a:solidFill>
                  <a:srgbClr val="800000"/>
                </a:solidFill>
                <a:latin typeface="+mj-lt"/>
              </a:rPr>
              <a:t>)</a:t>
            </a:r>
          </a:p>
          <a:p>
            <a:pPr>
              <a:lnSpc>
                <a:spcPts val="2800"/>
              </a:lnSpc>
              <a:spcBef>
                <a:spcPts val="0"/>
              </a:spcBef>
            </a:pPr>
            <a:r>
              <a:rPr lang="en-US" sz="2800" dirty="0">
                <a:solidFill>
                  <a:srgbClr val="800000"/>
                </a:solidFill>
                <a:latin typeface="+mj-lt"/>
              </a:rPr>
              <a:t>C</a:t>
            </a:r>
            <a:r>
              <a:rPr lang="en-US" sz="2800" dirty="0" smtClean="0">
                <a:solidFill>
                  <a:srgbClr val="800000"/>
                </a:solidFill>
                <a:latin typeface="+mj-lt"/>
              </a:rPr>
              <a:t>reate </a:t>
            </a:r>
            <a:r>
              <a:rPr lang="en-US" sz="2800" dirty="0" err="1">
                <a:solidFill>
                  <a:srgbClr val="800000"/>
                </a:solidFill>
                <a:latin typeface="+mj-lt"/>
              </a:rPr>
              <a:t>walkable</a:t>
            </a:r>
            <a:r>
              <a:rPr lang="en-US" sz="2800" dirty="0">
                <a:solidFill>
                  <a:srgbClr val="800000"/>
                </a:solidFill>
                <a:latin typeface="+mj-lt"/>
              </a:rPr>
              <a:t> neighborhoods </a:t>
            </a:r>
            <a:r>
              <a:rPr lang="en-US" sz="2800" dirty="0" smtClean="0">
                <a:solidFill>
                  <a:srgbClr val="800000"/>
                </a:solidFill>
                <a:latin typeface="+mj-lt"/>
              </a:rPr>
              <a:t>(transit-oriented &amp; bicycle-friendly) w</a:t>
            </a:r>
            <a:r>
              <a:rPr lang="en-US" sz="2800" dirty="0">
                <a:solidFill>
                  <a:srgbClr val="800000"/>
                </a:solidFill>
                <a:latin typeface="+mj-lt"/>
              </a:rPr>
              <a:t>/ </a:t>
            </a:r>
            <a:r>
              <a:rPr lang="en-US" sz="2800" dirty="0" smtClean="0">
                <a:solidFill>
                  <a:srgbClr val="800000"/>
                </a:solidFill>
                <a:latin typeface="+mj-lt"/>
              </a:rPr>
              <a:t>neighborhood schools, a </a:t>
            </a:r>
            <a:r>
              <a:rPr lang="en-US" sz="2800" dirty="0">
                <a:solidFill>
                  <a:srgbClr val="800000"/>
                </a:solidFill>
                <a:latin typeface="+mj-lt"/>
              </a:rPr>
              <a:t>diversity of housing &amp; jobs (often works against sprawl</a:t>
            </a:r>
            <a:r>
              <a:rPr lang="en-US" sz="2800" dirty="0" smtClean="0">
                <a:solidFill>
                  <a:srgbClr val="800000"/>
                </a:solidFill>
                <a:latin typeface="+mj-lt"/>
              </a:rPr>
              <a:t>)</a:t>
            </a:r>
          </a:p>
          <a:p>
            <a:pPr>
              <a:lnSpc>
                <a:spcPts val="2800"/>
              </a:lnSpc>
              <a:spcBef>
                <a:spcPts val="0"/>
              </a:spcBef>
            </a:pPr>
            <a:r>
              <a:rPr lang="en-US" sz="2800" dirty="0" smtClean="0">
                <a:solidFill>
                  <a:srgbClr val="800000"/>
                </a:solidFill>
                <a:latin typeface="+mj-lt"/>
              </a:rPr>
              <a:t>Pro-environment; less pollution &amp; energy-saving</a:t>
            </a:r>
            <a:endParaRPr lang="en-US" sz="2800" dirty="0">
              <a:solidFill>
                <a:srgbClr val="800000"/>
              </a:solidFill>
              <a:latin typeface="+mj-lt"/>
            </a:endParaRPr>
          </a:p>
          <a:p>
            <a:pPr>
              <a:lnSpc>
                <a:spcPts val="2800"/>
              </a:lnSpc>
              <a:spcBef>
                <a:spcPts val="0"/>
              </a:spcBef>
            </a:pPr>
            <a:endParaRPr lang="en-US" dirty="0">
              <a:solidFill>
                <a:srgbClr val="800000"/>
              </a:solidFill>
              <a:latin typeface="+mj-lt"/>
            </a:endParaRPr>
          </a:p>
        </p:txBody>
      </p:sp>
    </p:spTree>
    <p:extLst>
      <p:ext uri="{BB962C8B-B14F-4D97-AF65-F5344CB8AC3E}">
        <p14:creationId xmlns:p14="http://schemas.microsoft.com/office/powerpoint/2010/main" val="3789483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dissolve">
                                      <p:cBhvr>
                                        <p:cTn id="7" dur="500"/>
                                        <p:tgtEl>
                                          <p:spTgt spid="778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9">
                                            <p:txEl>
                                              <p:pRg st="1" end="1"/>
                                            </p:txEl>
                                          </p:spTgt>
                                        </p:tgtEl>
                                        <p:attrNameLst>
                                          <p:attrName>style.visibility</p:attrName>
                                        </p:attrNameLst>
                                      </p:cBhvr>
                                      <p:to>
                                        <p:strVal val="visible"/>
                                      </p:to>
                                    </p:set>
                                    <p:animEffect transition="in" filter="dissolve">
                                      <p:cBhvr>
                                        <p:cTn id="12" dur="500"/>
                                        <p:tgtEl>
                                          <p:spTgt spid="778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9">
                                            <p:txEl>
                                              <p:pRg st="2" end="2"/>
                                            </p:txEl>
                                          </p:spTgt>
                                        </p:tgtEl>
                                        <p:attrNameLst>
                                          <p:attrName>style.visibility</p:attrName>
                                        </p:attrNameLst>
                                      </p:cBhvr>
                                      <p:to>
                                        <p:strVal val="visible"/>
                                      </p:to>
                                    </p:set>
                                    <p:animEffect transition="in" filter="dissolve">
                                      <p:cBhvr>
                                        <p:cTn id="17" dur="500"/>
                                        <p:tgtEl>
                                          <p:spTgt spid="778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xEl>
                                              <p:pRg st="3" end="3"/>
                                            </p:txEl>
                                          </p:spTgt>
                                        </p:tgtEl>
                                        <p:attrNameLst>
                                          <p:attrName>style.visibility</p:attrName>
                                        </p:attrNameLst>
                                      </p:cBhvr>
                                      <p:to>
                                        <p:strVal val="visible"/>
                                      </p:to>
                                    </p:set>
                                    <p:animEffect transition="in" filter="dissolve">
                                      <p:cBhvr>
                                        <p:cTn id="22" dur="500"/>
                                        <p:tgtEl>
                                          <p:spTgt spid="778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829">
                                            <p:txEl>
                                              <p:pRg st="4" end="4"/>
                                            </p:txEl>
                                          </p:spTgt>
                                        </p:tgtEl>
                                        <p:attrNameLst>
                                          <p:attrName>style.visibility</p:attrName>
                                        </p:attrNameLst>
                                      </p:cBhvr>
                                      <p:to>
                                        <p:strVal val="visible"/>
                                      </p:to>
                                    </p:set>
                                    <p:animEffect transition="in" filter="dissolve">
                                      <p:cBhvr>
                                        <p:cTn id="27" dur="500"/>
                                        <p:tgtEl>
                                          <p:spTgt spid="778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7829">
                                            <p:txEl>
                                              <p:pRg st="5" end="5"/>
                                            </p:txEl>
                                          </p:spTgt>
                                        </p:tgtEl>
                                        <p:attrNameLst>
                                          <p:attrName>style.visibility</p:attrName>
                                        </p:attrNameLst>
                                      </p:cBhvr>
                                      <p:to>
                                        <p:strVal val="visible"/>
                                      </p:to>
                                    </p:set>
                                    <p:animEffect transition="in" filter="dissolve">
                                      <p:cBhvr>
                                        <p:cTn id="32" dur="500"/>
                                        <p:tgtEl>
                                          <p:spTgt spid="7782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629" y="0"/>
            <a:ext cx="8229600" cy="533400"/>
          </a:xfrm>
        </p:spPr>
        <p:txBody>
          <a:bodyPr/>
          <a:lstStyle/>
          <a:p>
            <a:pPr algn="l"/>
            <a:r>
              <a:rPr lang="en-US" sz="3200" b="1" dirty="0" smtClean="0">
                <a:solidFill>
                  <a:srgbClr val="5F0101"/>
                </a:solidFill>
                <a:latin typeface="Arial" charset="0"/>
              </a:rPr>
              <a:t>Other reasons for </a:t>
            </a:r>
            <a:r>
              <a:rPr lang="en-US" sz="3200" b="1" dirty="0" smtClean="0">
                <a:solidFill>
                  <a:srgbClr val="5F0101"/>
                </a:solidFill>
                <a:latin typeface="Wingdings"/>
                <a:ea typeface="Wingdings"/>
                <a:cs typeface="Wingdings"/>
                <a:sym typeface="Wingdings"/>
              </a:rPr>
              <a:t></a:t>
            </a:r>
            <a:r>
              <a:rPr lang="en-US" sz="3200" b="1" dirty="0">
                <a:solidFill>
                  <a:srgbClr val="5F0101"/>
                </a:solidFill>
                <a:latin typeface="Arial" charset="0"/>
                <a:sym typeface="Wingdings"/>
              </a:rPr>
              <a:t> </a:t>
            </a:r>
            <a:r>
              <a:rPr lang="en-US" sz="3200" b="1" dirty="0" smtClean="0">
                <a:solidFill>
                  <a:srgbClr val="5F0101"/>
                </a:solidFill>
                <a:latin typeface="Arial" charset="0"/>
                <a:sym typeface="Wingdings"/>
              </a:rPr>
              <a:t>US urbanization:</a:t>
            </a:r>
            <a:endParaRPr lang="en-US" sz="3200" b="1" dirty="0">
              <a:solidFill>
                <a:srgbClr val="5F0101"/>
              </a:solidFill>
              <a:latin typeface="Arial" charset="0"/>
            </a:endParaRPr>
          </a:p>
        </p:txBody>
      </p:sp>
      <p:sp>
        <p:nvSpPr>
          <p:cNvPr id="11" name="Rectangle 2"/>
          <p:cNvSpPr txBox="1">
            <a:spLocks noChangeArrowheads="1"/>
          </p:cNvSpPr>
          <p:nvPr/>
        </p:nvSpPr>
        <p:spPr bwMode="auto">
          <a:xfrm>
            <a:off x="0" y="533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290513" indent="-290513" algn="l">
              <a:buFont typeface="Arial"/>
              <a:buChar char="•"/>
            </a:pPr>
            <a:r>
              <a:rPr lang="en-US" sz="2800" b="1" dirty="0" smtClean="0">
                <a:solidFill>
                  <a:srgbClr val="5F0101"/>
                </a:solidFill>
                <a:latin typeface="Arial" charset="0"/>
              </a:rPr>
              <a:t>Economic</a:t>
            </a:r>
            <a:endParaRPr lang="en-US" sz="2800" b="1" dirty="0">
              <a:solidFill>
                <a:srgbClr val="5F0101"/>
              </a:solidFill>
              <a:latin typeface="Arial" charset="0"/>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088571"/>
            <a:ext cx="3512457" cy="2111829"/>
          </a:xfrm>
          <a:prstGeom prst="rect">
            <a:avLst/>
          </a:prstGeom>
        </p:spPr>
      </p:pic>
      <p:sp>
        <p:nvSpPr>
          <p:cNvPr id="12" name="Rectangle 11"/>
          <p:cNvSpPr/>
          <p:nvPr/>
        </p:nvSpPr>
        <p:spPr>
          <a:xfrm>
            <a:off x="2173243" y="2554069"/>
            <a:ext cx="1484357" cy="646331"/>
          </a:xfrm>
          <a:prstGeom prst="rect">
            <a:avLst/>
          </a:prstGeom>
          <a:solidFill>
            <a:srgbClr val="000000">
              <a:alpha val="34118"/>
            </a:srgbClr>
          </a:solidFill>
        </p:spPr>
        <p:txBody>
          <a:bodyPr wrap="square">
            <a:spAutoFit/>
          </a:bodyPr>
          <a:lstStyle/>
          <a:p>
            <a:r>
              <a:rPr lang="en-US" dirty="0" smtClean="0">
                <a:solidFill>
                  <a:srgbClr val="FFFFCC"/>
                </a:solidFill>
                <a:effectLst>
                  <a:outerShdw blurRad="38100" dist="38100" dir="2700000" algn="tl">
                    <a:srgbClr val="000000">
                      <a:alpha val="43137"/>
                    </a:srgbClr>
                  </a:outerShdw>
                </a:effectLst>
              </a:rPr>
              <a:t>Rt. 128 Corridor, MA</a:t>
            </a:r>
            <a:endParaRPr lang="en-US" dirty="0">
              <a:solidFill>
                <a:srgbClr val="FFFFCC"/>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64428" y="685800"/>
            <a:ext cx="5127171" cy="1777420"/>
          </a:xfrm>
          <a:prstGeom prst="rect">
            <a:avLst/>
          </a:prstGeom>
        </p:spPr>
      </p:pic>
      <p:sp>
        <p:nvSpPr>
          <p:cNvPr id="14" name="Rectangle 13"/>
          <p:cNvSpPr/>
          <p:nvPr/>
        </p:nvSpPr>
        <p:spPr>
          <a:xfrm>
            <a:off x="7010401" y="685800"/>
            <a:ext cx="1981200" cy="369332"/>
          </a:xfrm>
          <a:prstGeom prst="rect">
            <a:avLst/>
          </a:prstGeom>
          <a:solidFill>
            <a:srgbClr val="000000">
              <a:alpha val="34118"/>
            </a:srgbClr>
          </a:solidFill>
        </p:spPr>
        <p:txBody>
          <a:bodyPr wrap="square">
            <a:spAutoFit/>
          </a:bodyPr>
          <a:lstStyle/>
          <a:p>
            <a:pPr algn="r"/>
            <a:r>
              <a:rPr lang="en-US" dirty="0" smtClean="0">
                <a:solidFill>
                  <a:srgbClr val="FFFFCC"/>
                </a:solidFill>
                <a:effectLst>
                  <a:outerShdw blurRad="38100" dist="38100" dir="2700000" algn="tl">
                    <a:srgbClr val="000000">
                      <a:alpha val="43137"/>
                    </a:srgbClr>
                  </a:outerShdw>
                </a:effectLst>
              </a:rPr>
              <a:t>Silicon Valley, CA</a:t>
            </a:r>
            <a:endParaRPr lang="en-US" dirty="0">
              <a:solidFill>
                <a:srgbClr val="FFFFCC"/>
              </a:solidFill>
              <a:effectLst>
                <a:outerShdw blurRad="38100" dist="38100" dir="2700000" algn="tl">
                  <a:srgbClr val="000000">
                    <a:alpha val="43137"/>
                  </a:srgbClr>
                </a:outerShdw>
              </a:effectLst>
            </a:endParaRPr>
          </a:p>
        </p:txBody>
      </p:sp>
      <p:sp>
        <p:nvSpPr>
          <p:cNvPr id="15" name="TextBox 14"/>
          <p:cNvSpPr txBox="1">
            <a:spLocks noChangeArrowheads="1"/>
          </p:cNvSpPr>
          <p:nvPr/>
        </p:nvSpPr>
        <p:spPr bwMode="auto">
          <a:xfrm>
            <a:off x="3886200" y="1955800"/>
            <a:ext cx="36576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Agglomeration/ Centrality</a:t>
            </a:r>
            <a:endParaRPr lang="en-US" sz="2400" dirty="0">
              <a:solidFill>
                <a:srgbClr val="FFFFCC"/>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1" y="3352800"/>
            <a:ext cx="3505200" cy="2924629"/>
          </a:xfrm>
          <a:prstGeom prst="rect">
            <a:avLst/>
          </a:prstGeom>
        </p:spPr>
      </p:pic>
      <p:sp>
        <p:nvSpPr>
          <p:cNvPr id="17" name="TextBox 16"/>
          <p:cNvSpPr txBox="1">
            <a:spLocks noChangeArrowheads="1"/>
          </p:cNvSpPr>
          <p:nvPr/>
        </p:nvSpPr>
        <p:spPr bwMode="auto">
          <a:xfrm>
            <a:off x="152400" y="6324600"/>
            <a:ext cx="3505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Investment opportunities</a:t>
            </a:r>
            <a:endParaRPr lang="en-US" sz="2400" dirty="0">
              <a:solidFill>
                <a:srgbClr val="FFFFCC"/>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848100" y="2590800"/>
            <a:ext cx="5143500" cy="2126343"/>
          </a:xfrm>
          <a:prstGeom prst="rect">
            <a:avLst/>
          </a:prstGeom>
        </p:spPr>
      </p:pic>
      <p:sp>
        <p:nvSpPr>
          <p:cNvPr id="19" name="TextBox 18"/>
          <p:cNvSpPr txBox="1">
            <a:spLocks noChangeArrowheads="1"/>
          </p:cNvSpPr>
          <p:nvPr/>
        </p:nvSpPr>
        <p:spPr bwMode="auto">
          <a:xfrm>
            <a:off x="5486400" y="4262735"/>
            <a:ext cx="3505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Interaction (face-to-face)</a:t>
            </a:r>
            <a:endParaRPr lang="en-US" sz="2400" dirty="0">
              <a:solidFill>
                <a:srgbClr val="FFFFCC"/>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846286" y="4839988"/>
            <a:ext cx="5134428" cy="1941811"/>
          </a:xfrm>
          <a:prstGeom prst="rect">
            <a:avLst/>
          </a:prstGeom>
        </p:spPr>
      </p:pic>
      <p:sp>
        <p:nvSpPr>
          <p:cNvPr id="21" name="TextBox 20"/>
          <p:cNvSpPr txBox="1">
            <a:spLocks noChangeArrowheads="1"/>
          </p:cNvSpPr>
          <p:nvPr/>
        </p:nvSpPr>
        <p:spPr bwMode="auto">
          <a:xfrm>
            <a:off x="7696200" y="6320135"/>
            <a:ext cx="1295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Tourism</a:t>
            </a:r>
            <a:endParaRPr lang="en-US" sz="24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5771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dissolv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dissolve">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4" grpId="0" animBg="1"/>
      <p:bldP spid="15" grpId="0" animBg="1"/>
      <p:bldP spid="17" grpId="0" animBg="1"/>
      <p:bldP spid="19" grpId="0" animBg="1"/>
      <p:bldP spid="21" grpId="0" animBg="1"/>
    </p:bldLst>
  </p:timing>
</p:sld>
</file>

<file path=ppt/slides/slide2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9" name="Rectangle 7"/>
          <p:cNvSpPr>
            <a:spLocks noGrp="1" noChangeArrowheads="1"/>
          </p:cNvSpPr>
          <p:nvPr>
            <p:ph type="subTitle" idx="1"/>
          </p:nvPr>
        </p:nvSpPr>
        <p:spPr>
          <a:xfrm>
            <a:off x="0" y="36286"/>
            <a:ext cx="9144000" cy="5983514"/>
          </a:xfrm>
        </p:spPr>
        <p:txBody>
          <a:bodyPr/>
          <a:lstStyle/>
          <a:p>
            <a:pPr algn="l">
              <a:spcBef>
                <a:spcPts val="0"/>
              </a:spcBef>
            </a:pPr>
            <a:r>
              <a:rPr lang="en-US" sz="2800" b="1" dirty="0" smtClean="0">
                <a:solidFill>
                  <a:srgbClr val="800000"/>
                </a:solidFill>
                <a:latin typeface="Arial" charset="0"/>
              </a:rPr>
              <a:t>Reasons for Urban Revitalization:</a:t>
            </a:r>
          </a:p>
          <a:p>
            <a:pPr algn="l">
              <a:spcBef>
                <a:spcPts val="0"/>
              </a:spcBef>
            </a:pPr>
            <a:r>
              <a:rPr lang="en-US" sz="2400" b="1" dirty="0">
                <a:solidFill>
                  <a:srgbClr val="800000"/>
                </a:solidFill>
              </a:rPr>
              <a:t>E</a:t>
            </a:r>
            <a:r>
              <a:rPr lang="en-US" sz="2400" b="1" dirty="0" smtClean="0">
                <a:solidFill>
                  <a:srgbClr val="800000"/>
                </a:solidFill>
              </a:rPr>
              <a:t>conomic factors: </a:t>
            </a:r>
            <a:r>
              <a:rPr lang="en-US" sz="2400" dirty="0">
                <a:solidFill>
                  <a:srgbClr val="800000"/>
                </a:solidFill>
              </a:rPr>
              <a:t>a</a:t>
            </a:r>
            <a:r>
              <a:rPr lang="en-US" sz="2400" dirty="0" smtClean="0">
                <a:solidFill>
                  <a:srgbClr val="800000"/>
                </a:solidFill>
              </a:rPr>
              <a:t>ctions </a:t>
            </a:r>
            <a:r>
              <a:rPr lang="en-US" sz="2400" dirty="0">
                <a:solidFill>
                  <a:srgbClr val="800000"/>
                </a:solidFill>
              </a:rPr>
              <a:t>and decision-making process of businesses/entrepreneurs; also broader forces of economic restructuring </a:t>
            </a:r>
          </a:p>
          <a:p>
            <a:pPr marL="342900" indent="-342900" algn="l">
              <a:spcBef>
                <a:spcPts val="0"/>
              </a:spcBef>
              <a:buFont typeface="Arial"/>
              <a:buChar char="•"/>
            </a:pPr>
            <a:r>
              <a:rPr lang="en-US" sz="2400" dirty="0">
                <a:solidFill>
                  <a:srgbClr val="800000"/>
                </a:solidFill>
              </a:rPr>
              <a:t>Agglomeration economies/centrality</a:t>
            </a:r>
          </a:p>
          <a:p>
            <a:pPr marL="342900" indent="-342900" algn="l">
              <a:spcBef>
                <a:spcPts val="0"/>
              </a:spcBef>
              <a:buFont typeface="Arial"/>
              <a:buChar char="•"/>
            </a:pPr>
            <a:r>
              <a:rPr lang="en-US" sz="2400" dirty="0" smtClean="0">
                <a:solidFill>
                  <a:srgbClr val="800000"/>
                </a:solidFill>
              </a:rPr>
              <a:t>Expansion </a:t>
            </a:r>
            <a:r>
              <a:rPr lang="en-US" sz="2400" dirty="0">
                <a:solidFill>
                  <a:srgbClr val="800000"/>
                </a:solidFill>
              </a:rPr>
              <a:t>of service sector, quaternary sector; information/knowledge processing, research </a:t>
            </a:r>
            <a:r>
              <a:rPr lang="en-US" sz="2400" dirty="0" smtClean="0">
                <a:solidFill>
                  <a:srgbClr val="800000"/>
                </a:solidFill>
              </a:rPr>
              <a:t>facilities </a:t>
            </a:r>
            <a:endParaRPr lang="en-US" sz="2400" dirty="0">
              <a:solidFill>
                <a:srgbClr val="800000"/>
              </a:solidFill>
            </a:endParaRPr>
          </a:p>
          <a:p>
            <a:pPr marL="342900" indent="-342900" algn="l">
              <a:spcBef>
                <a:spcPts val="0"/>
              </a:spcBef>
              <a:buFont typeface="Arial"/>
              <a:buChar char="•"/>
            </a:pPr>
            <a:r>
              <a:rPr lang="en-US" sz="2400" dirty="0" smtClean="0">
                <a:solidFill>
                  <a:srgbClr val="800000"/>
                </a:solidFill>
              </a:rPr>
              <a:t>Investment </a:t>
            </a:r>
            <a:r>
              <a:rPr lang="en-US" sz="2400" dirty="0">
                <a:solidFill>
                  <a:srgbClr val="800000"/>
                </a:solidFill>
              </a:rPr>
              <a:t>opportunities, places of profit </a:t>
            </a:r>
          </a:p>
          <a:p>
            <a:pPr marL="342900" indent="-342900" algn="l">
              <a:spcBef>
                <a:spcPts val="0"/>
              </a:spcBef>
              <a:buFont typeface="Arial"/>
              <a:buChar char="•"/>
            </a:pPr>
            <a:r>
              <a:rPr lang="en-US" sz="2400" dirty="0">
                <a:solidFill>
                  <a:srgbClr val="800000"/>
                </a:solidFill>
              </a:rPr>
              <a:t>Importance of face-to-face interaction </a:t>
            </a:r>
          </a:p>
          <a:p>
            <a:pPr marL="342900" indent="-342900" algn="l">
              <a:spcBef>
                <a:spcPts val="0"/>
              </a:spcBef>
              <a:buFont typeface="Arial"/>
              <a:buChar char="•"/>
            </a:pPr>
            <a:r>
              <a:rPr lang="en-US" sz="2400" dirty="0">
                <a:solidFill>
                  <a:srgbClr val="800000"/>
                </a:solidFill>
              </a:rPr>
              <a:t>Entrepreneurship; growth in small businesses (may be in residential districts surrounding city core) </a:t>
            </a:r>
          </a:p>
          <a:p>
            <a:pPr marL="342900" indent="-342900" algn="l">
              <a:spcBef>
                <a:spcPts val="0"/>
              </a:spcBef>
              <a:buFont typeface="Arial"/>
              <a:buChar char="•"/>
            </a:pPr>
            <a:r>
              <a:rPr lang="en-US" sz="2400" dirty="0">
                <a:solidFill>
                  <a:srgbClr val="800000"/>
                </a:solidFill>
              </a:rPr>
              <a:t>Tourism </a:t>
            </a:r>
          </a:p>
          <a:p>
            <a:pPr marL="342900" indent="-342900" algn="l">
              <a:spcBef>
                <a:spcPts val="0"/>
              </a:spcBef>
              <a:buFont typeface="Arial"/>
              <a:buChar char="•"/>
            </a:pPr>
            <a:r>
              <a:rPr lang="en-US" sz="2400" dirty="0">
                <a:solidFill>
                  <a:srgbClr val="800000"/>
                </a:solidFill>
              </a:rPr>
              <a:t>Demand for housing in downtowns and inner-city neighborhoods due to economic growth </a:t>
            </a:r>
          </a:p>
        </p:txBody>
      </p:sp>
    </p:spTree>
    <p:extLst>
      <p:ext uri="{BB962C8B-B14F-4D97-AF65-F5344CB8AC3E}">
        <p14:creationId xmlns:p14="http://schemas.microsoft.com/office/powerpoint/2010/main" val="12084459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629" y="0"/>
            <a:ext cx="8229600" cy="533400"/>
          </a:xfrm>
        </p:spPr>
        <p:txBody>
          <a:bodyPr/>
          <a:lstStyle/>
          <a:p>
            <a:pPr algn="l"/>
            <a:r>
              <a:rPr lang="en-US" sz="3200" b="1" dirty="0" smtClean="0">
                <a:solidFill>
                  <a:srgbClr val="5F0101"/>
                </a:solidFill>
                <a:latin typeface="Arial" charset="0"/>
              </a:rPr>
              <a:t>Other reasons for </a:t>
            </a:r>
            <a:r>
              <a:rPr lang="en-US" sz="3200" b="1" dirty="0" smtClean="0">
                <a:solidFill>
                  <a:srgbClr val="5F0101"/>
                </a:solidFill>
                <a:latin typeface="Wingdings"/>
                <a:ea typeface="Wingdings"/>
                <a:cs typeface="Wingdings"/>
                <a:sym typeface="Wingdings"/>
              </a:rPr>
              <a:t></a:t>
            </a:r>
            <a:r>
              <a:rPr lang="en-US" sz="3200" b="1" dirty="0">
                <a:solidFill>
                  <a:srgbClr val="5F0101"/>
                </a:solidFill>
                <a:latin typeface="Arial" charset="0"/>
                <a:sym typeface="Wingdings"/>
              </a:rPr>
              <a:t> </a:t>
            </a:r>
            <a:r>
              <a:rPr lang="en-US" sz="3200" b="1" dirty="0" smtClean="0">
                <a:solidFill>
                  <a:srgbClr val="5F0101"/>
                </a:solidFill>
                <a:latin typeface="Arial" charset="0"/>
                <a:sym typeface="Wingdings"/>
              </a:rPr>
              <a:t>US urbanization:</a:t>
            </a:r>
            <a:endParaRPr lang="en-US" sz="3200" b="1" dirty="0">
              <a:solidFill>
                <a:srgbClr val="5F0101"/>
              </a:solidFill>
              <a:latin typeface="Arial" charset="0"/>
            </a:endParaRPr>
          </a:p>
        </p:txBody>
      </p:sp>
      <p:sp>
        <p:nvSpPr>
          <p:cNvPr id="11" name="Rectangle 2"/>
          <p:cNvSpPr txBox="1">
            <a:spLocks noChangeArrowheads="1"/>
          </p:cNvSpPr>
          <p:nvPr/>
        </p:nvSpPr>
        <p:spPr bwMode="auto">
          <a:xfrm>
            <a:off x="0" y="533400"/>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290513" indent="-290513" algn="l">
              <a:buFont typeface="Arial"/>
              <a:buChar char="•"/>
            </a:pPr>
            <a:r>
              <a:rPr lang="en-US" sz="2800" b="1" dirty="0" smtClean="0">
                <a:solidFill>
                  <a:srgbClr val="5F0101"/>
                </a:solidFill>
                <a:latin typeface="Arial" charset="0"/>
              </a:rPr>
              <a:t>Demographic</a:t>
            </a:r>
            <a:endParaRPr lang="en-US" sz="2800" b="1" dirty="0">
              <a:solidFill>
                <a:srgbClr val="5F0101"/>
              </a:solidFill>
              <a:latin typeface="Arial" charset="0"/>
            </a:endParaRPr>
          </a:p>
        </p:txBody>
      </p:sp>
      <p:sp>
        <p:nvSpPr>
          <p:cNvPr id="15" name="TextBox 14"/>
          <p:cNvSpPr txBox="1">
            <a:spLocks noChangeArrowheads="1"/>
          </p:cNvSpPr>
          <p:nvPr/>
        </p:nvSpPr>
        <p:spPr bwMode="auto">
          <a:xfrm>
            <a:off x="152400" y="3352800"/>
            <a:ext cx="49530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Household shifts (DINKs, yuppies)</a:t>
            </a:r>
            <a:endParaRPr lang="en-US" sz="2400" dirty="0">
              <a:solidFill>
                <a:srgbClr val="FFFFCC"/>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152400" y="1143000"/>
            <a:ext cx="4986908" cy="2253343"/>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53522" y="685800"/>
            <a:ext cx="3594536" cy="2133599"/>
          </a:xfrm>
          <a:prstGeom prst="rect">
            <a:avLst/>
          </a:prstGeom>
        </p:spPr>
      </p:pic>
      <p:sp>
        <p:nvSpPr>
          <p:cNvPr id="18" name="Rectangle 17"/>
          <p:cNvSpPr/>
          <p:nvPr/>
        </p:nvSpPr>
        <p:spPr>
          <a:xfrm>
            <a:off x="7391400" y="685800"/>
            <a:ext cx="1524000" cy="381000"/>
          </a:xfrm>
          <a:prstGeom prst="rect">
            <a:avLst/>
          </a:prstGeom>
          <a:solidFill>
            <a:srgbClr val="000000">
              <a:alpha val="34118"/>
            </a:srgbClr>
          </a:solidFill>
        </p:spPr>
        <p:txBody>
          <a:bodyPr wrap="square">
            <a:spAutoFit/>
          </a:bodyPr>
          <a:lstStyle/>
          <a:p>
            <a:pPr algn="r"/>
            <a:r>
              <a:rPr lang="en-US" dirty="0" smtClean="0">
                <a:solidFill>
                  <a:srgbClr val="FFFFCC"/>
                </a:solidFill>
                <a:effectLst>
                  <a:outerShdw blurRad="38100" dist="38100" dir="2700000" algn="tl">
                    <a:srgbClr val="000000">
                      <a:alpha val="43137"/>
                    </a:srgbClr>
                  </a:outerShdw>
                </a:effectLst>
              </a:rPr>
              <a:t>“Empty Nest”</a:t>
            </a:r>
            <a:endParaRPr lang="en-US" dirty="0">
              <a:solidFill>
                <a:srgbClr val="FFFFCC"/>
              </a:solidFill>
              <a:effectLst>
                <a:outerShdw blurRad="38100" dist="38100" dir="2700000" algn="tl">
                  <a:srgbClr val="000000">
                    <a:alpha val="43137"/>
                  </a:srgbClr>
                </a:outerShdw>
              </a:effectLst>
            </a:endParaRPr>
          </a:p>
        </p:txBody>
      </p:sp>
      <p:sp>
        <p:nvSpPr>
          <p:cNvPr id="19" name="TextBox 18"/>
          <p:cNvSpPr txBox="1">
            <a:spLocks noChangeArrowheads="1"/>
          </p:cNvSpPr>
          <p:nvPr/>
        </p:nvSpPr>
        <p:spPr bwMode="auto">
          <a:xfrm>
            <a:off x="6629400" y="2362200"/>
            <a:ext cx="22860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Baby Boomers</a:t>
            </a:r>
            <a:endParaRPr lang="en-US" sz="2400" dirty="0">
              <a:solidFill>
                <a:srgbClr val="FFFFCC"/>
              </a:solidFill>
              <a:effectLst>
                <a:outerShdw blurRad="38100" dist="38100" dir="2700000" algn="tl">
                  <a:srgbClr val="000000">
                    <a:alpha val="43137"/>
                  </a:srgbClr>
                </a:outerShdw>
              </a:effectLst>
            </a:endParaRPr>
          </a:p>
        </p:txBody>
      </p:sp>
      <p:sp>
        <p:nvSpPr>
          <p:cNvPr id="20" name="Rectangle 2"/>
          <p:cNvSpPr txBox="1">
            <a:spLocks noChangeArrowheads="1"/>
          </p:cNvSpPr>
          <p:nvPr/>
        </p:nvSpPr>
        <p:spPr bwMode="auto">
          <a:xfrm>
            <a:off x="-3629" y="3886200"/>
            <a:ext cx="305162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marL="290513" indent="-290513" algn="l">
              <a:buFont typeface="Arial"/>
              <a:buChar char="•"/>
            </a:pPr>
            <a:r>
              <a:rPr lang="en-US" sz="2800" b="1" dirty="0" smtClean="0">
                <a:solidFill>
                  <a:srgbClr val="5F0101"/>
                </a:solidFill>
                <a:latin typeface="Arial" charset="0"/>
              </a:rPr>
              <a:t>Sense of place</a:t>
            </a:r>
            <a:endParaRPr lang="en-US" sz="2800" b="1" dirty="0">
              <a:solidFill>
                <a:srgbClr val="5F0101"/>
              </a:solidFill>
              <a:latin typeface="Arial" charset="0"/>
            </a:endParaRPr>
          </a:p>
        </p:txBody>
      </p:sp>
      <p:pic>
        <p:nvPicPr>
          <p:cNvPr id="8" name="Picture 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52142" y="2971800"/>
            <a:ext cx="3639457" cy="2050143"/>
          </a:xfrm>
          <a:prstGeom prst="rect">
            <a:avLst/>
          </a:prstGeom>
        </p:spPr>
      </p:pic>
      <p:sp>
        <p:nvSpPr>
          <p:cNvPr id="21" name="TextBox 20"/>
          <p:cNvSpPr txBox="1">
            <a:spLocks noChangeArrowheads="1"/>
          </p:cNvSpPr>
          <p:nvPr/>
        </p:nvSpPr>
        <p:spPr bwMode="auto">
          <a:xfrm>
            <a:off x="5334000" y="4572000"/>
            <a:ext cx="36576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Distinctiveness/ character</a:t>
            </a:r>
            <a:endParaRPr lang="en-US" sz="2400" dirty="0">
              <a:solidFill>
                <a:srgbClr val="FFFFCC"/>
              </a:solidFill>
              <a:effectLst>
                <a:outerShdw blurRad="38100" dist="38100" dir="2700000" algn="tl">
                  <a:srgbClr val="000000">
                    <a:alpha val="43137"/>
                  </a:srgbClr>
                </a:outerShdw>
              </a:effectLst>
            </a:endParaRPr>
          </a:p>
        </p:txBody>
      </p:sp>
      <p:pic>
        <p:nvPicPr>
          <p:cNvPr id="9" name="Picture 8"/>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t="8644" b="21446"/>
          <a:stretch/>
        </p:blipFill>
        <p:spPr>
          <a:xfrm>
            <a:off x="152399" y="4419600"/>
            <a:ext cx="2900265" cy="2311400"/>
          </a:xfrm>
          <a:prstGeom prst="rect">
            <a:avLst/>
          </a:prstGeom>
        </p:spPr>
      </p:pic>
      <p:sp>
        <p:nvSpPr>
          <p:cNvPr id="17" name="TextBox 16"/>
          <p:cNvSpPr txBox="1">
            <a:spLocks noChangeArrowheads="1"/>
          </p:cNvSpPr>
          <p:nvPr/>
        </p:nvSpPr>
        <p:spPr bwMode="auto">
          <a:xfrm>
            <a:off x="152400" y="6248400"/>
            <a:ext cx="15240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Amenities</a:t>
            </a:r>
            <a:endParaRPr lang="en-US" sz="2400" dirty="0">
              <a:solidFill>
                <a:srgbClr val="FFFFCC"/>
              </a:solidFill>
              <a:effectLst>
                <a:outerShdw blurRad="38100" dist="38100" dir="2700000" algn="tl">
                  <a:srgbClr val="000000">
                    <a:alpha val="43137"/>
                  </a:srgbClr>
                </a:outerShdw>
              </a:effectLst>
            </a:endParaRPr>
          </a:p>
        </p:txBody>
      </p:sp>
      <p:sp>
        <p:nvSpPr>
          <p:cNvPr id="22" name="Rectangle 21"/>
          <p:cNvSpPr/>
          <p:nvPr/>
        </p:nvSpPr>
        <p:spPr>
          <a:xfrm>
            <a:off x="2438400" y="4419600"/>
            <a:ext cx="609600" cy="646331"/>
          </a:xfrm>
          <a:prstGeom prst="rect">
            <a:avLst/>
          </a:prstGeom>
          <a:solidFill>
            <a:srgbClr val="000000">
              <a:alpha val="34118"/>
            </a:srgbClr>
          </a:solidFill>
        </p:spPr>
        <p:txBody>
          <a:bodyPr wrap="square">
            <a:spAutoFit/>
          </a:bodyPr>
          <a:lstStyle/>
          <a:p>
            <a:pPr algn="ctr"/>
            <a:r>
              <a:rPr lang="en-US" dirty="0" smtClean="0">
                <a:solidFill>
                  <a:srgbClr val="FFFFCC"/>
                </a:solidFill>
                <a:effectLst>
                  <a:outerShdw blurRad="38100" dist="38100" dir="2700000" algn="tl">
                    <a:srgbClr val="000000">
                      <a:alpha val="43137"/>
                    </a:srgbClr>
                  </a:outerShdw>
                </a:effectLst>
              </a:rPr>
              <a:t>SD Zoo</a:t>
            </a:r>
            <a:endParaRPr lang="en-US" dirty="0">
              <a:solidFill>
                <a:srgbClr val="FFFFCC"/>
              </a:solidFill>
              <a:effectLst>
                <a:outerShdw blurRad="38100" dist="38100" dir="2700000" algn="tl">
                  <a:srgbClr val="000000">
                    <a:alpha val="43137"/>
                  </a:srgbClr>
                </a:outerShdw>
              </a:effectLst>
            </a:endParaRPr>
          </a:p>
        </p:txBody>
      </p:sp>
      <p:pic>
        <p:nvPicPr>
          <p:cNvPr id="10" name="Picture 9"/>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l="29462" r="24913"/>
          <a:stretch/>
        </p:blipFill>
        <p:spPr>
          <a:xfrm>
            <a:off x="3294743" y="3935406"/>
            <a:ext cx="1886857" cy="2846394"/>
          </a:xfrm>
          <a:prstGeom prst="rect">
            <a:avLst/>
          </a:prstGeom>
        </p:spPr>
      </p:pic>
      <p:pic>
        <p:nvPicPr>
          <p:cNvPr id="16" name="Picture 15"/>
          <p:cNvPicPr>
            <a:picLocks noChangeAspect="1"/>
          </p:cNvPicPr>
          <p:nvPr/>
        </p:nvPicPr>
        <p:blipFill rotWithShape="1">
          <a:blip r:embed="rId11" cstate="email">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a:ext>
            </a:extLst>
          </a:blip>
          <a:srcRect l="3904" r="17252"/>
          <a:stretch/>
        </p:blipFill>
        <p:spPr>
          <a:xfrm>
            <a:off x="5334000" y="5170161"/>
            <a:ext cx="3664857" cy="1611638"/>
          </a:xfrm>
          <a:prstGeom prst="rect">
            <a:avLst/>
          </a:prstGeom>
        </p:spPr>
      </p:pic>
      <p:sp>
        <p:nvSpPr>
          <p:cNvPr id="24" name="TextBox 23"/>
          <p:cNvSpPr txBox="1">
            <a:spLocks noChangeArrowheads="1"/>
          </p:cNvSpPr>
          <p:nvPr/>
        </p:nvSpPr>
        <p:spPr bwMode="auto">
          <a:xfrm>
            <a:off x="5334000" y="6320135"/>
            <a:ext cx="32766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Ethnic neighborhoods</a:t>
            </a:r>
            <a:endParaRPr lang="en-US" sz="2400" dirty="0">
              <a:solidFill>
                <a:srgbClr val="FFFFCC"/>
              </a:solidFill>
              <a:effectLst>
                <a:outerShdw blurRad="38100" dist="38100" dir="2700000" algn="tl">
                  <a:srgbClr val="000000">
                    <a:alpha val="43137"/>
                  </a:srgbClr>
                </a:outerShdw>
              </a:effectLst>
            </a:endParaRPr>
          </a:p>
        </p:txBody>
      </p:sp>
      <p:sp>
        <p:nvSpPr>
          <p:cNvPr id="25" name="Rectangle 24"/>
          <p:cNvSpPr/>
          <p:nvPr/>
        </p:nvSpPr>
        <p:spPr>
          <a:xfrm>
            <a:off x="3276600" y="6412468"/>
            <a:ext cx="1905000" cy="369332"/>
          </a:xfrm>
          <a:prstGeom prst="rect">
            <a:avLst/>
          </a:prstGeom>
          <a:solidFill>
            <a:srgbClr val="000000">
              <a:alpha val="34118"/>
            </a:srgbClr>
          </a:solidFill>
        </p:spPr>
        <p:txBody>
          <a:bodyPr wrap="square">
            <a:spAutoFit/>
          </a:bodyPr>
          <a:lstStyle/>
          <a:p>
            <a:pPr algn="ctr"/>
            <a:r>
              <a:rPr lang="en-US" dirty="0" smtClean="0">
                <a:solidFill>
                  <a:srgbClr val="FFFFCC"/>
                </a:solidFill>
                <a:effectLst>
                  <a:outerShdw blurRad="38100" dist="38100" dir="2700000" algn="tl">
                    <a:srgbClr val="000000">
                      <a:alpha val="43137"/>
                    </a:srgbClr>
                  </a:outerShdw>
                </a:effectLst>
              </a:rPr>
              <a:t>Grand Ole Opry</a:t>
            </a:r>
            <a:endParaRPr lang="en-US"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244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dissolve">
                                      <p:cBhvr>
                                        <p:cTn id="20" dur="500"/>
                                        <p:tgtEl>
                                          <p:spTgt spid="19"/>
                                        </p:tgtEl>
                                      </p:cBhvr>
                                    </p:animEffect>
                                  </p:childTnLst>
                                </p:cTn>
                              </p:par>
                              <p:par>
                                <p:cTn id="21" presetID="9"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dissolve">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dissolve">
                                      <p:cBhvr>
                                        <p:cTn id="50" dur="500"/>
                                        <p:tgtEl>
                                          <p:spTgt spid="22"/>
                                        </p:tgtEl>
                                      </p:cBhvr>
                                    </p:animEffect>
                                  </p:childTnLst>
                                </p:cTn>
                              </p:par>
                            </p:childTnLst>
                          </p:cTn>
                        </p:par>
                        <p:par>
                          <p:cTn id="51" fill="hold">
                            <p:stCondLst>
                              <p:cond delay="500"/>
                            </p:stCondLst>
                            <p:childTnLst>
                              <p:par>
                                <p:cTn id="52" presetID="9" presetClass="entr" presetSubtype="0"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dissolve">
                                      <p:cBhvr>
                                        <p:cTn id="54" dur="500"/>
                                        <p:tgtEl>
                                          <p:spTgt spid="10"/>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dissolv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dissolve">
                                      <p:cBhvr>
                                        <p:cTn id="62" dur="500"/>
                                        <p:tgtEl>
                                          <p:spTgt spid="1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dissolv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8" grpId="0" animBg="1"/>
      <p:bldP spid="19" grpId="0" animBg="1"/>
      <p:bldP spid="20" grpId="0"/>
      <p:bldP spid="21" grpId="0" animBg="1"/>
      <p:bldP spid="17" grpId="0" animBg="1"/>
      <p:bldP spid="22" grpId="0" animBg="1"/>
      <p:bldP spid="24" grpId="0" animBg="1"/>
      <p:bldP spid="25" grpId="0" animBg="1"/>
    </p:bldLst>
  </p:timing>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9" name="Rectangle 7"/>
          <p:cNvSpPr>
            <a:spLocks noGrp="1" noChangeArrowheads="1"/>
          </p:cNvSpPr>
          <p:nvPr>
            <p:ph type="subTitle" idx="1"/>
          </p:nvPr>
        </p:nvSpPr>
        <p:spPr>
          <a:xfrm>
            <a:off x="0" y="36286"/>
            <a:ext cx="9144000" cy="6821714"/>
          </a:xfrm>
        </p:spPr>
        <p:txBody>
          <a:bodyPr/>
          <a:lstStyle/>
          <a:p>
            <a:pPr algn="l">
              <a:spcBef>
                <a:spcPts val="0"/>
              </a:spcBef>
            </a:pPr>
            <a:r>
              <a:rPr lang="en-US" sz="2800" b="1" dirty="0" smtClean="0">
                <a:solidFill>
                  <a:srgbClr val="800000"/>
                </a:solidFill>
                <a:latin typeface="Arial" charset="0"/>
              </a:rPr>
              <a:t>Reasons for Urban Revitalization:</a:t>
            </a:r>
          </a:p>
          <a:p>
            <a:pPr algn="l">
              <a:spcBef>
                <a:spcPts val="0"/>
              </a:spcBef>
            </a:pPr>
            <a:r>
              <a:rPr lang="en-US" sz="2400" b="1" dirty="0" smtClean="0">
                <a:solidFill>
                  <a:srgbClr val="800000"/>
                </a:solidFill>
              </a:rPr>
              <a:t>Demographic factors: </a:t>
            </a:r>
            <a:r>
              <a:rPr lang="en-US" sz="2400" dirty="0">
                <a:solidFill>
                  <a:srgbClr val="800000"/>
                </a:solidFill>
              </a:rPr>
              <a:t>c</a:t>
            </a:r>
            <a:r>
              <a:rPr lang="en-US" sz="2400" dirty="0" smtClean="0">
                <a:solidFill>
                  <a:srgbClr val="800000"/>
                </a:solidFill>
              </a:rPr>
              <a:t>hanging </a:t>
            </a:r>
            <a:r>
              <a:rPr lang="en-US" sz="2400" dirty="0">
                <a:solidFill>
                  <a:srgbClr val="800000"/>
                </a:solidFill>
              </a:rPr>
              <a:t>patterns of household composition, age composition, and residential location, including migration/immigration </a:t>
            </a:r>
          </a:p>
          <a:p>
            <a:pPr marL="342900" indent="-342900" algn="l">
              <a:spcBef>
                <a:spcPts val="0"/>
              </a:spcBef>
              <a:buFont typeface="Arial"/>
              <a:buChar char="•"/>
            </a:pPr>
            <a:r>
              <a:rPr lang="en-US" sz="2400" dirty="0">
                <a:solidFill>
                  <a:srgbClr val="800000"/>
                </a:solidFill>
              </a:rPr>
              <a:t>New household forms; single-person households, households without children (DINKs, yuppies), and nontraditional households </a:t>
            </a:r>
          </a:p>
          <a:p>
            <a:pPr marL="342900" indent="-342900" algn="l">
              <a:spcBef>
                <a:spcPts val="0"/>
              </a:spcBef>
              <a:buFont typeface="Arial"/>
              <a:buChar char="•"/>
            </a:pPr>
            <a:r>
              <a:rPr lang="en-US" sz="2400" dirty="0">
                <a:solidFill>
                  <a:srgbClr val="800000"/>
                </a:solidFill>
              </a:rPr>
              <a:t>Aging of Baby Boomers; empty-nesters </a:t>
            </a:r>
          </a:p>
          <a:p>
            <a:pPr marL="342900" indent="-342900" algn="l">
              <a:spcBef>
                <a:spcPts val="0"/>
              </a:spcBef>
              <a:buFont typeface="Arial"/>
              <a:buChar char="•"/>
            </a:pPr>
            <a:r>
              <a:rPr lang="en-US" sz="2400" dirty="0">
                <a:solidFill>
                  <a:srgbClr val="800000"/>
                </a:solidFill>
              </a:rPr>
              <a:t>Recent international immigrants </a:t>
            </a:r>
            <a:endParaRPr lang="en-US" sz="2400" dirty="0" smtClean="0">
              <a:solidFill>
                <a:srgbClr val="800000"/>
              </a:solidFill>
            </a:endParaRPr>
          </a:p>
          <a:p>
            <a:pPr algn="l">
              <a:spcBef>
                <a:spcPts val="0"/>
              </a:spcBef>
            </a:pPr>
            <a:r>
              <a:rPr lang="en-US" sz="2400" b="1" dirty="0">
                <a:solidFill>
                  <a:srgbClr val="800000"/>
                </a:solidFill>
              </a:rPr>
              <a:t>S</a:t>
            </a:r>
            <a:r>
              <a:rPr lang="en-US" sz="2400" b="1" dirty="0" smtClean="0">
                <a:solidFill>
                  <a:srgbClr val="800000"/>
                </a:solidFill>
              </a:rPr>
              <a:t>ense </a:t>
            </a:r>
            <a:r>
              <a:rPr lang="en-US" sz="2400" b="1" dirty="0">
                <a:solidFill>
                  <a:srgbClr val="800000"/>
                </a:solidFill>
              </a:rPr>
              <a:t>of </a:t>
            </a:r>
            <a:r>
              <a:rPr lang="en-US" sz="2400" b="1" dirty="0" smtClean="0">
                <a:solidFill>
                  <a:srgbClr val="800000"/>
                </a:solidFill>
              </a:rPr>
              <a:t>place: </a:t>
            </a:r>
            <a:r>
              <a:rPr lang="en-US" sz="2400" dirty="0">
                <a:solidFill>
                  <a:srgbClr val="800000"/>
                </a:solidFill>
              </a:rPr>
              <a:t>e</a:t>
            </a:r>
            <a:r>
              <a:rPr lang="en-US" sz="2400" dirty="0" smtClean="0">
                <a:solidFill>
                  <a:srgbClr val="800000"/>
                </a:solidFill>
              </a:rPr>
              <a:t>motional </a:t>
            </a:r>
            <a:r>
              <a:rPr lang="en-US" sz="2400" dirty="0">
                <a:solidFill>
                  <a:srgbClr val="800000"/>
                </a:solidFill>
              </a:rPr>
              <a:t>attachment to central-city locations based on cultural amenities, landscape features, lifestyle factors </a:t>
            </a:r>
          </a:p>
          <a:p>
            <a:pPr marL="346075" lvl="1" indent="-342900" algn="l">
              <a:spcBef>
                <a:spcPts val="0"/>
              </a:spcBef>
              <a:buFont typeface="Arial"/>
              <a:buChar char="•"/>
            </a:pPr>
            <a:r>
              <a:rPr lang="en-US" sz="2400" dirty="0" smtClean="0">
                <a:solidFill>
                  <a:srgbClr val="800000"/>
                </a:solidFill>
              </a:rPr>
              <a:t>Distinctiveness </a:t>
            </a:r>
            <a:r>
              <a:rPr lang="en-US" sz="2400" dirty="0">
                <a:solidFill>
                  <a:srgbClr val="800000"/>
                </a:solidFill>
              </a:rPr>
              <a:t>of inner cities; consumption of nostalgia/historic character </a:t>
            </a:r>
          </a:p>
          <a:p>
            <a:pPr marL="346075" lvl="1" indent="-342900" algn="l">
              <a:spcBef>
                <a:spcPts val="0"/>
              </a:spcBef>
              <a:buFont typeface="Arial"/>
              <a:buChar char="•"/>
            </a:pPr>
            <a:r>
              <a:rPr lang="en-US" sz="2400" dirty="0">
                <a:solidFill>
                  <a:srgbClr val="800000"/>
                </a:solidFill>
              </a:rPr>
              <a:t>Cultural amenities (theater, museums, sports venues, restaurants); leisure society </a:t>
            </a:r>
          </a:p>
          <a:p>
            <a:pPr marL="346075" lvl="1" indent="-342900" algn="l">
              <a:spcBef>
                <a:spcPts val="0"/>
              </a:spcBef>
              <a:buFont typeface="Arial"/>
              <a:buChar char="•"/>
            </a:pPr>
            <a:r>
              <a:rPr lang="en-US" sz="2400" dirty="0">
                <a:solidFill>
                  <a:srgbClr val="800000"/>
                </a:solidFill>
              </a:rPr>
              <a:t>Lifestyles; concentrations of populations with similar interests; acceptance of diversity </a:t>
            </a:r>
          </a:p>
          <a:p>
            <a:pPr marL="346075" lvl="1" indent="-342900" algn="l">
              <a:spcBef>
                <a:spcPts val="0"/>
              </a:spcBef>
              <a:buFont typeface="Arial"/>
              <a:buChar char="•"/>
            </a:pPr>
            <a:r>
              <a:rPr lang="en-US" sz="2400" dirty="0">
                <a:solidFill>
                  <a:srgbClr val="800000"/>
                </a:solidFill>
              </a:rPr>
              <a:t>Community pride; neighborhood associations </a:t>
            </a:r>
          </a:p>
        </p:txBody>
      </p:sp>
    </p:spTree>
    <p:extLst>
      <p:ext uri="{BB962C8B-B14F-4D97-AF65-F5344CB8AC3E}">
        <p14:creationId xmlns:p14="http://schemas.microsoft.com/office/powerpoint/2010/main" val="34661747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09599"/>
            <a:ext cx="2739571" cy="6230309"/>
          </a:xfrm>
          <a:prstGeom prst="rect">
            <a:avLst/>
          </a:prstGeom>
        </p:spPr>
      </p:pic>
      <p:sp>
        <p:nvSpPr>
          <p:cNvPr id="10" name="TextBox 9"/>
          <p:cNvSpPr txBox="1">
            <a:spLocks noChangeArrowheads="1"/>
          </p:cNvSpPr>
          <p:nvPr/>
        </p:nvSpPr>
        <p:spPr bwMode="auto">
          <a:xfrm>
            <a:off x="0" y="6197135"/>
            <a:ext cx="2732314" cy="6608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200"/>
              </a:lnSpc>
            </a:pPr>
            <a:r>
              <a:rPr lang="en-US" sz="2000" dirty="0" smtClean="0">
                <a:solidFill>
                  <a:srgbClr val="FFFFCC"/>
                </a:solidFill>
                <a:effectLst>
                  <a:outerShdw blurRad="38100" dist="38100" dir="2700000" algn="tl">
                    <a:srgbClr val="000000">
                      <a:alpha val="43137"/>
                    </a:srgbClr>
                  </a:outerShdw>
                </a:effectLst>
              </a:rPr>
              <a:t>Wells Fargo Center, Minneapolis, MN</a:t>
            </a:r>
            <a:endParaRPr lang="en-US" sz="2000" dirty="0">
              <a:solidFill>
                <a:srgbClr val="FFFFCC"/>
              </a:solidFill>
              <a:effectLst>
                <a:outerShdw blurRad="38100" dist="38100" dir="2700000" algn="tl">
                  <a:srgbClr val="000000">
                    <a:alpha val="43137"/>
                  </a:srgbClr>
                </a:outerShdw>
              </a:effectLst>
            </a:endParaRPr>
          </a:p>
        </p:txBody>
      </p:sp>
      <p:sp>
        <p:nvSpPr>
          <p:cNvPr id="11" name="Rectangle 4"/>
          <p:cNvSpPr txBox="1">
            <a:spLocks noChangeArrowheads="1"/>
          </p:cNvSpPr>
          <p:nvPr/>
        </p:nvSpPr>
        <p:spPr bwMode="auto">
          <a:xfrm>
            <a:off x="0" y="-14513"/>
            <a:ext cx="2895600" cy="547913"/>
          </a:xfrm>
          <a:prstGeom prst="rect">
            <a:avLst/>
          </a:prstGeom>
          <a:solidFill>
            <a:srgbClr val="FFFFF2"/>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3200" b="1" dirty="0" smtClean="0">
                <a:solidFill>
                  <a:srgbClr val="800000"/>
                </a:solidFill>
                <a:latin typeface="Arial" charset="0"/>
              </a:rPr>
              <a:t>Urban Trends</a:t>
            </a:r>
            <a:endParaRPr lang="en-US" sz="3200" b="1" dirty="0">
              <a:solidFill>
                <a:srgbClr val="800000"/>
              </a:solidFill>
              <a:latin typeface="Arial" charset="0"/>
            </a:endParaRPr>
          </a:p>
        </p:txBody>
      </p:sp>
      <p:sp>
        <p:nvSpPr>
          <p:cNvPr id="9" name="Rectangle 5"/>
          <p:cNvSpPr txBox="1">
            <a:spLocks noChangeArrowheads="1"/>
          </p:cNvSpPr>
          <p:nvPr/>
        </p:nvSpPr>
        <p:spPr>
          <a:xfrm>
            <a:off x="2819400" y="0"/>
            <a:ext cx="6324600" cy="60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1" indent="0">
              <a:spcBef>
                <a:spcPct val="0"/>
              </a:spcBef>
              <a:buNone/>
            </a:pPr>
            <a:r>
              <a:rPr lang="en-US" dirty="0" smtClean="0">
                <a:solidFill>
                  <a:srgbClr val="800000"/>
                </a:solidFill>
                <a:latin typeface="Arial" charset="0"/>
              </a:rPr>
              <a:t>– postmodernism</a:t>
            </a: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95600" y="609600"/>
            <a:ext cx="2895600" cy="3353156"/>
          </a:xfrm>
          <a:prstGeom prst="rect">
            <a:avLst/>
          </a:prstGeom>
        </p:spPr>
      </p:pic>
      <p:sp>
        <p:nvSpPr>
          <p:cNvPr id="12" name="TextBox 11"/>
          <p:cNvSpPr txBox="1">
            <a:spLocks noChangeArrowheads="1"/>
          </p:cNvSpPr>
          <p:nvPr/>
        </p:nvSpPr>
        <p:spPr bwMode="auto">
          <a:xfrm>
            <a:off x="2895600" y="3301535"/>
            <a:ext cx="2895600" cy="6608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200"/>
              </a:lnSpc>
            </a:pPr>
            <a:r>
              <a:rPr lang="en-US" sz="2000" dirty="0" err="1" smtClean="0">
                <a:solidFill>
                  <a:srgbClr val="FFFFCC"/>
                </a:solidFill>
                <a:effectLst>
                  <a:outerShdw blurRad="38100" dist="38100" dir="2700000" algn="tl">
                    <a:srgbClr val="000000">
                      <a:alpha val="43137"/>
                    </a:srgbClr>
                  </a:outerShdw>
                </a:effectLst>
              </a:rPr>
              <a:t>Petronas</a:t>
            </a:r>
            <a:r>
              <a:rPr lang="en-US" sz="2000" dirty="0" smtClean="0">
                <a:solidFill>
                  <a:srgbClr val="FFFFCC"/>
                </a:solidFill>
                <a:effectLst>
                  <a:outerShdw blurRad="38100" dist="38100" dir="2700000" algn="tl">
                    <a:srgbClr val="000000">
                      <a:alpha val="43137"/>
                    </a:srgbClr>
                  </a:outerShdw>
                </a:effectLst>
              </a:rPr>
              <a:t> Towers, Singapore</a:t>
            </a:r>
            <a:endParaRPr lang="en-US" sz="2000" dirty="0">
              <a:solidFill>
                <a:srgbClr val="FFFFCC"/>
              </a:solidFill>
              <a:effectLst>
                <a:outerShdw blurRad="38100" dist="38100" dir="2700000" algn="tl">
                  <a:srgbClr val="000000">
                    <a:alpha val="43137"/>
                  </a:srgbClr>
                </a:outerShdw>
              </a:effectLst>
            </a:endParaRPr>
          </a:p>
        </p:txBody>
      </p:sp>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95600" y="4064000"/>
            <a:ext cx="2895600" cy="2794000"/>
          </a:xfrm>
          <a:prstGeom prst="rect">
            <a:avLst/>
          </a:prstGeom>
        </p:spPr>
      </p:pic>
      <p:sp>
        <p:nvSpPr>
          <p:cNvPr id="14" name="TextBox 13"/>
          <p:cNvSpPr txBox="1">
            <a:spLocks noChangeArrowheads="1"/>
          </p:cNvSpPr>
          <p:nvPr/>
        </p:nvSpPr>
        <p:spPr bwMode="auto">
          <a:xfrm>
            <a:off x="2895600" y="6197135"/>
            <a:ext cx="2895600" cy="6608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200"/>
              </a:lnSpc>
            </a:pPr>
            <a:r>
              <a:rPr lang="en-US" sz="2000" dirty="0" smtClean="0">
                <a:solidFill>
                  <a:srgbClr val="FFFFCC"/>
                </a:solidFill>
                <a:effectLst>
                  <a:outerShdw blurRad="38100" dist="38100" dir="2700000" algn="tl">
                    <a:srgbClr val="000000">
                      <a:alpha val="43137"/>
                    </a:srgbClr>
                  </a:outerShdw>
                </a:effectLst>
              </a:rPr>
              <a:t>Harold Wash. Library, Chicago, IL</a:t>
            </a:r>
            <a:endParaRPr lang="en-US" sz="2000" dirty="0">
              <a:solidFill>
                <a:srgbClr val="FFFFCC"/>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5958114" y="609600"/>
            <a:ext cx="3185886" cy="6212114"/>
          </a:xfrm>
          <a:prstGeom prst="rect">
            <a:avLst/>
          </a:prstGeom>
        </p:spPr>
      </p:pic>
      <p:sp>
        <p:nvSpPr>
          <p:cNvPr id="16" name="TextBox 15"/>
          <p:cNvSpPr txBox="1">
            <a:spLocks noChangeArrowheads="1"/>
          </p:cNvSpPr>
          <p:nvPr/>
        </p:nvSpPr>
        <p:spPr bwMode="auto">
          <a:xfrm>
            <a:off x="7315200" y="609600"/>
            <a:ext cx="1828800" cy="6608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ts val="2200"/>
              </a:lnSpc>
            </a:pPr>
            <a:r>
              <a:rPr lang="en-US" sz="2000" dirty="0" smtClean="0">
                <a:solidFill>
                  <a:srgbClr val="FFFFCC"/>
                </a:solidFill>
                <a:effectLst>
                  <a:outerShdw blurRad="38100" dist="38100" dir="2700000" algn="tl">
                    <a:srgbClr val="000000">
                      <a:alpha val="43137"/>
                    </a:srgbClr>
                  </a:outerShdw>
                </a:effectLst>
              </a:rPr>
              <a:t>World Trade Center, NYC</a:t>
            </a:r>
            <a:endParaRPr lang="en-US" sz="2000" dirty="0">
              <a:solidFill>
                <a:srgbClr val="FFFFCC"/>
              </a:solidFill>
              <a:effectLst>
                <a:outerShdw blurRad="38100" dist="38100" dir="2700000" algn="tl">
                  <a:srgbClr val="000000">
                    <a:alpha val="43137"/>
                  </a:srgbClr>
                </a:outerShdw>
              </a:effectLst>
            </a:endParaRPr>
          </a:p>
        </p:txBody>
      </p:sp>
      <p:sp>
        <p:nvSpPr>
          <p:cNvPr id="17" name="TextBox 16"/>
          <p:cNvSpPr txBox="1">
            <a:spLocks noChangeArrowheads="1"/>
          </p:cNvSpPr>
          <p:nvPr/>
        </p:nvSpPr>
        <p:spPr bwMode="auto">
          <a:xfrm>
            <a:off x="5943600" y="6019800"/>
            <a:ext cx="3200400" cy="830997"/>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Example of </a:t>
            </a:r>
            <a:br>
              <a:rPr lang="en-US" sz="2400" dirty="0" smtClean="0">
                <a:solidFill>
                  <a:srgbClr val="FFFFCC"/>
                </a:solidFill>
                <a:effectLst>
                  <a:outerShdw blurRad="38100" dist="38100" dir="2700000" algn="tl">
                    <a:srgbClr val="000000">
                      <a:alpha val="43137"/>
                    </a:srgbClr>
                  </a:outerShdw>
                </a:effectLst>
              </a:rPr>
            </a:br>
            <a:r>
              <a:rPr lang="en-US" sz="2400" dirty="0" smtClean="0">
                <a:solidFill>
                  <a:srgbClr val="FFFFCC"/>
                </a:solidFill>
                <a:effectLst>
                  <a:outerShdw blurRad="38100" dist="38100" dir="2700000" algn="tl">
                    <a:srgbClr val="000000">
                      <a:alpha val="43137"/>
                    </a:srgbClr>
                  </a:outerShdw>
                </a:effectLst>
              </a:rPr>
              <a:t>modern architecture</a:t>
            </a:r>
            <a:endParaRPr lang="en-US" sz="2400" dirty="0">
              <a:solidFill>
                <a:srgbClr val="FFFF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0812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ssolv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7"/>
          <p:cNvSpPr>
            <a:spLocks noGrp="1" noChangeArrowheads="1"/>
          </p:cNvSpPr>
          <p:nvPr>
            <p:ph type="subTitle" idx="1"/>
          </p:nvPr>
        </p:nvSpPr>
        <p:spPr>
          <a:xfrm>
            <a:off x="0" y="533400"/>
            <a:ext cx="9144000" cy="609600"/>
          </a:xfrm>
        </p:spPr>
        <p:txBody>
          <a:bodyPr/>
          <a:lstStyle/>
          <a:p>
            <a:pPr marL="228600" indent="-228600" algn="l">
              <a:buFontTx/>
              <a:buChar char="•"/>
            </a:pPr>
            <a:r>
              <a:rPr lang="en-US" sz="2800" dirty="0" smtClean="0">
                <a:solidFill>
                  <a:srgbClr val="800000"/>
                </a:solidFill>
                <a:latin typeface="Arial" charset="0"/>
              </a:rPr>
              <a:t>Gated communities</a:t>
            </a:r>
            <a:endParaRPr lang="en-US" sz="2800" dirty="0">
              <a:solidFill>
                <a:srgbClr val="800000"/>
              </a:solidFill>
              <a:latin typeface="Arial" charset="0"/>
            </a:endParaRPr>
          </a:p>
        </p:txBody>
      </p:sp>
      <p:pic>
        <p:nvPicPr>
          <p:cNvPr id="146437" name="Picture 8"/>
          <p:cNvPicPr>
            <a:picLocks noChangeAspect="1" noChangeArrowheads="1"/>
          </p:cNvPicPr>
          <p:nvPr/>
        </p:nvPicPr>
        <p:blipFill>
          <a:blip r:embed="rId3" cstate="email">
            <a:lum bright="10000" contrast="20000"/>
            <a:extLst>
              <a:ext uri="{28A0092B-C50C-407E-A947-70E740481C1C}">
                <a14:useLocalDpi xmlns:a14="http://schemas.microsoft.com/office/drawing/2010/main"/>
              </a:ext>
            </a:extLst>
          </a:blip>
          <a:srcRect/>
          <a:stretch>
            <a:fillRect/>
          </a:stretch>
        </p:blipFill>
        <p:spPr bwMode="auto">
          <a:xfrm>
            <a:off x="-1" y="1143000"/>
            <a:ext cx="917010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Rectangle 4"/>
          <p:cNvSpPr>
            <a:spLocks noChangeArrowheads="1"/>
          </p:cNvSpPr>
          <p:nvPr/>
        </p:nvSpPr>
        <p:spPr bwMode="auto">
          <a:xfrm>
            <a:off x="6705600" y="1143000"/>
            <a:ext cx="2438400" cy="830263"/>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800000"/>
                </a:solidFill>
              </a:rPr>
              <a:t>Part of Verona Walk, Naples FL</a:t>
            </a:r>
          </a:p>
        </p:txBody>
      </p:sp>
      <p:pic>
        <p:nvPicPr>
          <p:cNvPr id="146434"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066800"/>
            <a:ext cx="27432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txBox="1">
            <a:spLocks noChangeArrowheads="1"/>
          </p:cNvSpPr>
          <p:nvPr/>
        </p:nvSpPr>
        <p:spPr bwMode="auto">
          <a:xfrm>
            <a:off x="0" y="-14513"/>
            <a:ext cx="2895600" cy="547913"/>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3200" b="1" dirty="0" smtClean="0">
                <a:solidFill>
                  <a:srgbClr val="800000"/>
                </a:solidFill>
                <a:latin typeface="Arial" charset="0"/>
              </a:rPr>
              <a:t>Urban Trends</a:t>
            </a:r>
            <a:endParaRPr lang="en-US" sz="3200" b="1" dirty="0">
              <a:solidFill>
                <a:srgbClr val="800000"/>
              </a:solidFill>
              <a:latin typeface="Arial" charset="0"/>
            </a:endParaRPr>
          </a:p>
        </p:txBody>
      </p:sp>
    </p:spTree>
    <p:extLst>
      <p:ext uri="{BB962C8B-B14F-4D97-AF65-F5344CB8AC3E}">
        <p14:creationId xmlns:p14="http://schemas.microsoft.com/office/powerpoint/2010/main" val="585598635"/>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6800" y="3657600"/>
            <a:ext cx="4267200" cy="3200400"/>
          </a:xfrm>
          <a:prstGeom prst="rect">
            <a:avLst/>
          </a:prstGeom>
        </p:spPr>
      </p:pic>
      <p:pic>
        <p:nvPicPr>
          <p:cNvPr id="7" name="Picture 2" descr="http://www.outofaces.com/wp-content/uploads/2009/06/boca-raton-estate-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 y="3683001"/>
            <a:ext cx="4880428"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9" name="Picture 3" descr="deblij_ch09_fig32"/>
          <p:cNvPicPr>
            <a:picLocks noChangeAspect="1" noChangeArrowheads="1"/>
          </p:cNvPicPr>
          <p:nvPr/>
        </p:nvPicPr>
        <p:blipFill rotWithShape="1">
          <a:blip r:embed="rId5" cstate="email">
            <a:lum bright="10000" contrast="20000"/>
            <a:extLst>
              <a:ext uri="{28A0092B-C50C-407E-A947-70E740481C1C}">
                <a14:useLocalDpi xmlns:a14="http://schemas.microsoft.com/office/drawing/2010/main"/>
              </a:ext>
            </a:extLst>
          </a:blip>
          <a:srcRect/>
          <a:stretch/>
        </p:blipFill>
        <p:spPr bwMode="auto">
          <a:xfrm>
            <a:off x="0" y="0"/>
            <a:ext cx="9144000" cy="3701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7162800" y="21771"/>
            <a:ext cx="1981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Tear downs</a:t>
            </a:r>
            <a:endParaRPr lang="en-US" sz="2400" dirty="0">
              <a:solidFill>
                <a:srgbClr val="FFFFCC"/>
              </a:solidFill>
              <a:effectLst>
                <a:outerShdw blurRad="38100" dist="38100" dir="2700000" algn="tl">
                  <a:srgbClr val="000000">
                    <a:alpha val="43137"/>
                  </a:srgbClr>
                </a:outerShdw>
              </a:effectLst>
            </a:endParaRPr>
          </a:p>
        </p:txBody>
      </p:sp>
      <p:sp>
        <p:nvSpPr>
          <p:cNvPr id="10" name="TextBox 9"/>
          <p:cNvSpPr txBox="1">
            <a:spLocks noChangeArrowheads="1"/>
          </p:cNvSpPr>
          <p:nvPr/>
        </p:nvSpPr>
        <p:spPr bwMode="auto">
          <a:xfrm>
            <a:off x="0" y="3729335"/>
            <a:ext cx="1981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err="1" smtClean="0">
                <a:solidFill>
                  <a:srgbClr val="FFFFCC"/>
                </a:solidFill>
                <a:effectLst>
                  <a:outerShdw blurRad="38100" dist="38100" dir="2700000" algn="tl">
                    <a:srgbClr val="000000">
                      <a:alpha val="43137"/>
                    </a:srgbClr>
                  </a:outerShdw>
                </a:effectLst>
              </a:rPr>
              <a:t>McMansions</a:t>
            </a:r>
            <a:endParaRPr lang="en-US" sz="2400" dirty="0">
              <a:solidFill>
                <a:srgbClr val="FFFFCC"/>
              </a:solidFill>
              <a:effectLst>
                <a:outerShdw blurRad="38100" dist="38100" dir="2700000" algn="tl">
                  <a:srgbClr val="000000">
                    <a:alpha val="43137"/>
                  </a:srgbClr>
                </a:outerShdw>
              </a:effectLst>
            </a:endParaRPr>
          </a:p>
        </p:txBody>
      </p:sp>
      <p:sp>
        <p:nvSpPr>
          <p:cNvPr id="11" name="Rectangle 4"/>
          <p:cNvSpPr txBox="1">
            <a:spLocks noChangeArrowheads="1"/>
          </p:cNvSpPr>
          <p:nvPr/>
        </p:nvSpPr>
        <p:spPr bwMode="auto">
          <a:xfrm>
            <a:off x="0" y="-14513"/>
            <a:ext cx="2895600" cy="547913"/>
          </a:xfrm>
          <a:prstGeom prst="rect">
            <a:avLst/>
          </a:prstGeom>
          <a:solidFill>
            <a:srgbClr val="FFFFF2"/>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3200" b="1" dirty="0" smtClean="0">
                <a:solidFill>
                  <a:srgbClr val="800000"/>
                </a:solidFill>
                <a:latin typeface="Arial" charset="0"/>
              </a:rPr>
              <a:t>Urban Trends</a:t>
            </a:r>
            <a:endParaRPr lang="en-US" sz="3200" b="1" dirty="0">
              <a:solidFill>
                <a:srgbClr val="800000"/>
              </a:solidFill>
              <a:latin typeface="Arial" charset="0"/>
            </a:endParaRPr>
          </a:p>
        </p:txBody>
      </p:sp>
    </p:spTree>
    <p:extLst>
      <p:ext uri="{BB962C8B-B14F-4D97-AF65-F5344CB8AC3E}">
        <p14:creationId xmlns:p14="http://schemas.microsoft.com/office/powerpoint/2010/main" val="802950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7459" name="Rectangle 7"/>
          <p:cNvSpPr>
            <a:spLocks noGrp="1" noChangeArrowheads="1"/>
          </p:cNvSpPr>
          <p:nvPr>
            <p:ph type="subTitle" idx="1"/>
          </p:nvPr>
        </p:nvSpPr>
        <p:spPr>
          <a:xfrm>
            <a:off x="0" y="36286"/>
            <a:ext cx="9144000" cy="6440714"/>
          </a:xfrm>
        </p:spPr>
        <p:txBody>
          <a:bodyPr/>
          <a:lstStyle/>
          <a:p>
            <a:pPr marL="228600" indent="-228600" algn="l">
              <a:lnSpc>
                <a:spcPts val="2500"/>
              </a:lnSpc>
              <a:spcBef>
                <a:spcPts val="0"/>
              </a:spcBef>
              <a:buFontTx/>
              <a:buChar char="•"/>
            </a:pPr>
            <a:r>
              <a:rPr lang="en-US" sz="2800" b="1" dirty="0" smtClean="0">
                <a:solidFill>
                  <a:srgbClr val="5F0101"/>
                </a:solidFill>
                <a:latin typeface="+mj-lt"/>
              </a:rPr>
              <a:t>Postmodernism</a:t>
            </a:r>
            <a:r>
              <a:rPr lang="en-US" sz="2800" dirty="0" smtClean="0">
                <a:solidFill>
                  <a:srgbClr val="5F0101"/>
                </a:solidFill>
                <a:latin typeface="+mj-lt"/>
              </a:rPr>
              <a:t> – uses </a:t>
            </a:r>
            <a:r>
              <a:rPr lang="en-US" sz="2800" dirty="0">
                <a:solidFill>
                  <a:srgbClr val="5F0101"/>
                </a:solidFill>
                <a:latin typeface="+mj-lt"/>
              </a:rPr>
              <a:t>older, historical styles and a sense of lightheartedness and </a:t>
            </a:r>
            <a:r>
              <a:rPr lang="en-US" sz="2800" dirty="0" smtClean="0">
                <a:solidFill>
                  <a:srgbClr val="5F0101"/>
                </a:solidFill>
                <a:latin typeface="+mj-lt"/>
              </a:rPr>
              <a:t>eclecticism; combines </a:t>
            </a:r>
            <a:r>
              <a:rPr lang="en-US" sz="2800" dirty="0">
                <a:solidFill>
                  <a:srgbClr val="5F0101"/>
                </a:solidFill>
                <a:latin typeface="+mj-lt"/>
              </a:rPr>
              <a:t>pleasant-looking forms and vibrant colors to convey new ideas and to create spaces that are more people friendly than their modernist predecessors</a:t>
            </a:r>
            <a:r>
              <a:rPr lang="en-US" sz="2800" dirty="0" smtClean="0">
                <a:solidFill>
                  <a:srgbClr val="5F0101"/>
                </a:solidFill>
                <a:latin typeface="+mj-lt"/>
              </a:rPr>
              <a:t>.</a:t>
            </a:r>
          </a:p>
          <a:p>
            <a:pPr algn="l">
              <a:lnSpc>
                <a:spcPts val="2500"/>
              </a:lnSpc>
              <a:spcBef>
                <a:spcPts val="0"/>
              </a:spcBef>
            </a:pPr>
            <a:r>
              <a:rPr lang="en-US" sz="2800" b="1" dirty="0">
                <a:solidFill>
                  <a:srgbClr val="5F0101"/>
                </a:solidFill>
              </a:rPr>
              <a:t>Gated </a:t>
            </a:r>
            <a:r>
              <a:rPr lang="en-US" sz="2800" b="1" dirty="0" smtClean="0">
                <a:solidFill>
                  <a:srgbClr val="5F0101"/>
                </a:solidFill>
              </a:rPr>
              <a:t>Communities</a:t>
            </a:r>
            <a:endParaRPr lang="en-US" sz="2800" dirty="0">
              <a:solidFill>
                <a:srgbClr val="5F0101"/>
              </a:solidFill>
              <a:latin typeface="+mj-lt"/>
            </a:endParaRPr>
          </a:p>
          <a:p>
            <a:pPr marL="228600" indent="-228600" algn="l">
              <a:lnSpc>
                <a:spcPts val="2500"/>
              </a:lnSpc>
              <a:spcBef>
                <a:spcPts val="0"/>
              </a:spcBef>
              <a:buFontTx/>
              <a:buChar char="•"/>
            </a:pPr>
            <a:r>
              <a:rPr lang="en-US" sz="2800" dirty="0" smtClean="0">
                <a:solidFill>
                  <a:srgbClr val="5F0101"/>
                </a:solidFill>
                <a:latin typeface="+mj-lt"/>
              </a:rPr>
              <a:t>Fenced</a:t>
            </a:r>
            <a:r>
              <a:rPr lang="en-US" sz="2800" dirty="0">
                <a:solidFill>
                  <a:srgbClr val="5F0101"/>
                </a:solidFill>
                <a:latin typeface="+mj-lt"/>
              </a:rPr>
              <a:t>-in neighborhoods with controlled access gates for people and cars</a:t>
            </a:r>
          </a:p>
          <a:p>
            <a:pPr marL="228600" indent="-228600" algn="l">
              <a:lnSpc>
                <a:spcPts val="2500"/>
              </a:lnSpc>
              <a:spcBef>
                <a:spcPts val="0"/>
              </a:spcBef>
              <a:buFontTx/>
              <a:buChar char="•"/>
            </a:pPr>
            <a:r>
              <a:rPr lang="en-US" sz="2800" dirty="0">
                <a:solidFill>
                  <a:srgbClr val="5F0101"/>
                </a:solidFill>
                <a:latin typeface="+mj-lt"/>
              </a:rPr>
              <a:t>In the US, about 16 million people (or 6% of Americans) live in these communities…</a:t>
            </a:r>
          </a:p>
          <a:p>
            <a:pPr marL="228600" indent="-228600" algn="l">
              <a:lnSpc>
                <a:spcPts val="2500"/>
              </a:lnSpc>
              <a:spcBef>
                <a:spcPts val="0"/>
              </a:spcBef>
              <a:buFontTx/>
              <a:buChar char="•"/>
            </a:pPr>
            <a:r>
              <a:rPr lang="en-US" sz="2800" dirty="0">
                <a:solidFill>
                  <a:srgbClr val="5F0101"/>
                </a:solidFill>
                <a:latin typeface="+mj-lt"/>
              </a:rPr>
              <a:t>These make spaces </a:t>
            </a:r>
            <a:r>
              <a:rPr lang="ja-JP" altLang="en-US" sz="2800" dirty="0">
                <a:solidFill>
                  <a:srgbClr val="5F0101"/>
                </a:solidFill>
                <a:latin typeface="+mj-lt"/>
              </a:rPr>
              <a:t>“</a:t>
            </a:r>
            <a:r>
              <a:rPr lang="en-US" sz="2800" dirty="0">
                <a:solidFill>
                  <a:srgbClr val="5F0101"/>
                </a:solidFill>
                <a:latin typeface="+mj-lt"/>
              </a:rPr>
              <a:t>defensible</a:t>
            </a:r>
            <a:r>
              <a:rPr lang="ja-JP" altLang="en-US" sz="2800" dirty="0">
                <a:solidFill>
                  <a:srgbClr val="5F0101"/>
                </a:solidFill>
                <a:latin typeface="+mj-lt"/>
              </a:rPr>
              <a:t>”</a:t>
            </a:r>
            <a:r>
              <a:rPr lang="en-US" sz="2800" dirty="0">
                <a:solidFill>
                  <a:srgbClr val="5F0101"/>
                </a:solidFill>
                <a:latin typeface="+mj-lt"/>
              </a:rPr>
              <a:t> from </a:t>
            </a:r>
            <a:r>
              <a:rPr lang="en-US" sz="2800" dirty="0" smtClean="0">
                <a:solidFill>
                  <a:srgbClr val="5F0101"/>
                </a:solidFill>
                <a:latin typeface="+mj-lt"/>
              </a:rPr>
              <a:t>undesired </a:t>
            </a:r>
            <a:r>
              <a:rPr lang="en-US" sz="2800" dirty="0">
                <a:solidFill>
                  <a:srgbClr val="5F0101"/>
                </a:solidFill>
                <a:latin typeface="+mj-lt"/>
              </a:rPr>
              <a:t>activities such as break-ins, </a:t>
            </a:r>
            <a:r>
              <a:rPr lang="en-US" sz="2800" dirty="0" smtClean="0">
                <a:solidFill>
                  <a:srgbClr val="5F0101"/>
                </a:solidFill>
                <a:latin typeface="+mj-lt"/>
              </a:rPr>
              <a:t>drug </a:t>
            </a:r>
            <a:r>
              <a:rPr lang="en-US" sz="2800" dirty="0">
                <a:solidFill>
                  <a:srgbClr val="5F0101"/>
                </a:solidFill>
                <a:latin typeface="+mj-lt"/>
              </a:rPr>
              <a:t>dealing, prostitution</a:t>
            </a:r>
            <a:r>
              <a:rPr lang="en-US" sz="2800" dirty="0" smtClean="0">
                <a:solidFill>
                  <a:srgbClr val="5F0101"/>
                </a:solidFill>
                <a:latin typeface="+mj-lt"/>
              </a:rPr>
              <a:t>…</a:t>
            </a:r>
          </a:p>
          <a:p>
            <a:pPr marL="228600" indent="-228600" algn="l">
              <a:lnSpc>
                <a:spcPts val="2500"/>
              </a:lnSpc>
              <a:spcBef>
                <a:spcPts val="0"/>
              </a:spcBef>
              <a:buFontTx/>
              <a:buChar char="•"/>
            </a:pPr>
            <a:r>
              <a:rPr lang="en-US" sz="2800" b="1" dirty="0">
                <a:solidFill>
                  <a:srgbClr val="5F0101"/>
                </a:solidFill>
                <a:latin typeface="+mj-lt"/>
              </a:rPr>
              <a:t>Tear-downs – </a:t>
            </a:r>
            <a:r>
              <a:rPr lang="en-US" sz="2800" dirty="0">
                <a:solidFill>
                  <a:srgbClr val="5F0101"/>
                </a:solidFill>
                <a:latin typeface="+mj-lt"/>
              </a:rPr>
              <a:t>houses that new owners buy with the intention of tearing it down to build a much larger </a:t>
            </a:r>
            <a:r>
              <a:rPr lang="en-US" sz="2800" dirty="0" smtClean="0">
                <a:solidFill>
                  <a:srgbClr val="5F0101"/>
                </a:solidFill>
                <a:latin typeface="+mj-lt"/>
              </a:rPr>
              <a:t>home</a:t>
            </a:r>
          </a:p>
          <a:p>
            <a:pPr marL="228600" indent="-228600" algn="l">
              <a:lnSpc>
                <a:spcPts val="2500"/>
              </a:lnSpc>
              <a:spcBef>
                <a:spcPts val="0"/>
              </a:spcBef>
              <a:buFontTx/>
              <a:buChar char="•"/>
            </a:pPr>
            <a:r>
              <a:rPr lang="en-US" sz="2800" b="1" dirty="0" err="1">
                <a:solidFill>
                  <a:srgbClr val="5F0101"/>
                </a:solidFill>
                <a:latin typeface="+mj-lt"/>
              </a:rPr>
              <a:t>McMansions</a:t>
            </a:r>
            <a:r>
              <a:rPr lang="en-US" sz="2800" b="1" dirty="0">
                <a:solidFill>
                  <a:srgbClr val="5F0101"/>
                </a:solidFill>
                <a:latin typeface="+mj-lt"/>
              </a:rPr>
              <a:t> – </a:t>
            </a:r>
            <a:r>
              <a:rPr lang="en-US" sz="2800" dirty="0">
                <a:solidFill>
                  <a:srgbClr val="5F0101"/>
                </a:solidFill>
                <a:latin typeface="+mj-lt"/>
              </a:rPr>
              <a:t>large homes, often built to the outer limits of the lot. They are called </a:t>
            </a:r>
            <a:r>
              <a:rPr lang="en-US" sz="2800" dirty="0" err="1">
                <a:solidFill>
                  <a:srgbClr val="5F0101"/>
                </a:solidFill>
                <a:latin typeface="+mj-lt"/>
              </a:rPr>
              <a:t>McMansions</a:t>
            </a:r>
            <a:r>
              <a:rPr lang="en-US" sz="2800" dirty="0">
                <a:solidFill>
                  <a:srgbClr val="5F0101"/>
                </a:solidFill>
                <a:latin typeface="+mj-lt"/>
              </a:rPr>
              <a:t> because of their super size and their similar </a:t>
            </a:r>
            <a:r>
              <a:rPr lang="en-US" sz="2800" dirty="0" smtClean="0">
                <a:solidFill>
                  <a:srgbClr val="5F0101"/>
                </a:solidFill>
                <a:latin typeface="+mj-lt"/>
              </a:rPr>
              <a:t>look</a:t>
            </a:r>
          </a:p>
        </p:txBody>
      </p:sp>
    </p:spTree>
    <p:extLst>
      <p:ext uri="{BB962C8B-B14F-4D97-AF65-F5344CB8AC3E}">
        <p14:creationId xmlns:p14="http://schemas.microsoft.com/office/powerpoint/2010/main" val="2243102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609600"/>
          </a:xfrm>
        </p:spPr>
        <p:txBody>
          <a:bodyPr/>
          <a:lstStyle/>
          <a:p>
            <a:pPr eaLnBrk="1" hangingPunct="1"/>
            <a:r>
              <a:rPr lang="en-US" sz="3600">
                <a:latin typeface="Arial" charset="0"/>
              </a:rPr>
              <a:t>Mesoamerica</a:t>
            </a:r>
          </a:p>
        </p:txBody>
      </p:sp>
      <p:sp>
        <p:nvSpPr>
          <p:cNvPr id="13315" name="Rectangle 3"/>
          <p:cNvSpPr>
            <a:spLocks noGrp="1" noChangeArrowheads="1"/>
          </p:cNvSpPr>
          <p:nvPr>
            <p:ph type="body" idx="1"/>
          </p:nvPr>
        </p:nvSpPr>
        <p:spPr>
          <a:xfrm>
            <a:off x="0" y="5410200"/>
            <a:ext cx="4876800" cy="914400"/>
          </a:xfrm>
        </p:spPr>
        <p:txBody>
          <a:bodyPr/>
          <a:lstStyle/>
          <a:p>
            <a:pPr algn="ctr" eaLnBrk="1" hangingPunct="1">
              <a:lnSpc>
                <a:spcPct val="90000"/>
              </a:lnSpc>
              <a:buFontTx/>
              <a:buNone/>
            </a:pPr>
            <a:r>
              <a:rPr lang="en-US" sz="2800">
                <a:latin typeface="Arial" charset="0"/>
              </a:rPr>
              <a:t>Mayan and Aztec Civilizations</a:t>
            </a:r>
            <a:endParaRPr lang="en-US" sz="2800">
              <a:solidFill>
                <a:srgbClr val="000099"/>
              </a:solidFill>
              <a:latin typeface="Arial" charset="0"/>
            </a:endParaRPr>
          </a:p>
        </p:txBody>
      </p:sp>
      <p:pic>
        <p:nvPicPr>
          <p:cNvPr id="13316" name="Picture 5" descr="deblij_ch09_fig09"/>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 y="550863"/>
            <a:ext cx="701040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descr="deblij_ch09_fig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76800" y="4645025"/>
            <a:ext cx="4267200"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629" y="0"/>
            <a:ext cx="8229600" cy="533400"/>
          </a:xfrm>
        </p:spPr>
        <p:txBody>
          <a:bodyPr/>
          <a:lstStyle/>
          <a:p>
            <a:pPr marL="344488" indent="-344488" algn="l">
              <a:buFont typeface="Arial"/>
              <a:buChar char="•"/>
            </a:pPr>
            <a:r>
              <a:rPr lang="en-US" sz="2800" b="1" dirty="0">
                <a:solidFill>
                  <a:srgbClr val="5F0101"/>
                </a:solidFill>
                <a:latin typeface="Arial" charset="0"/>
              </a:rPr>
              <a:t>New </a:t>
            </a:r>
            <a:r>
              <a:rPr lang="en-US" sz="2800" b="1" dirty="0" smtClean="0">
                <a:solidFill>
                  <a:srgbClr val="5F0101"/>
                </a:solidFill>
                <a:latin typeface="Arial" charset="0"/>
              </a:rPr>
              <a:t>Urbanism; “smart growth”</a:t>
            </a:r>
            <a:endParaRPr lang="en-US" sz="2800" b="1" dirty="0">
              <a:solidFill>
                <a:srgbClr val="5F0101"/>
              </a:solidFill>
              <a:latin typeface="Arial" charset="0"/>
            </a:endParaRPr>
          </a:p>
        </p:txBody>
      </p:sp>
      <p:pic>
        <p:nvPicPr>
          <p:cNvPr id="14438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533400"/>
            <a:ext cx="4191000" cy="276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Rectangle 4"/>
          <p:cNvSpPr>
            <a:spLocks noChangeArrowheads="1"/>
          </p:cNvSpPr>
          <p:nvPr/>
        </p:nvSpPr>
        <p:spPr bwMode="auto">
          <a:xfrm>
            <a:off x="1676400" y="533400"/>
            <a:ext cx="2655887" cy="461963"/>
          </a:xfrm>
          <a:prstGeom prst="rect">
            <a:avLst/>
          </a:prstGeom>
          <a:solidFill>
            <a:srgbClr val="FFFFFF">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a:solidFill>
                  <a:srgbClr val="800000"/>
                </a:solidFill>
              </a:rPr>
              <a:t>Bitola, Macedonia</a:t>
            </a:r>
          </a:p>
        </p:txBody>
      </p:sp>
      <p:pic>
        <p:nvPicPr>
          <p:cNvPr id="7" name="Picture 3" descr="deblij_ch09_fig3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52400" y="3429000"/>
            <a:ext cx="412532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http://goorlandocard.com/blog/files/2007/12/orl_celebrationfl.jpg"/>
          <p:cNvPicPr>
            <a:picLocks noChangeAspect="1" noChangeArrowheads="1"/>
          </p:cNvPicPr>
          <p:nvPr/>
        </p:nvPicPr>
        <p:blipFill rotWithShape="1">
          <a:blip r:embed="rId5" cstate="email">
            <a:lum bright="10000"/>
            <a:extLst>
              <a:ext uri="{28A0092B-C50C-407E-A947-70E740481C1C}">
                <a14:useLocalDpi xmlns:a14="http://schemas.microsoft.com/office/drawing/2010/main"/>
              </a:ext>
            </a:extLst>
          </a:blip>
          <a:srcRect/>
          <a:stretch/>
        </p:blipFill>
        <p:spPr bwMode="auto">
          <a:xfrm>
            <a:off x="4724400" y="533400"/>
            <a:ext cx="3962400" cy="265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http://jeremypryor.files.wordpress.com/2008/01/celebration.jpg"/>
          <p:cNvPicPr>
            <a:picLocks noChangeAspect="1" noChangeArrowheads="1"/>
          </p:cNvPicPr>
          <p:nvPr/>
        </p:nvPicPr>
        <p:blipFill>
          <a:blip r:embed="rId6" cstate="email">
            <a:lum bright="10000" contrast="10000"/>
            <a:extLst>
              <a:ext uri="{28A0092B-C50C-407E-A947-70E740481C1C}">
                <a14:useLocalDpi xmlns:a14="http://schemas.microsoft.com/office/drawing/2010/main"/>
              </a:ext>
            </a:extLst>
          </a:blip>
          <a:srcRect/>
          <a:stretch>
            <a:fillRect/>
          </a:stretch>
        </p:blipFill>
        <p:spPr bwMode="auto">
          <a:xfrm>
            <a:off x="4419600" y="3365026"/>
            <a:ext cx="4648200" cy="341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5791200" y="533400"/>
            <a:ext cx="2895600" cy="38100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2400" dirty="0" smtClean="0">
                <a:solidFill>
                  <a:srgbClr val="800000"/>
                </a:solidFill>
                <a:latin typeface="Arial" charset="0"/>
              </a:rPr>
              <a:t>Celebration, Florida</a:t>
            </a:r>
            <a:endParaRPr lang="en-US" sz="2400" dirty="0">
              <a:solidFill>
                <a:srgbClr val="8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dissolve">
                                      <p:cBhvr>
                                        <p:cTn id="7" dur="500"/>
                                        <p:tgtEl>
                                          <p:spTgt spid="14438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4389"/>
                                        </p:tgtEl>
                                        <p:attrNameLst>
                                          <p:attrName>style.visibility</p:attrName>
                                        </p:attrNameLst>
                                      </p:cBhvr>
                                      <p:to>
                                        <p:strVal val="visible"/>
                                      </p:to>
                                    </p:set>
                                    <p:animEffect transition="in" filter="dissolve">
                                      <p:cBhvr>
                                        <p:cTn id="10" dur="500"/>
                                        <p:tgtEl>
                                          <p:spTgt spid="144389"/>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ssolve">
                                      <p:cBhvr>
                                        <p:cTn id="20" dur="500"/>
                                        <p:tgtEl>
                                          <p:spTgt spid="9"/>
                                        </p:tgtEl>
                                      </p:cBhvr>
                                    </p:animEffect>
                                  </p:childTnLst>
                                </p:cTn>
                              </p:par>
                              <p:par>
                                <p:cTn id="21" presetID="9"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9" grpId="0" animBg="1"/>
      <p:bldP spid="10"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
          <p:cNvSpPr txBox="1">
            <a:spLocks noChangeArrowheads="1"/>
          </p:cNvSpPr>
          <p:nvPr/>
        </p:nvSpPr>
        <p:spPr bwMode="auto">
          <a:xfrm>
            <a:off x="0" y="-14513"/>
            <a:ext cx="2895600" cy="547913"/>
          </a:xfrm>
          <a:prstGeom prst="rect">
            <a:avLst/>
          </a:prstGeom>
          <a:solidFill>
            <a:srgbClr val="FFFFF2"/>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3200" b="1" dirty="0" smtClean="0">
                <a:solidFill>
                  <a:srgbClr val="800000"/>
                </a:solidFill>
                <a:latin typeface="Arial" charset="0"/>
              </a:rPr>
              <a:t>Urban Trends</a:t>
            </a:r>
            <a:endParaRPr lang="en-US" sz="3200" b="1" dirty="0">
              <a:solidFill>
                <a:srgbClr val="800000"/>
              </a:solidFill>
              <a:latin typeface="Arial" charset="0"/>
            </a:endParaRPr>
          </a:p>
        </p:txBody>
      </p:sp>
      <p:sp>
        <p:nvSpPr>
          <p:cNvPr id="9" name="Rectangle 5"/>
          <p:cNvSpPr txBox="1">
            <a:spLocks noChangeArrowheads="1"/>
          </p:cNvSpPr>
          <p:nvPr/>
        </p:nvSpPr>
        <p:spPr>
          <a:xfrm>
            <a:off x="2819400" y="0"/>
            <a:ext cx="6324600" cy="6096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lvl="1" indent="0">
              <a:spcBef>
                <a:spcPct val="0"/>
              </a:spcBef>
              <a:buNone/>
            </a:pPr>
            <a:r>
              <a:rPr lang="en-US" dirty="0" smtClean="0">
                <a:solidFill>
                  <a:srgbClr val="800000"/>
                </a:solidFill>
                <a:latin typeface="Arial" charset="0"/>
              </a:rPr>
              <a:t>– </a:t>
            </a:r>
            <a:r>
              <a:rPr lang="en-US" dirty="0" err="1" smtClean="0">
                <a:solidFill>
                  <a:srgbClr val="800000"/>
                </a:solidFill>
                <a:latin typeface="Arial" charset="0"/>
              </a:rPr>
              <a:t>NIMBYism</a:t>
            </a:r>
            <a:endParaRPr lang="en-US" dirty="0" smtClean="0">
              <a:solidFill>
                <a:srgbClr val="800000"/>
              </a:solidFill>
              <a:latin typeface="Arial"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609600"/>
            <a:ext cx="4284802" cy="2819400"/>
          </a:xfrm>
          <a:prstGeom prst="rect">
            <a:avLst/>
          </a:prstGeom>
        </p:spPr>
      </p:pic>
      <p:pic>
        <p:nvPicPr>
          <p:cNvPr id="4" name="Picture 3"/>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52401" y="3505200"/>
            <a:ext cx="4267200" cy="3224107"/>
          </a:xfrm>
          <a:prstGeom prst="rect">
            <a:avLst/>
          </a:prstGeom>
        </p:spPr>
      </p:pic>
      <p:pic>
        <p:nvPicPr>
          <p:cNvPr id="6" name="Picture 5"/>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0000" contrast="20000"/>
                    </a14:imgEffect>
                  </a14:imgLayer>
                </a14:imgProps>
              </a:ext>
              <a:ext uri="{28A0092B-C50C-407E-A947-70E740481C1C}">
                <a14:useLocalDpi xmlns:a14="http://schemas.microsoft.com/office/drawing/2010/main"/>
              </a:ext>
            </a:extLst>
          </a:blip>
          <a:srcRect r="6298"/>
          <a:stretch/>
        </p:blipFill>
        <p:spPr>
          <a:xfrm>
            <a:off x="4572000" y="609600"/>
            <a:ext cx="4426857" cy="2834640"/>
          </a:xfrm>
          <a:prstGeom prst="rect">
            <a:avLst/>
          </a:prstGeom>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71999" y="3581400"/>
            <a:ext cx="4343855" cy="3124200"/>
          </a:xfrm>
          <a:prstGeom prst="rect">
            <a:avLst/>
          </a:prstGeom>
        </p:spPr>
      </p:pic>
    </p:spTree>
    <p:extLst>
      <p:ext uri="{BB962C8B-B14F-4D97-AF65-F5344CB8AC3E}">
        <p14:creationId xmlns:p14="http://schemas.microsoft.com/office/powerpoint/2010/main" val="688185894"/>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6933" y="25400"/>
            <a:ext cx="6722533" cy="1143000"/>
          </a:xfrm>
          <a:prstGeom prst="rect">
            <a:avLst/>
          </a:prstGeom>
          <a:solidFill>
            <a:srgbClr val="000000">
              <a:alpha val="19000"/>
            </a:srgbClr>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sz="5400" b="1" dirty="0" smtClean="0">
                <a:solidFill>
                  <a:srgbClr val="FEFFE5"/>
                </a:solidFill>
                <a:effectLst>
                  <a:outerShdw blurRad="38100" dist="38100" dir="2700000" algn="tl">
                    <a:srgbClr val="000000">
                      <a:alpha val="43137"/>
                    </a:srgbClr>
                  </a:outerShdw>
                </a:effectLst>
                <a:latin typeface="Arial" charset="0"/>
              </a:rPr>
              <a:t>Global Urbanization</a:t>
            </a:r>
            <a:endParaRPr lang="en-US" sz="5400" b="1" dirty="0">
              <a:solidFill>
                <a:srgbClr val="FEFFE5"/>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669920430"/>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0242" name="Rectangle 2"/>
          <p:cNvSpPr>
            <a:spLocks noGrp="1" noChangeArrowheads="1"/>
          </p:cNvSpPr>
          <p:nvPr>
            <p:ph type="ctrTitle"/>
          </p:nvPr>
        </p:nvSpPr>
        <p:spPr>
          <a:xfrm>
            <a:off x="4876800" y="76200"/>
            <a:ext cx="4301067" cy="1524000"/>
          </a:xfrm>
        </p:spPr>
        <p:txBody>
          <a:bodyPr anchor="t"/>
          <a:lstStyle/>
          <a:p>
            <a:pPr eaLnBrk="1" hangingPunct="1"/>
            <a:r>
              <a:rPr lang="en-US" b="1" dirty="0" smtClean="0">
                <a:solidFill>
                  <a:srgbClr val="FEFFE5"/>
                </a:solidFill>
                <a:effectLst>
                  <a:outerShdw blurRad="38100" dist="38100" dir="2700000" algn="tl">
                    <a:srgbClr val="000000">
                      <a:alpha val="43137"/>
                    </a:srgbClr>
                  </a:outerShdw>
                </a:effectLst>
                <a:latin typeface="Arial" charset="0"/>
              </a:rPr>
              <a:t>Cities in the Global Core</a:t>
            </a:r>
            <a:endParaRPr lang="en-US" b="1" dirty="0">
              <a:solidFill>
                <a:srgbClr val="FEFFE5"/>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663483442"/>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0" y="533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950" indent="-234950">
              <a:lnSpc>
                <a:spcPct val="80000"/>
              </a:lnSpc>
              <a:spcBef>
                <a:spcPct val="20000"/>
              </a:spcBef>
              <a:buFontTx/>
              <a:buChar char="•"/>
            </a:pPr>
            <a:r>
              <a:rPr lang="en-US" sz="2800" b="1" dirty="0">
                <a:solidFill>
                  <a:srgbClr val="800000"/>
                </a:solidFill>
              </a:rPr>
              <a:t>Canadian </a:t>
            </a:r>
            <a:r>
              <a:rPr lang="en-US" sz="2800" b="1" dirty="0" smtClean="0">
                <a:solidFill>
                  <a:srgbClr val="800000"/>
                </a:solidFill>
              </a:rPr>
              <a:t>&amp; W. European cities -</a:t>
            </a:r>
            <a:r>
              <a:rPr lang="en-US" sz="2800" dirty="0" smtClean="0">
                <a:solidFill>
                  <a:srgbClr val="800000"/>
                </a:solidFill>
              </a:rPr>
              <a:t> </a:t>
            </a:r>
            <a:r>
              <a:rPr lang="en-US" sz="2800" dirty="0">
                <a:solidFill>
                  <a:srgbClr val="800000"/>
                </a:solidFill>
              </a:rPr>
              <a:t>less sprawl (compact); </a:t>
            </a:r>
            <a:r>
              <a:rPr lang="en-US" sz="2800" dirty="0">
                <a:solidFill>
                  <a:srgbClr val="800000"/>
                </a:solidFill>
                <a:cs typeface="Arial" charset="0"/>
              </a:rPr>
              <a:t>↑</a:t>
            </a:r>
            <a:r>
              <a:rPr lang="en-US" sz="2800" dirty="0">
                <a:solidFill>
                  <a:srgbClr val="800000"/>
                </a:solidFill>
              </a:rPr>
              <a:t> middle &amp; upper </a:t>
            </a:r>
            <a:r>
              <a:rPr lang="en-US" sz="2800" dirty="0" smtClean="0">
                <a:solidFill>
                  <a:srgbClr val="800000"/>
                </a:solidFill>
              </a:rPr>
              <a:t>class</a:t>
            </a:r>
            <a:endParaRPr lang="en-US" sz="2800" b="1" dirty="0">
              <a:solidFill>
                <a:srgbClr val="800000"/>
              </a:solidFill>
            </a:endParaRPr>
          </a:p>
        </p:txBody>
      </p:sp>
      <p:sp>
        <p:nvSpPr>
          <p:cNvPr id="4" name="Rectangle 3"/>
          <p:cNvSpPr>
            <a:spLocks noChangeArrowheads="1"/>
          </p:cNvSpPr>
          <p:nvPr/>
        </p:nvSpPr>
        <p:spPr bwMode="auto">
          <a:xfrm>
            <a:off x="0" y="3581400"/>
            <a:ext cx="5715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950" indent="-234950">
              <a:lnSpc>
                <a:spcPts val="2800"/>
              </a:lnSpc>
              <a:buFont typeface="Arial" charset="0"/>
              <a:buChar char="•"/>
            </a:pPr>
            <a:r>
              <a:rPr lang="en-US" sz="2800" b="1" i="1" dirty="0">
                <a:solidFill>
                  <a:srgbClr val="800000"/>
                </a:solidFill>
              </a:rPr>
              <a:t>G</a:t>
            </a:r>
            <a:r>
              <a:rPr lang="en-US" sz="2800" b="1" i="1" dirty="0" smtClean="0">
                <a:solidFill>
                  <a:srgbClr val="800000"/>
                </a:solidFill>
              </a:rPr>
              <a:t>reenbelts</a:t>
            </a:r>
            <a:r>
              <a:rPr lang="en-US" sz="2800" b="1" dirty="0" smtClean="0">
                <a:solidFill>
                  <a:srgbClr val="800000"/>
                </a:solidFill>
              </a:rPr>
              <a:t> </a:t>
            </a:r>
            <a:r>
              <a:rPr lang="en-US" sz="2800" dirty="0" smtClean="0">
                <a:solidFill>
                  <a:srgbClr val="800000"/>
                </a:solidFill>
              </a:rPr>
              <a:t>(open country)</a:t>
            </a:r>
            <a:endParaRPr lang="en-US" sz="2800" dirty="0">
              <a:solidFill>
                <a:srgbClr val="800000"/>
              </a:solidFill>
            </a:endParaRPr>
          </a:p>
        </p:txBody>
      </p:sp>
      <p:pic>
        <p:nvPicPr>
          <p:cNvPr id="14438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295400"/>
            <a:ext cx="4267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95800" y="1295400"/>
            <a:ext cx="457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048000" y="2967038"/>
            <a:ext cx="1371600" cy="461962"/>
          </a:xfrm>
          <a:prstGeom prst="rect">
            <a:avLst/>
          </a:prstGeom>
          <a:solidFill>
            <a:schemeClr val="tx1">
              <a:alpha val="30000"/>
            </a:schemeClr>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effectLst>
                  <a:outerShdw blurRad="38100" dist="38100" dir="2700000" algn="tl">
                    <a:srgbClr val="000000">
                      <a:alpha val="43137"/>
                    </a:srgbClr>
                  </a:outerShdw>
                </a:effectLst>
              </a:rPr>
              <a:t>Montreal</a:t>
            </a:r>
          </a:p>
        </p:txBody>
      </p:sp>
      <p:sp>
        <p:nvSpPr>
          <p:cNvPr id="8" name="Text Box 3"/>
          <p:cNvSpPr txBox="1">
            <a:spLocks noChangeArrowheads="1"/>
          </p:cNvSpPr>
          <p:nvPr/>
        </p:nvSpPr>
        <p:spPr bwMode="auto">
          <a:xfrm>
            <a:off x="7772400" y="2967038"/>
            <a:ext cx="1295400" cy="461962"/>
          </a:xfrm>
          <a:prstGeom prst="rect">
            <a:avLst/>
          </a:prstGeom>
          <a:solidFill>
            <a:schemeClr val="tx1">
              <a:alpha val="30000"/>
            </a:schemeClr>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effectLst>
                  <a:outerShdw blurRad="38100" dist="38100" dir="2700000" algn="tl">
                    <a:srgbClr val="000000">
                      <a:alpha val="43137"/>
                    </a:srgbClr>
                  </a:outerShdw>
                </a:effectLst>
              </a:rPr>
              <a:t>Quebec</a:t>
            </a:r>
          </a:p>
        </p:txBody>
      </p:sp>
      <p:pic>
        <p:nvPicPr>
          <p:cNvPr id="9" name="Picture 4" descr="figure28_2"/>
          <p:cNvPicPr>
            <a:picLocks noChangeAspect="1" noChangeArrowheads="1"/>
          </p:cNvPicPr>
          <p:nvPr/>
        </p:nvPicPr>
        <p:blipFill>
          <a:blip r:embed="rId5" cstate="email">
            <a:lum contrast="6000"/>
            <a:extLst>
              <a:ext uri="{28A0092B-C50C-407E-A947-70E740481C1C}">
                <a14:useLocalDpi xmlns:a14="http://schemas.microsoft.com/office/drawing/2010/main"/>
              </a:ext>
            </a:extLst>
          </a:blip>
          <a:srcRect/>
          <a:stretch>
            <a:fillRect/>
          </a:stretch>
        </p:blipFill>
        <p:spPr bwMode="auto">
          <a:xfrm>
            <a:off x="5638800" y="3484563"/>
            <a:ext cx="3505200" cy="337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a:xfrm>
            <a:off x="0" y="0"/>
            <a:ext cx="8305800" cy="1447800"/>
          </a:xfrm>
          <a:prstGeom prst="rect">
            <a:avLst/>
          </a:prstGeom>
        </p:spPr>
        <p:txBody>
          <a:bodyPr/>
          <a:lstStyle>
            <a:lvl1pPr marL="338138" indent="-33813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53975" indent="-53975" eaLnBrk="1" hangingPunct="1">
              <a:spcAft>
                <a:spcPts val="400"/>
              </a:spcAft>
            </a:pPr>
            <a:r>
              <a:rPr lang="en-US" sz="3200" b="1" dirty="0" smtClean="0">
                <a:solidFill>
                  <a:srgbClr val="800000"/>
                </a:solidFill>
              </a:rPr>
              <a:t>Cities in Global Core</a:t>
            </a:r>
            <a:endParaRPr lang="en-US" sz="2800" dirty="0">
              <a:solidFill>
                <a:srgbClr val="800000"/>
              </a:solidFill>
            </a:endParaRPr>
          </a:p>
        </p:txBody>
      </p:sp>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 y="5207000"/>
            <a:ext cx="5399314" cy="1489889"/>
          </a:xfrm>
          <a:prstGeom prst="rect">
            <a:avLst/>
          </a:prstGeom>
        </p:spPr>
      </p:pic>
      <p:sp>
        <p:nvSpPr>
          <p:cNvPr id="11" name="Text Box 3"/>
          <p:cNvSpPr txBox="1">
            <a:spLocks noChangeArrowheads="1"/>
          </p:cNvSpPr>
          <p:nvPr/>
        </p:nvSpPr>
        <p:spPr bwMode="auto">
          <a:xfrm>
            <a:off x="2895600" y="6248400"/>
            <a:ext cx="2667000" cy="461665"/>
          </a:xfrm>
          <a:prstGeom prst="rect">
            <a:avLst/>
          </a:prstGeom>
          <a:solidFill>
            <a:schemeClr val="tx1">
              <a:alpha val="3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dirty="0" smtClean="0">
                <a:solidFill>
                  <a:schemeClr val="bg1"/>
                </a:solidFill>
                <a:effectLst>
                  <a:outerShdw blurRad="38100" dist="38100" dir="2700000" algn="tl">
                    <a:srgbClr val="000000">
                      <a:alpha val="43137"/>
                    </a:srgbClr>
                  </a:outerShdw>
                </a:effectLst>
              </a:rPr>
              <a:t>French Riots (‘05)</a:t>
            </a:r>
            <a:endParaRPr lang="en-US" dirty="0">
              <a:solidFill>
                <a:schemeClr val="bg1"/>
              </a:solidFill>
              <a:effectLst>
                <a:outerShdw blurRad="38100" dist="38100" dir="2700000" algn="tl">
                  <a:srgbClr val="000000">
                    <a:alpha val="43137"/>
                  </a:srgbClr>
                </a:outerShdw>
              </a:effectLst>
            </a:endParaRPr>
          </a:p>
        </p:txBody>
      </p:sp>
      <p:sp>
        <p:nvSpPr>
          <p:cNvPr id="12" name="Rectangle 11"/>
          <p:cNvSpPr>
            <a:spLocks noChangeArrowheads="1"/>
          </p:cNvSpPr>
          <p:nvPr/>
        </p:nvSpPr>
        <p:spPr bwMode="auto">
          <a:xfrm>
            <a:off x="0" y="3962400"/>
            <a:ext cx="571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950" indent="-234950">
              <a:lnSpc>
                <a:spcPts val="2800"/>
              </a:lnSpc>
              <a:buFont typeface="Arial" charset="0"/>
              <a:buChar char="•"/>
            </a:pPr>
            <a:r>
              <a:rPr lang="en-US" sz="2800" b="1" dirty="0" smtClean="0">
                <a:solidFill>
                  <a:srgbClr val="800000"/>
                </a:solidFill>
              </a:rPr>
              <a:t>Ethnic </a:t>
            </a:r>
            <a:r>
              <a:rPr lang="en-US" sz="2800" b="1" dirty="0">
                <a:solidFill>
                  <a:srgbClr val="800000"/>
                </a:solidFill>
              </a:rPr>
              <a:t>segregation </a:t>
            </a:r>
            <a:r>
              <a:rPr lang="en-US" sz="2800" dirty="0" smtClean="0">
                <a:solidFill>
                  <a:srgbClr val="800000"/>
                </a:solidFill>
              </a:rPr>
              <a:t>– </a:t>
            </a:r>
            <a:br>
              <a:rPr lang="en-US" sz="2800" dirty="0" smtClean="0">
                <a:solidFill>
                  <a:srgbClr val="800000"/>
                </a:solidFill>
              </a:rPr>
            </a:br>
            <a:r>
              <a:rPr lang="en-US" sz="2800" dirty="0" smtClean="0">
                <a:solidFill>
                  <a:srgbClr val="800000"/>
                </a:solidFill>
              </a:rPr>
              <a:t>public </a:t>
            </a:r>
            <a:r>
              <a:rPr lang="en-US" sz="2800" dirty="0">
                <a:solidFill>
                  <a:srgbClr val="800000"/>
                </a:solidFill>
              </a:rPr>
              <a:t>housing</a:t>
            </a:r>
          </a:p>
          <a:p>
            <a:pPr marL="234950" indent="-234950">
              <a:lnSpc>
                <a:spcPts val="2800"/>
              </a:lnSpc>
              <a:buFont typeface="Arial" charset="0"/>
              <a:buChar char="•"/>
            </a:pPr>
            <a:r>
              <a:rPr lang="en-US" sz="2800" b="1" dirty="0">
                <a:solidFill>
                  <a:srgbClr val="800000"/>
                </a:solidFill>
              </a:rPr>
              <a:t>Multiculturalism</a:t>
            </a:r>
            <a:r>
              <a:rPr lang="en-US" sz="2800" dirty="0">
                <a:solidFill>
                  <a:srgbClr val="800000"/>
                </a:solidFill>
              </a:rPr>
              <a:t> </a:t>
            </a:r>
            <a:r>
              <a:rPr lang="en-US" sz="2800" dirty="0" smtClean="0">
                <a:solidFill>
                  <a:srgbClr val="800000"/>
                </a:solidFill>
              </a:rPr>
              <a:t>– ↓</a:t>
            </a:r>
            <a:r>
              <a:rPr lang="en-US" sz="2800" dirty="0" smtClean="0">
                <a:solidFill>
                  <a:srgbClr val="800000"/>
                </a:solidFill>
                <a:latin typeface="Franklin Gothic Book" charset="0"/>
              </a:rPr>
              <a:t> </a:t>
            </a:r>
            <a:r>
              <a:rPr lang="en-US" sz="2800" dirty="0" smtClean="0">
                <a:solidFill>
                  <a:srgbClr val="800000"/>
                </a:solidFill>
              </a:rPr>
              <a:t>assimilation</a:t>
            </a:r>
            <a:endParaRPr lang="en-US" sz="2800" b="1" dirty="0">
              <a:solidFill>
                <a:srgbClr val="800000"/>
              </a:solidFill>
            </a:endParaRPr>
          </a:p>
        </p:txBody>
      </p:sp>
    </p:spTree>
    <p:extLst>
      <p:ext uri="{BB962C8B-B14F-4D97-AF65-F5344CB8AC3E}">
        <p14:creationId xmlns:p14="http://schemas.microsoft.com/office/powerpoint/2010/main" val="3387797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dissolve">
                                      <p:cBhvr>
                                        <p:cTn id="7" dur="500"/>
                                        <p:tgtEl>
                                          <p:spTgt spid="2867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4387"/>
                                        </p:tgtEl>
                                        <p:attrNameLst>
                                          <p:attrName>style.visibility</p:attrName>
                                        </p:attrNameLst>
                                      </p:cBhvr>
                                      <p:to>
                                        <p:strVal val="visible"/>
                                      </p:to>
                                    </p:set>
                                    <p:animEffect transition="in" filter="dissolve">
                                      <p:cBhvr>
                                        <p:cTn id="11" dur="500"/>
                                        <p:tgtEl>
                                          <p:spTgt spid="144387"/>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dissolve">
                                      <p:cBhvr>
                                        <p:cTn id="14" dur="500"/>
                                        <p:tgtEl>
                                          <p:spTgt spid="7"/>
                                        </p:tgtEl>
                                      </p:cBhvr>
                                    </p:animEffect>
                                  </p:childTnLst>
                                </p:cTn>
                              </p:par>
                              <p:par>
                                <p:cTn id="15" presetID="9" presetClass="entr" presetSubtype="0" fill="hold" nodeType="withEffect">
                                  <p:stCondLst>
                                    <p:cond delay="0"/>
                                  </p:stCondLst>
                                  <p:childTnLst>
                                    <p:set>
                                      <p:cBhvr>
                                        <p:cTn id="16" dur="1" fill="hold">
                                          <p:stCondLst>
                                            <p:cond delay="0"/>
                                          </p:stCondLst>
                                        </p:cTn>
                                        <p:tgtEl>
                                          <p:spTgt spid="144388"/>
                                        </p:tgtEl>
                                        <p:attrNameLst>
                                          <p:attrName>style.visibility</p:attrName>
                                        </p:attrNameLst>
                                      </p:cBhvr>
                                      <p:to>
                                        <p:strVal val="visible"/>
                                      </p:to>
                                    </p:set>
                                    <p:animEffect transition="in" filter="dissolve">
                                      <p:cBhvr>
                                        <p:cTn id="17" dur="500"/>
                                        <p:tgtEl>
                                          <p:spTgt spid="14438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ssolve">
                                      <p:cBhvr>
                                        <p:cTn id="25" dur="500"/>
                                        <p:tgtEl>
                                          <p:spTgt spid="4"/>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dissolve">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dissolve">
                                      <p:cBhvr>
                                        <p:cTn id="39" dur="500"/>
                                        <p:tgtEl>
                                          <p:spTgt spid="12">
                                            <p:txEl>
                                              <p:pRg st="1" end="1"/>
                                            </p:txEl>
                                          </p:spTgt>
                                        </p:tgtEl>
                                      </p:cBhvr>
                                    </p:animEffect>
                                  </p:childTnLst>
                                </p:cTn>
                              </p:par>
                            </p:childTnLst>
                          </p:cTn>
                        </p:par>
                        <p:par>
                          <p:cTn id="40" fill="hold">
                            <p:stCondLst>
                              <p:cond delay="500"/>
                            </p:stCondLst>
                            <p:childTnLst>
                              <p:par>
                                <p:cTn id="41" presetID="9"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ssolve">
                                      <p:cBhvr>
                                        <p:cTn id="43" dur="500"/>
                                        <p:tgtEl>
                                          <p:spTgt spid="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P spid="4" grpId="0"/>
      <p:bldP spid="7" grpId="0" animBg="1"/>
      <p:bldP spid="8" grpId="0" animBg="1"/>
      <p:bldP spid="11" grpId="0" animBg="1"/>
      <p:bldP spid="12" grpId="0" build="p"/>
    </p:bldLst>
  </p:timing>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0" y="533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950" indent="-234950">
              <a:lnSpc>
                <a:spcPct val="80000"/>
              </a:lnSpc>
              <a:spcBef>
                <a:spcPct val="20000"/>
              </a:spcBef>
              <a:buFontTx/>
              <a:buChar char="•"/>
            </a:pPr>
            <a:r>
              <a:rPr lang="en-US" sz="2800" b="1" dirty="0">
                <a:solidFill>
                  <a:srgbClr val="800000"/>
                </a:solidFill>
              </a:rPr>
              <a:t>Canadian cities - </a:t>
            </a:r>
            <a:r>
              <a:rPr lang="en-US" sz="2800" dirty="0">
                <a:solidFill>
                  <a:srgbClr val="800000"/>
                </a:solidFill>
              </a:rPr>
              <a:t>far less sprawl (compact); </a:t>
            </a:r>
            <a:r>
              <a:rPr lang="en-US" sz="2800" dirty="0">
                <a:solidFill>
                  <a:srgbClr val="800000"/>
                </a:solidFill>
                <a:cs typeface="Arial" charset="0"/>
              </a:rPr>
              <a:t>↑</a:t>
            </a:r>
            <a:r>
              <a:rPr lang="en-US" sz="2800" dirty="0">
                <a:solidFill>
                  <a:srgbClr val="800000"/>
                </a:solidFill>
              </a:rPr>
              <a:t> middle &amp; upper class (</a:t>
            </a:r>
            <a:r>
              <a:rPr lang="en-US" sz="2800" dirty="0">
                <a:solidFill>
                  <a:srgbClr val="800000"/>
                </a:solidFill>
                <a:cs typeface="Arial" charset="0"/>
              </a:rPr>
              <a:t>↑ </a:t>
            </a:r>
            <a:r>
              <a:rPr lang="en-US" sz="2800" dirty="0">
                <a:solidFill>
                  <a:srgbClr val="800000"/>
                </a:solidFill>
              </a:rPr>
              <a:t>tax base &amp; services</a:t>
            </a:r>
            <a:r>
              <a:rPr lang="en-US" sz="2800" dirty="0" smtClean="0">
                <a:solidFill>
                  <a:srgbClr val="800000"/>
                </a:solidFill>
              </a:rPr>
              <a:t>)</a:t>
            </a:r>
          </a:p>
          <a:p>
            <a:pPr marL="234950" indent="-234950">
              <a:lnSpc>
                <a:spcPct val="80000"/>
              </a:lnSpc>
              <a:buFont typeface="Arial" charset="0"/>
              <a:buChar char="•"/>
            </a:pPr>
            <a:r>
              <a:rPr lang="en-US" sz="2800" b="1" dirty="0">
                <a:solidFill>
                  <a:srgbClr val="800000"/>
                </a:solidFill>
              </a:rPr>
              <a:t>W. European cities – </a:t>
            </a:r>
            <a:r>
              <a:rPr lang="en-US" sz="2800" dirty="0">
                <a:solidFill>
                  <a:srgbClr val="800000"/>
                </a:solidFill>
              </a:rPr>
              <a:t>compact (pedestrian-oriented); some have </a:t>
            </a:r>
            <a:r>
              <a:rPr lang="en-US" sz="2800" b="1" i="1" dirty="0">
                <a:solidFill>
                  <a:srgbClr val="800000"/>
                </a:solidFill>
              </a:rPr>
              <a:t>greenbelts</a:t>
            </a:r>
            <a:r>
              <a:rPr lang="en-US" sz="2800" b="1" dirty="0">
                <a:solidFill>
                  <a:srgbClr val="800000"/>
                </a:solidFill>
              </a:rPr>
              <a:t> </a:t>
            </a:r>
            <a:r>
              <a:rPr lang="en-US" sz="2800" dirty="0">
                <a:solidFill>
                  <a:srgbClr val="800000"/>
                </a:solidFill>
              </a:rPr>
              <a:t>(zone of open country w/ some towns</a:t>
            </a:r>
            <a:r>
              <a:rPr lang="en-US" sz="2800" dirty="0" smtClean="0">
                <a:solidFill>
                  <a:srgbClr val="800000"/>
                </a:solidFill>
              </a:rPr>
              <a:t>)</a:t>
            </a:r>
            <a:endParaRPr lang="en-US" sz="2800" dirty="0">
              <a:solidFill>
                <a:srgbClr val="800000"/>
              </a:solidFill>
            </a:endParaRPr>
          </a:p>
        </p:txBody>
      </p:sp>
      <p:sp>
        <p:nvSpPr>
          <p:cNvPr id="4" name="Rectangle 3"/>
          <p:cNvSpPr>
            <a:spLocks noChangeArrowheads="1"/>
          </p:cNvSpPr>
          <p:nvPr/>
        </p:nvSpPr>
        <p:spPr bwMode="auto">
          <a:xfrm>
            <a:off x="0" y="3657600"/>
            <a:ext cx="5715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950" indent="-234950">
              <a:lnSpc>
                <a:spcPct val="80000"/>
              </a:lnSpc>
              <a:buFont typeface="Arial" charset="0"/>
              <a:buChar char="•"/>
            </a:pPr>
            <a:endParaRPr lang="en-US" sz="2800" b="1" dirty="0">
              <a:solidFill>
                <a:srgbClr val="800000"/>
              </a:solidFill>
            </a:endParaRPr>
          </a:p>
        </p:txBody>
      </p:sp>
      <p:sp>
        <p:nvSpPr>
          <p:cNvPr id="10" name="Rectangle 2"/>
          <p:cNvSpPr txBox="1">
            <a:spLocks noChangeArrowheads="1"/>
          </p:cNvSpPr>
          <p:nvPr/>
        </p:nvSpPr>
        <p:spPr>
          <a:xfrm>
            <a:off x="0" y="0"/>
            <a:ext cx="8305800" cy="1447800"/>
          </a:xfrm>
          <a:prstGeom prst="rect">
            <a:avLst/>
          </a:prstGeom>
        </p:spPr>
        <p:txBody>
          <a:bodyPr/>
          <a:lstStyle>
            <a:lvl1pPr marL="338138" indent="-33813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53975" indent="-53975" eaLnBrk="1" hangingPunct="1">
              <a:spcAft>
                <a:spcPts val="400"/>
              </a:spcAft>
            </a:pPr>
            <a:r>
              <a:rPr lang="en-US" sz="3200" b="1" dirty="0" smtClean="0">
                <a:solidFill>
                  <a:srgbClr val="800000"/>
                </a:solidFill>
              </a:rPr>
              <a:t>Cities in Global Core</a:t>
            </a:r>
            <a:endParaRPr lang="en-US" sz="2800" dirty="0">
              <a:solidFill>
                <a:srgbClr val="800000"/>
              </a:solidFill>
            </a:endParaRP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l="10715" t="8333" r="13690" b="17857"/>
          <a:stretch/>
        </p:blipFill>
        <p:spPr>
          <a:xfrm>
            <a:off x="4535713" y="0"/>
            <a:ext cx="4608287" cy="3374571"/>
          </a:xfrm>
          <a:prstGeom prst="rect">
            <a:avLst/>
          </a:prstGeom>
        </p:spPr>
      </p:pic>
      <p:sp>
        <p:nvSpPr>
          <p:cNvPr id="2" name="Rectangle 1"/>
          <p:cNvSpPr/>
          <p:nvPr/>
        </p:nvSpPr>
        <p:spPr>
          <a:xfrm>
            <a:off x="-10886" y="3667238"/>
            <a:ext cx="9154886" cy="2753574"/>
          </a:xfrm>
          <a:prstGeom prst="rect">
            <a:avLst/>
          </a:prstGeom>
        </p:spPr>
        <p:txBody>
          <a:bodyPr wrap="square">
            <a:spAutoFit/>
          </a:bodyPr>
          <a:lstStyle/>
          <a:p>
            <a:pPr marL="234950" indent="-234950">
              <a:lnSpc>
                <a:spcPct val="80000"/>
              </a:lnSpc>
              <a:buFont typeface="Arial" charset="0"/>
              <a:buChar char="•"/>
            </a:pPr>
            <a:r>
              <a:rPr lang="en-US" sz="2800" b="1" dirty="0">
                <a:solidFill>
                  <a:srgbClr val="800000"/>
                </a:solidFill>
                <a:latin typeface="+mj-lt"/>
              </a:rPr>
              <a:t>Ethnic segregation </a:t>
            </a:r>
            <a:r>
              <a:rPr lang="en-US" sz="2800" dirty="0">
                <a:solidFill>
                  <a:srgbClr val="800000"/>
                </a:solidFill>
                <a:latin typeface="+mj-lt"/>
              </a:rPr>
              <a:t>– </a:t>
            </a:r>
            <a:r>
              <a:rPr lang="en-US" sz="2800" dirty="0">
                <a:solidFill>
                  <a:srgbClr val="800000"/>
                </a:solidFill>
                <a:latin typeface="+mj-lt"/>
                <a:cs typeface="Arial" charset="0"/>
              </a:rPr>
              <a:t>↑ </a:t>
            </a:r>
            <a:r>
              <a:rPr lang="en-US" sz="2800" dirty="0">
                <a:solidFill>
                  <a:srgbClr val="800000"/>
                </a:solidFill>
                <a:latin typeface="+mj-lt"/>
              </a:rPr>
              <a:t>static (than N. Am.); many immigrants get public housing</a:t>
            </a:r>
          </a:p>
          <a:p>
            <a:pPr marL="234950" indent="-234950">
              <a:lnSpc>
                <a:spcPct val="80000"/>
              </a:lnSpc>
              <a:buFont typeface="Arial" charset="0"/>
              <a:buChar char="•"/>
            </a:pPr>
            <a:r>
              <a:rPr lang="en-US" sz="2800" b="1" dirty="0">
                <a:solidFill>
                  <a:srgbClr val="800000"/>
                </a:solidFill>
                <a:latin typeface="+mj-lt"/>
              </a:rPr>
              <a:t>Multiculturalism</a:t>
            </a:r>
            <a:r>
              <a:rPr lang="en-US" sz="2800" dirty="0">
                <a:solidFill>
                  <a:srgbClr val="800000"/>
                </a:solidFill>
                <a:latin typeface="+mj-lt"/>
              </a:rPr>
              <a:t> – has caused tension (↓ assimilation</a:t>
            </a:r>
            <a:r>
              <a:rPr lang="en-US" sz="2800" dirty="0" smtClean="0">
                <a:solidFill>
                  <a:srgbClr val="800000"/>
                </a:solidFill>
                <a:latin typeface="+mj-lt"/>
              </a:rPr>
              <a:t>)</a:t>
            </a:r>
          </a:p>
          <a:p>
            <a:pPr marL="234950" indent="-234950">
              <a:lnSpc>
                <a:spcPct val="80000"/>
              </a:lnSpc>
              <a:spcBef>
                <a:spcPct val="20000"/>
              </a:spcBef>
              <a:buFontTx/>
              <a:buChar char="•"/>
            </a:pPr>
            <a:r>
              <a:rPr lang="en-US" sz="2800" b="1" dirty="0">
                <a:solidFill>
                  <a:srgbClr val="800000"/>
                </a:solidFill>
                <a:latin typeface="+mj-lt"/>
              </a:rPr>
              <a:t>Eastern Europe – </a:t>
            </a:r>
            <a:r>
              <a:rPr lang="en-US" sz="2800" dirty="0">
                <a:solidFill>
                  <a:srgbClr val="800000"/>
                </a:solidFill>
                <a:latin typeface="+mj-lt"/>
              </a:rPr>
              <a:t>impact of communism; ↓ affluent</a:t>
            </a:r>
          </a:p>
          <a:p>
            <a:pPr marL="398463" lvl="1" indent="-304800">
              <a:lnSpc>
                <a:spcPct val="80000"/>
              </a:lnSpc>
              <a:spcBef>
                <a:spcPct val="20000"/>
              </a:spcBef>
              <a:buFontTx/>
              <a:buChar char="–"/>
            </a:pPr>
            <a:r>
              <a:rPr lang="en-US" sz="2800" b="1" dirty="0" err="1">
                <a:solidFill>
                  <a:srgbClr val="800000"/>
                </a:solidFill>
                <a:latin typeface="+mj-lt"/>
              </a:rPr>
              <a:t>Microdistricts</a:t>
            </a:r>
            <a:r>
              <a:rPr lang="en-US" sz="2800" b="1" dirty="0">
                <a:solidFill>
                  <a:srgbClr val="800000"/>
                </a:solidFill>
                <a:latin typeface="+mj-lt"/>
              </a:rPr>
              <a:t> – </a:t>
            </a:r>
            <a:r>
              <a:rPr lang="en-US" sz="2800" dirty="0">
                <a:solidFill>
                  <a:srgbClr val="800000"/>
                </a:solidFill>
                <a:latin typeface="+mj-lt"/>
              </a:rPr>
              <a:t>residential complexes flanked by public service </a:t>
            </a:r>
            <a:r>
              <a:rPr lang="en-US" sz="2800" dirty="0" err="1">
                <a:solidFill>
                  <a:srgbClr val="800000"/>
                </a:solidFill>
                <a:latin typeface="+mj-lt"/>
              </a:rPr>
              <a:t>bldg</a:t>
            </a:r>
            <a:r>
              <a:rPr lang="ja-JP" altLang="en-US" sz="2800" dirty="0">
                <a:solidFill>
                  <a:srgbClr val="800000"/>
                </a:solidFill>
                <a:latin typeface="+mj-lt"/>
              </a:rPr>
              <a:t>’</a:t>
            </a:r>
            <a:r>
              <a:rPr lang="en-US" altLang="ja-JP" sz="2800" dirty="0">
                <a:solidFill>
                  <a:srgbClr val="800000"/>
                </a:solidFill>
                <a:latin typeface="+mj-lt"/>
              </a:rPr>
              <a:t>s (schools, shops, …); Soviet influence; no true </a:t>
            </a:r>
            <a:r>
              <a:rPr lang="en-US" altLang="ja-JP" sz="2800" dirty="0" smtClean="0">
                <a:solidFill>
                  <a:srgbClr val="800000"/>
                </a:solidFill>
                <a:latin typeface="+mj-lt"/>
              </a:rPr>
              <a:t>CBDs</a:t>
            </a:r>
            <a:endParaRPr lang="en-US" sz="2800" b="1" dirty="0">
              <a:solidFill>
                <a:srgbClr val="800000"/>
              </a:solidFill>
              <a:latin typeface="+mj-lt"/>
            </a:endParaRPr>
          </a:p>
        </p:txBody>
      </p:sp>
    </p:spTree>
    <p:extLst>
      <p:ext uri="{BB962C8B-B14F-4D97-AF65-F5344CB8AC3E}">
        <p14:creationId xmlns:p14="http://schemas.microsoft.com/office/powerpoint/2010/main" val="984220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0"/>
            <a:ext cx="9144000" cy="781050"/>
          </a:xfrm>
        </p:spPr>
        <p:txBody>
          <a:bodyPr/>
          <a:lstStyle/>
          <a:p>
            <a:pPr algn="l"/>
            <a:r>
              <a:rPr lang="en-US" sz="3600" dirty="0" smtClean="0">
                <a:solidFill>
                  <a:srgbClr val="800000"/>
                </a:solidFill>
                <a:latin typeface="Arial" charset="0"/>
              </a:rPr>
              <a:t>Most European cities</a:t>
            </a:r>
            <a:endParaRPr lang="en-US" sz="3600" dirty="0">
              <a:solidFill>
                <a:srgbClr val="800000"/>
              </a:solidFill>
              <a:latin typeface="Arial" charset="0"/>
            </a:endParaRPr>
          </a:p>
        </p:txBody>
      </p:sp>
      <p:sp>
        <p:nvSpPr>
          <p:cNvPr id="68611" name="Content Placeholder 2"/>
          <p:cNvSpPr>
            <a:spLocks noGrp="1"/>
          </p:cNvSpPr>
          <p:nvPr>
            <p:ph idx="1"/>
          </p:nvPr>
        </p:nvSpPr>
        <p:spPr>
          <a:xfrm>
            <a:off x="0" y="762000"/>
            <a:ext cx="9144000" cy="6096000"/>
          </a:xfrm>
        </p:spPr>
        <p:txBody>
          <a:bodyPr/>
          <a:lstStyle/>
          <a:p>
            <a:pPr marL="273050" indent="-273050">
              <a:spcBef>
                <a:spcPct val="0"/>
              </a:spcBef>
              <a:buClr>
                <a:schemeClr val="tx1"/>
              </a:buClr>
            </a:pPr>
            <a:r>
              <a:rPr lang="en-US" sz="2800" dirty="0">
                <a:solidFill>
                  <a:srgbClr val="800000"/>
                </a:solidFill>
                <a:latin typeface="Arial" charset="0"/>
              </a:rPr>
              <a:t>W</a:t>
            </a:r>
            <a:r>
              <a:rPr lang="en-US" sz="2800" dirty="0" smtClean="0">
                <a:solidFill>
                  <a:srgbClr val="800000"/>
                </a:solidFill>
                <a:latin typeface="Arial" charset="0"/>
              </a:rPr>
              <a:t>ealthier </a:t>
            </a:r>
            <a:r>
              <a:rPr lang="en-US" sz="2800" dirty="0">
                <a:solidFill>
                  <a:srgbClr val="800000"/>
                </a:solidFill>
                <a:latin typeface="Arial" charset="0"/>
              </a:rPr>
              <a:t>people cluster along sector extending from the CBD</a:t>
            </a:r>
          </a:p>
          <a:p>
            <a:pPr marL="273050" indent="-273050">
              <a:spcBef>
                <a:spcPct val="0"/>
              </a:spcBef>
              <a:buClr>
                <a:schemeClr val="tx1"/>
              </a:buClr>
            </a:pPr>
            <a:r>
              <a:rPr lang="en-US" sz="2800" dirty="0" smtClean="0">
                <a:solidFill>
                  <a:srgbClr val="800000"/>
                </a:solidFill>
                <a:latin typeface="Arial" charset="0"/>
              </a:rPr>
              <a:t>Many still </a:t>
            </a:r>
            <a:r>
              <a:rPr lang="en-US" sz="2800" dirty="0">
                <a:solidFill>
                  <a:srgbClr val="800000"/>
                </a:solidFill>
                <a:latin typeface="Arial" charset="0"/>
              </a:rPr>
              <a:t>live in the inner rings of the city; do not have big yards, so have to go to parks to enjoy open space</a:t>
            </a:r>
          </a:p>
          <a:p>
            <a:pPr marL="273050" indent="-273050">
              <a:spcBef>
                <a:spcPct val="0"/>
              </a:spcBef>
              <a:buClr>
                <a:schemeClr val="tx1"/>
              </a:buClr>
            </a:pPr>
            <a:r>
              <a:rPr lang="en-US" sz="2800" dirty="0">
                <a:solidFill>
                  <a:srgbClr val="800000"/>
                </a:solidFill>
                <a:latin typeface="Arial" charset="0"/>
              </a:rPr>
              <a:t>Poorer people </a:t>
            </a:r>
            <a:r>
              <a:rPr lang="en-US" sz="2800" dirty="0" smtClean="0">
                <a:solidFill>
                  <a:srgbClr val="800000"/>
                </a:solidFill>
                <a:latin typeface="Arial" charset="0"/>
              </a:rPr>
              <a:t>(&amp; immigrants) less </a:t>
            </a:r>
            <a:r>
              <a:rPr lang="en-US" sz="2800" dirty="0">
                <a:solidFill>
                  <a:srgbClr val="800000"/>
                </a:solidFill>
                <a:latin typeface="Arial" charset="0"/>
              </a:rPr>
              <a:t>likely to live in the inner </a:t>
            </a:r>
            <a:r>
              <a:rPr lang="en-US" sz="2800" dirty="0" smtClean="0">
                <a:solidFill>
                  <a:srgbClr val="800000"/>
                </a:solidFill>
                <a:latin typeface="Arial" charset="0"/>
              </a:rPr>
              <a:t>city … </a:t>
            </a:r>
            <a:r>
              <a:rPr lang="en-US" sz="2800" dirty="0">
                <a:solidFill>
                  <a:srgbClr val="800000"/>
                </a:solidFill>
                <a:latin typeface="Arial" charset="0"/>
              </a:rPr>
              <a:t>s</a:t>
            </a:r>
            <a:r>
              <a:rPr lang="en-US" sz="2800" dirty="0" smtClean="0">
                <a:solidFill>
                  <a:srgbClr val="800000"/>
                </a:solidFill>
                <a:latin typeface="Arial" charset="0"/>
              </a:rPr>
              <a:t>ubsidized </a:t>
            </a:r>
            <a:r>
              <a:rPr lang="en-US" sz="2800" dirty="0">
                <a:solidFill>
                  <a:srgbClr val="800000"/>
                </a:solidFill>
                <a:latin typeface="Arial" charset="0"/>
              </a:rPr>
              <a:t>housing (socialism)</a:t>
            </a:r>
          </a:p>
          <a:p>
            <a:pPr marL="273050" indent="-273050">
              <a:spcBef>
                <a:spcPct val="0"/>
              </a:spcBef>
              <a:buClr>
                <a:schemeClr val="tx1"/>
              </a:buClr>
            </a:pPr>
            <a:r>
              <a:rPr lang="en-US" sz="2800" dirty="0" smtClean="0">
                <a:solidFill>
                  <a:srgbClr val="800000"/>
                </a:solidFill>
                <a:latin typeface="Arial" charset="0"/>
              </a:rPr>
              <a:t>Gov’t </a:t>
            </a:r>
            <a:r>
              <a:rPr lang="en-US" sz="2800" dirty="0">
                <a:solidFill>
                  <a:srgbClr val="800000"/>
                </a:solidFill>
                <a:latin typeface="Arial" charset="0"/>
              </a:rPr>
              <a:t>officials </a:t>
            </a:r>
            <a:r>
              <a:rPr lang="en-US" sz="2800" dirty="0" smtClean="0">
                <a:solidFill>
                  <a:srgbClr val="800000"/>
                </a:solidFill>
                <a:latin typeface="Arial" charset="0"/>
              </a:rPr>
              <a:t>- encouraged </a:t>
            </a:r>
            <a:r>
              <a:rPr lang="en-US" sz="2800" dirty="0">
                <a:solidFill>
                  <a:srgbClr val="800000"/>
                </a:solidFill>
                <a:latin typeface="Arial" charset="0"/>
              </a:rPr>
              <a:t>high density suburbs to help preserve the </a:t>
            </a:r>
            <a:r>
              <a:rPr lang="en-US" sz="2800" dirty="0" smtClean="0">
                <a:solidFill>
                  <a:srgbClr val="800000"/>
                </a:solidFill>
                <a:latin typeface="Arial" charset="0"/>
              </a:rPr>
              <a:t>countryside …</a:t>
            </a:r>
            <a:endParaRPr lang="en-US" sz="2800" dirty="0">
              <a:solidFill>
                <a:srgbClr val="800000"/>
              </a:solidFill>
              <a:latin typeface="Arial" charset="0"/>
            </a:endParaRPr>
          </a:p>
          <a:p>
            <a:pPr marL="454025" lvl="1" indent="-287338">
              <a:spcBef>
                <a:spcPct val="0"/>
              </a:spcBef>
            </a:pPr>
            <a:r>
              <a:rPr lang="en-US" dirty="0" smtClean="0">
                <a:solidFill>
                  <a:srgbClr val="800000"/>
                </a:solidFill>
                <a:latin typeface="Arial" charset="0"/>
              </a:rPr>
              <a:t>result</a:t>
            </a:r>
            <a:r>
              <a:rPr lang="en-US" dirty="0">
                <a:solidFill>
                  <a:srgbClr val="800000"/>
                </a:solidFill>
                <a:latin typeface="Arial" charset="0"/>
              </a:rPr>
              <a:t>: </a:t>
            </a:r>
            <a:r>
              <a:rPr lang="en-US" dirty="0" smtClean="0">
                <a:solidFill>
                  <a:srgbClr val="800000"/>
                </a:solidFill>
                <a:latin typeface="Arial" charset="0"/>
              </a:rPr>
              <a:t>[affinity] segregation </a:t>
            </a:r>
            <a:r>
              <a:rPr lang="en-US" dirty="0">
                <a:solidFill>
                  <a:srgbClr val="800000"/>
                </a:solidFill>
                <a:latin typeface="Arial" charset="0"/>
              </a:rPr>
              <a:t>of poor away from the wealthier citizens and tourists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10000" contrast="40000"/>
                    </a14:imgEffect>
                  </a14:imgLayer>
                </a14:imgProps>
              </a:ext>
            </a:extLst>
          </a:blip>
          <a:stretch>
            <a:fillRect/>
          </a:stretch>
        </p:blipFill>
        <p:spPr>
          <a:xfrm>
            <a:off x="3574143" y="76200"/>
            <a:ext cx="5537200" cy="6705600"/>
          </a:xfrm>
          <a:prstGeom prst="rect">
            <a:avLst/>
          </a:prstGeom>
        </p:spPr>
      </p:pic>
      <p:sp>
        <p:nvSpPr>
          <p:cNvPr id="5" name="Rectangle 4"/>
          <p:cNvSpPr/>
          <p:nvPr/>
        </p:nvSpPr>
        <p:spPr>
          <a:xfrm>
            <a:off x="21771" y="7257"/>
            <a:ext cx="2306441" cy="584776"/>
          </a:xfrm>
          <a:prstGeom prst="rect">
            <a:avLst/>
          </a:prstGeom>
        </p:spPr>
        <p:txBody>
          <a:bodyPr wrap="none">
            <a:spAutoFit/>
          </a:bodyPr>
          <a:lstStyle/>
          <a:p>
            <a:pPr marL="53975" indent="-53975" eaLnBrk="1" hangingPunct="1">
              <a:spcAft>
                <a:spcPts val="400"/>
              </a:spcAft>
            </a:pPr>
            <a:r>
              <a:rPr lang="en-US" sz="3200" b="1" dirty="0" smtClean="0">
                <a:solidFill>
                  <a:srgbClr val="800000"/>
                </a:solidFill>
              </a:rPr>
              <a:t>Gas Prices</a:t>
            </a:r>
            <a:endParaRPr lang="en-US" sz="3200" dirty="0">
              <a:solidFill>
                <a:srgbClr val="800000"/>
              </a:solidFill>
            </a:endParaRPr>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457" y="685800"/>
            <a:ext cx="3421743" cy="2761748"/>
          </a:xfrm>
          <a:prstGeom prst="rect">
            <a:avLst/>
          </a:prstGeom>
        </p:spPr>
      </p:pic>
      <p:pic>
        <p:nvPicPr>
          <p:cNvPr id="7" name="Picture 6"/>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5000" contrast="20000"/>
                    </a14:imgEffect>
                  </a14:imgLayer>
                </a14:imgProps>
              </a:ext>
              <a:ext uri="{28A0092B-C50C-407E-A947-70E740481C1C}">
                <a14:useLocalDpi xmlns:a14="http://schemas.microsoft.com/office/drawing/2010/main"/>
              </a:ext>
            </a:extLst>
          </a:blip>
          <a:srcRect t="36559" b="459"/>
          <a:stretch/>
        </p:blipFill>
        <p:spPr>
          <a:xfrm>
            <a:off x="152399" y="3581399"/>
            <a:ext cx="3305481" cy="3095171"/>
          </a:xfrm>
          <a:prstGeom prst="rect">
            <a:avLst/>
          </a:prstGeom>
        </p:spPr>
      </p:pic>
      <p:sp>
        <p:nvSpPr>
          <p:cNvPr id="8" name="Text Box 3"/>
          <p:cNvSpPr txBox="1">
            <a:spLocks noChangeArrowheads="1"/>
          </p:cNvSpPr>
          <p:nvPr/>
        </p:nvSpPr>
        <p:spPr bwMode="auto">
          <a:xfrm>
            <a:off x="685800" y="6172200"/>
            <a:ext cx="2286000" cy="461665"/>
          </a:xfrm>
          <a:prstGeom prst="rect">
            <a:avLst/>
          </a:prstGeom>
          <a:solidFill>
            <a:schemeClr val="tx1">
              <a:alpha val="30000"/>
            </a:schemeClr>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chemeClr val="bg1"/>
                </a:solidFill>
                <a:effectLst>
                  <a:outerShdw blurRad="38100" dist="38100" dir="2700000" algn="tl">
                    <a:srgbClr val="000000">
                      <a:alpha val="43137"/>
                    </a:srgbClr>
                  </a:outerShdw>
                </a:effectLst>
              </a:rPr>
              <a:t>Denmark, ‘12</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3703294"/>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210457" y="3211285"/>
            <a:ext cx="3853543" cy="3501571"/>
          </a:xfrm>
          <a:prstGeom prst="rect">
            <a:avLst/>
          </a:prstGeom>
        </p:spPr>
      </p:pic>
      <p:sp>
        <p:nvSpPr>
          <p:cNvPr id="31746" name="Rectangle 2"/>
          <p:cNvSpPr>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950" indent="-234950">
              <a:lnSpc>
                <a:spcPct val="80000"/>
              </a:lnSpc>
              <a:spcBef>
                <a:spcPct val="20000"/>
              </a:spcBef>
              <a:buFontTx/>
              <a:buChar char="•"/>
            </a:pPr>
            <a:r>
              <a:rPr lang="en-US" sz="3200" b="1" dirty="0" smtClean="0">
                <a:solidFill>
                  <a:srgbClr val="800000"/>
                </a:solidFill>
              </a:rPr>
              <a:t>East Asia – </a:t>
            </a:r>
            <a:r>
              <a:rPr lang="en-US" sz="3200" dirty="0" smtClean="0">
                <a:solidFill>
                  <a:srgbClr val="800000"/>
                </a:solidFill>
              </a:rPr>
              <a:t>many = modern</a:t>
            </a:r>
            <a:endParaRPr lang="en-US" sz="2800" dirty="0">
              <a:solidFill>
                <a:srgbClr val="800000"/>
              </a:solidFill>
              <a:latin typeface="Franklin Gothic Book" charset="0"/>
            </a:endParaRPr>
          </a:p>
        </p:txBody>
      </p:sp>
      <p:sp>
        <p:nvSpPr>
          <p:cNvPr id="10" name="Rectangle 9"/>
          <p:cNvSpPr>
            <a:spLocks noChangeArrowheads="1"/>
          </p:cNvSpPr>
          <p:nvPr/>
        </p:nvSpPr>
        <p:spPr bwMode="auto">
          <a:xfrm>
            <a:off x="1600200" y="3200401"/>
            <a:ext cx="2438400" cy="388995"/>
          </a:xfrm>
          <a:prstGeom prst="rect">
            <a:avLst/>
          </a:prstGeom>
          <a:solidFill>
            <a:schemeClr val="tx1">
              <a:alpha val="30000"/>
            </a:schemeClr>
          </a:solidFill>
          <a:ln>
            <a:noFill/>
          </a:ln>
          <a:extLst/>
        </p:spPr>
        <p:txBody>
          <a:bodyPr wrap="square">
            <a:spAutoFit/>
          </a:bodyPr>
          <a:lstStyle/>
          <a:p>
            <a:pPr algn="r">
              <a:lnSpc>
                <a:spcPts val="2200"/>
              </a:lnSpc>
            </a:pPr>
            <a:r>
              <a:rPr lang="en-US" sz="2400" dirty="0" smtClean="0">
                <a:solidFill>
                  <a:srgbClr val="FFFFFF"/>
                </a:solidFill>
                <a:effectLst>
                  <a:outerShdw blurRad="38100" dist="38100" dir="2700000" algn="tl">
                    <a:srgbClr val="000000">
                      <a:alpha val="43137"/>
                    </a:srgbClr>
                  </a:outerShdw>
                </a:effectLst>
              </a:rPr>
              <a:t>Shanghai, China</a:t>
            </a:r>
            <a:endParaRPr lang="en-US" sz="2400" dirty="0">
              <a:solidFill>
                <a:srgbClr val="FFFF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tretch>
            <a:fillRect/>
          </a:stretch>
        </p:blipFill>
        <p:spPr>
          <a:xfrm>
            <a:off x="271305" y="533400"/>
            <a:ext cx="4605495" cy="2514600"/>
          </a:xfrm>
          <a:prstGeom prst="rect">
            <a:avLst/>
          </a:prstGeom>
        </p:spPr>
      </p:pic>
      <p:sp>
        <p:nvSpPr>
          <p:cNvPr id="8" name="Rectangle 7"/>
          <p:cNvSpPr>
            <a:spLocks noChangeArrowheads="1"/>
          </p:cNvSpPr>
          <p:nvPr/>
        </p:nvSpPr>
        <p:spPr bwMode="auto">
          <a:xfrm>
            <a:off x="2862105" y="533400"/>
            <a:ext cx="1981200" cy="461665"/>
          </a:xfrm>
          <a:prstGeom prst="rect">
            <a:avLst/>
          </a:prstGeom>
          <a:solidFill>
            <a:schemeClr val="tx1">
              <a:alpha val="30000"/>
            </a:schemeClr>
          </a:solidFill>
          <a:ln>
            <a:noFill/>
          </a:ln>
          <a:extLst/>
        </p:spPr>
        <p:txBody>
          <a:bodyPr wrap="square">
            <a:spAutoFit/>
          </a:bodyPr>
          <a:lstStyle/>
          <a:p>
            <a:pPr algn="r"/>
            <a:r>
              <a:rPr lang="en-US" sz="2400" dirty="0" smtClean="0">
                <a:solidFill>
                  <a:srgbClr val="FFFFFF"/>
                </a:solidFill>
                <a:effectLst>
                  <a:outerShdw blurRad="38100" dist="38100" dir="2700000" algn="tl">
                    <a:srgbClr val="000000">
                      <a:alpha val="43137"/>
                    </a:srgbClr>
                  </a:outerShdw>
                </a:effectLst>
              </a:rPr>
              <a:t>Tokyo, Japan</a:t>
            </a:r>
            <a:endParaRPr lang="en-US" sz="2400" dirty="0">
              <a:solidFill>
                <a:srgbClr val="FFFFFF"/>
              </a:solidFill>
              <a:effectLst>
                <a:outerShdw blurRad="38100" dist="38100" dir="2700000" algn="tl">
                  <a:srgbClr val="000000">
                    <a:alpha val="43137"/>
                  </a:srgbClr>
                </a:outerShdw>
              </a:effectLst>
            </a:endParaRPr>
          </a:p>
        </p:txBody>
      </p:sp>
      <p:pic>
        <p:nvPicPr>
          <p:cNvPr id="12"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
          <a:stretch/>
        </p:blipFill>
        <p:spPr bwMode="auto">
          <a:xfrm>
            <a:off x="5105400" y="533400"/>
            <a:ext cx="3784600" cy="253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6019800" y="533400"/>
            <a:ext cx="2895600" cy="461665"/>
          </a:xfrm>
          <a:prstGeom prst="rect">
            <a:avLst/>
          </a:prstGeom>
          <a:solidFill>
            <a:schemeClr val="tx1">
              <a:alpha val="30000"/>
            </a:schemeClr>
          </a:solidFill>
          <a:ln>
            <a:noFill/>
          </a:ln>
          <a:extLst/>
        </p:spPr>
        <p:txBody>
          <a:bodyPr wrap="square">
            <a:spAutoFit/>
          </a:bodyPr>
          <a:lstStyle/>
          <a:p>
            <a:pPr algn="ctr"/>
            <a:r>
              <a:rPr lang="en-US" sz="2400" dirty="0" smtClean="0">
                <a:solidFill>
                  <a:srgbClr val="FFFFFF"/>
                </a:solidFill>
                <a:effectLst>
                  <a:outerShdw blurRad="38100" dist="38100" dir="2700000" algn="tl">
                    <a:srgbClr val="000000">
                      <a:alpha val="43137"/>
                    </a:srgbClr>
                  </a:outerShdw>
                </a:effectLst>
              </a:rPr>
              <a:t>Seoul, South Korea</a:t>
            </a:r>
            <a:endParaRPr lang="en-US" sz="2400" dirty="0">
              <a:solidFill>
                <a:srgbClr val="FFFFFF"/>
              </a:solidFill>
              <a:effectLst>
                <a:outerShdw blurRad="38100" dist="38100" dir="2700000" algn="tl">
                  <a:srgbClr val="000000">
                    <a:alpha val="43137"/>
                  </a:srgbClr>
                </a:outerShdw>
              </a:effectLst>
            </a:endParaRPr>
          </a:p>
        </p:txBody>
      </p:sp>
      <p:pic>
        <p:nvPicPr>
          <p:cNvPr id="14" name="Picture 4"/>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r="-2"/>
          <a:stretch/>
        </p:blipFill>
        <p:spPr bwMode="auto">
          <a:xfrm>
            <a:off x="4262618" y="3208338"/>
            <a:ext cx="4652781"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6172200" y="3200400"/>
            <a:ext cx="2743200" cy="461963"/>
          </a:xfrm>
          <a:prstGeom prst="rect">
            <a:avLst/>
          </a:prstGeom>
          <a:solidFill>
            <a:schemeClr val="tx1">
              <a:alpha val="30000"/>
            </a:schemeClr>
          </a:solidFill>
          <a:ln>
            <a:noFill/>
          </a:ln>
          <a:extLst/>
        </p:spPr>
        <p:txBody>
          <a:bodyPr wrap="square">
            <a:spAutoFit/>
          </a:bodyPr>
          <a:lstStyle/>
          <a:p>
            <a:pPr algn="r"/>
            <a:r>
              <a:rPr lang="en-US" sz="2400" dirty="0" smtClean="0">
                <a:solidFill>
                  <a:srgbClr val="FFFFFF"/>
                </a:solidFill>
                <a:effectLst>
                  <a:outerShdw blurRad="38100" dist="38100" dir="2700000" algn="tl">
                    <a:srgbClr val="000000">
                      <a:alpha val="43137"/>
                    </a:srgbClr>
                  </a:outerShdw>
                </a:effectLst>
              </a:rPr>
              <a:t>Guangzhou, China</a:t>
            </a:r>
            <a:endParaRPr lang="en-US" sz="24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73975281"/>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4" name="Text Box 5"/>
          <p:cNvSpPr txBox="1">
            <a:spLocks noChangeArrowheads="1"/>
          </p:cNvSpPr>
          <p:nvPr/>
        </p:nvSpPr>
        <p:spPr bwMode="auto">
          <a:xfrm>
            <a:off x="5410200" y="1114425"/>
            <a:ext cx="35210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5F0101"/>
                </a:solidFill>
                <a:latin typeface="Franklin Gothic Medium" charset="0"/>
              </a:rPr>
              <a:t>During the second half of the 20</a:t>
            </a:r>
            <a:r>
              <a:rPr lang="en-US" sz="2400" baseline="30000">
                <a:solidFill>
                  <a:srgbClr val="5F0101"/>
                </a:solidFill>
                <a:latin typeface="Franklin Gothic Medium" charset="0"/>
              </a:rPr>
              <a:t>th</a:t>
            </a:r>
            <a:r>
              <a:rPr lang="en-US" sz="2400">
                <a:solidFill>
                  <a:srgbClr val="5F0101"/>
                </a:solidFill>
                <a:latin typeface="Franklin Gothic Medium" charset="0"/>
              </a:rPr>
              <a:t> century…</a:t>
            </a:r>
          </a:p>
          <a:p>
            <a:pPr eaLnBrk="1" hangingPunct="1"/>
            <a:endParaRPr lang="en-US" sz="2400">
              <a:solidFill>
                <a:srgbClr val="5F0101"/>
              </a:solidFill>
              <a:latin typeface="Franklin Gothic Medium" charset="0"/>
            </a:endParaRPr>
          </a:p>
          <a:p>
            <a:pPr eaLnBrk="1" hangingPunct="1"/>
            <a:r>
              <a:rPr lang="en-US" sz="2400">
                <a:solidFill>
                  <a:srgbClr val="5F0101"/>
                </a:solidFill>
                <a:latin typeface="Franklin Gothic Medium" charset="0"/>
              </a:rPr>
              <a:t>Nature of manufacturing changed and locations changed, too. Many factories have been abandoned, creating </a:t>
            </a:r>
            <a:r>
              <a:rPr lang="ja-JP" altLang="en-US" sz="2400">
                <a:solidFill>
                  <a:srgbClr val="5F0101"/>
                </a:solidFill>
                <a:latin typeface="Franklin Gothic Medium" charset="0"/>
              </a:rPr>
              <a:t>“</a:t>
            </a:r>
            <a:r>
              <a:rPr lang="en-US" sz="2400">
                <a:solidFill>
                  <a:srgbClr val="5F0101"/>
                </a:solidFill>
                <a:latin typeface="Franklin Gothic Medium" charset="0"/>
              </a:rPr>
              <a:t>rust belts</a:t>
            </a:r>
            <a:r>
              <a:rPr lang="ja-JP" altLang="en-US" sz="2400">
                <a:solidFill>
                  <a:srgbClr val="5F0101"/>
                </a:solidFill>
                <a:latin typeface="Franklin Gothic Medium" charset="0"/>
              </a:rPr>
              <a:t>”</a:t>
            </a:r>
            <a:r>
              <a:rPr lang="en-US" sz="2400">
                <a:solidFill>
                  <a:srgbClr val="5F0101"/>
                </a:solidFill>
                <a:latin typeface="Franklin Gothic Medium" charset="0"/>
              </a:rPr>
              <a:t> out of once-thriving industrial districts.</a:t>
            </a:r>
          </a:p>
          <a:p>
            <a:pPr eaLnBrk="1" hangingPunct="1"/>
            <a:endParaRPr lang="en-US" sz="2400">
              <a:solidFill>
                <a:srgbClr val="5F0101"/>
              </a:solidFill>
              <a:latin typeface="Franklin Gothic Medium" charset="0"/>
            </a:endParaRPr>
          </a:p>
        </p:txBody>
      </p:sp>
      <p:pic>
        <p:nvPicPr>
          <p:cNvPr id="161795" name="Picture 6" descr="deblij_ch09_fig18"/>
          <p:cNvPicPr>
            <a:picLocks noChangeAspect="1" noChangeArrowheads="1"/>
          </p:cNvPicPr>
          <p:nvPr/>
        </p:nvPicPr>
        <p:blipFill>
          <a:blip r:embed="rId2" cstate="email">
            <a:lum bright="10000" contrast="20000"/>
            <a:extLst>
              <a:ext uri="{28A0092B-C50C-407E-A947-70E740481C1C}">
                <a14:useLocalDpi xmlns:a14="http://schemas.microsoft.com/office/drawing/2010/main"/>
              </a:ext>
            </a:extLst>
          </a:blip>
          <a:srcRect/>
          <a:stretch>
            <a:fillRect/>
          </a:stretch>
        </p:blipFill>
        <p:spPr bwMode="auto">
          <a:xfrm>
            <a:off x="228600" y="228600"/>
            <a:ext cx="50292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7"/>
          <p:cNvSpPr txBox="1">
            <a:spLocks noChangeArrowheads="1"/>
          </p:cNvSpPr>
          <p:nvPr/>
        </p:nvSpPr>
        <p:spPr bwMode="auto">
          <a:xfrm>
            <a:off x="457200" y="6324600"/>
            <a:ext cx="3200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000">
                <a:solidFill>
                  <a:srgbClr val="5F0101"/>
                </a:solidFill>
                <a:latin typeface="Franklin Gothic Medium" charset="0"/>
              </a:rPr>
              <a:t>Duisburg, Germany</a:t>
            </a:r>
          </a:p>
        </p:txBody>
      </p:sp>
    </p:spTree>
    <p:extLst>
      <p:ext uri="{BB962C8B-B14F-4D97-AF65-F5344CB8AC3E}">
        <p14:creationId xmlns:p14="http://schemas.microsoft.com/office/powerpoint/2010/main" val="107602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0" y="0"/>
            <a:ext cx="9144000" cy="6858000"/>
          </a:xfrm>
        </p:spPr>
        <p:txBody>
          <a:bodyPr/>
          <a:lstStyle/>
          <a:p>
            <a:pPr marL="609600" indent="-609600" eaLnBrk="1" hangingPunct="1">
              <a:spcBef>
                <a:spcPct val="0"/>
              </a:spcBef>
              <a:buFontTx/>
              <a:buNone/>
            </a:pPr>
            <a:r>
              <a:rPr lang="en-US" sz="2800" b="1">
                <a:solidFill>
                  <a:srgbClr val="800000"/>
                </a:solidFill>
                <a:latin typeface="Arial" charset="0"/>
              </a:rPr>
              <a:t>Greece</a:t>
            </a:r>
          </a:p>
          <a:p>
            <a:pPr marL="609600" indent="-609600" eaLnBrk="1" hangingPunct="1">
              <a:spcBef>
                <a:spcPct val="0"/>
              </a:spcBef>
            </a:pPr>
            <a:r>
              <a:rPr lang="en-US" sz="2800" b="1">
                <a:solidFill>
                  <a:srgbClr val="800000"/>
                </a:solidFill>
                <a:latin typeface="Arial" charset="0"/>
              </a:rPr>
              <a:t>worldwide impact (e.g. affected W. Eur.)</a:t>
            </a:r>
          </a:p>
        </p:txBody>
      </p:sp>
      <p:pic>
        <p:nvPicPr>
          <p:cNvPr id="11266" name="Picture 6" descr="athens_parthenon1"/>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4800600" y="990600"/>
            <a:ext cx="205740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GreeceGreekGrecianAncientCivilizationTempleRuinsOverview"/>
          <p:cNvPicPr>
            <a:picLocks noChangeAspect="1" noChangeArrowheads="1"/>
          </p:cNvPicPr>
          <p:nvPr/>
        </p:nvPicPr>
        <p:blipFill>
          <a:blip r:embed="rId4" cstate="email">
            <a:lum contrast="6000"/>
            <a:extLst>
              <a:ext uri="{28A0092B-C50C-407E-A947-70E740481C1C}">
                <a14:useLocalDpi xmlns:a14="http://schemas.microsoft.com/office/drawing/2010/main"/>
              </a:ext>
            </a:extLst>
          </a:blip>
          <a:srcRect/>
          <a:stretch>
            <a:fillRect/>
          </a:stretch>
        </p:blipFill>
        <p:spPr bwMode="auto">
          <a:xfrm>
            <a:off x="7010400" y="990600"/>
            <a:ext cx="190500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File:TyreAlMinaAgor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76800" y="2932113"/>
            <a:ext cx="4038600"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http://www.greece-athens.com/places_images/1.jpg"/>
          <p:cNvPicPr>
            <a:picLocks noChangeAspect="1" noChangeArrowheads="1"/>
          </p:cNvPicPr>
          <p:nvPr/>
        </p:nvPicPr>
        <p:blipFill>
          <a:blip r:embed="rId6" cstate="email">
            <a:lum contrast="10000"/>
            <a:extLst>
              <a:ext uri="{28A0092B-C50C-407E-A947-70E740481C1C}">
                <a14:useLocalDpi xmlns:a14="http://schemas.microsoft.com/office/drawing/2010/main"/>
              </a:ext>
            </a:extLst>
          </a:blip>
          <a:srcRect/>
          <a:stretch>
            <a:fillRect/>
          </a:stretch>
        </p:blipFill>
        <p:spPr bwMode="auto">
          <a:xfrm>
            <a:off x="152400" y="3886200"/>
            <a:ext cx="451643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Parthenon"/>
          <p:cNvPicPr>
            <a:picLocks noChangeAspect="1" noChangeArrowheads="1"/>
          </p:cNvPicPr>
          <p:nvPr/>
        </p:nvPicPr>
        <p:blipFill>
          <a:blip r:embed="rId7" cstate="email">
            <a:lum contrast="20000"/>
            <a:extLst>
              <a:ext uri="{28A0092B-C50C-407E-A947-70E740481C1C}">
                <a14:useLocalDpi xmlns:a14="http://schemas.microsoft.com/office/drawing/2010/main"/>
              </a:ext>
            </a:extLst>
          </a:blip>
          <a:srcRect/>
          <a:stretch>
            <a:fillRect/>
          </a:stretch>
        </p:blipFill>
        <p:spPr bwMode="auto">
          <a:xfrm>
            <a:off x="152400" y="1006475"/>
            <a:ext cx="44958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7"/>
          <p:cNvSpPr txBox="1">
            <a:spLocks noChangeArrowheads="1"/>
          </p:cNvSpPr>
          <p:nvPr/>
        </p:nvSpPr>
        <p:spPr bwMode="auto">
          <a:xfrm>
            <a:off x="152400" y="2819400"/>
            <a:ext cx="1905000" cy="8302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Acropolis (Parthenon)</a:t>
            </a:r>
          </a:p>
        </p:txBody>
      </p:sp>
      <p:sp>
        <p:nvSpPr>
          <p:cNvPr id="14" name="Text Box 7"/>
          <p:cNvSpPr txBox="1">
            <a:spLocks noChangeArrowheads="1"/>
          </p:cNvSpPr>
          <p:nvPr/>
        </p:nvSpPr>
        <p:spPr bwMode="auto">
          <a:xfrm>
            <a:off x="4876800" y="6167438"/>
            <a:ext cx="1066800" cy="461962"/>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Agora</a:t>
            </a:r>
          </a:p>
        </p:txBody>
      </p:sp>
      <p:sp>
        <p:nvSpPr>
          <p:cNvPr id="15" name="Text Box 7"/>
          <p:cNvSpPr txBox="1">
            <a:spLocks noChangeArrowheads="1"/>
          </p:cNvSpPr>
          <p:nvPr/>
        </p:nvSpPr>
        <p:spPr bwMode="auto">
          <a:xfrm>
            <a:off x="152400" y="5791200"/>
            <a:ext cx="2286000" cy="8302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Poor housing</a:t>
            </a:r>
          </a:p>
          <a:p>
            <a:pPr eaLnBrk="1" hangingPunct="1"/>
            <a:r>
              <a:rPr lang="en-US" sz="2400" b="1">
                <a:solidFill>
                  <a:srgbClr val="FFFFFF"/>
                </a:solidFill>
                <a:effectLst>
                  <a:outerShdw blurRad="38100" dist="38100" dir="2700000" algn="tl">
                    <a:srgbClr val="000000">
                      <a:alpha val="43137"/>
                    </a:srgbClr>
                  </a:outerShdw>
                </a:effectLst>
              </a:rPr>
              <a:t>No sanitation</a:t>
            </a:r>
          </a:p>
        </p:txBody>
      </p:sp>
      <p:pic>
        <p:nvPicPr>
          <p:cNvPr id="11274" name="Picture 10" descr="http://lh6.google.com/tessellar/RxIVGotlGyI/AAAAAAAACmc/h4WAbAAuuz4/s800/stadt-pl.jpg"/>
          <p:cNvPicPr>
            <a:picLocks noChangeAspect="1" noChangeArrowheads="1"/>
          </p:cNvPicPr>
          <p:nvPr/>
        </p:nvPicPr>
        <p:blipFill>
          <a:blip r:embed="rId8" cstate="email">
            <a:lum bright="-20000" contrast="40000"/>
            <a:extLst>
              <a:ext uri="{28A0092B-C50C-407E-A947-70E740481C1C}">
                <a14:useLocalDpi xmlns:a14="http://schemas.microsoft.com/office/drawing/2010/main"/>
              </a:ext>
            </a:extLst>
          </a:blip>
          <a:srcRect/>
          <a:stretch>
            <a:fillRect/>
          </a:stretch>
        </p:blipFill>
        <p:spPr bwMode="auto">
          <a:xfrm>
            <a:off x="4800600" y="990600"/>
            <a:ext cx="41148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7"/>
          <p:cNvSpPr txBox="1">
            <a:spLocks noChangeArrowheads="1"/>
          </p:cNvSpPr>
          <p:nvPr/>
        </p:nvSpPr>
        <p:spPr bwMode="auto">
          <a:xfrm>
            <a:off x="4800600" y="990600"/>
            <a:ext cx="19812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Grid system</a:t>
            </a:r>
          </a:p>
        </p:txBody>
      </p:sp>
      <p:sp>
        <p:nvSpPr>
          <p:cNvPr id="18" name="Text Box 7"/>
          <p:cNvSpPr txBox="1">
            <a:spLocks noChangeArrowheads="1"/>
          </p:cNvSpPr>
          <p:nvPr/>
        </p:nvSpPr>
        <p:spPr bwMode="auto">
          <a:xfrm>
            <a:off x="6705600" y="6248400"/>
            <a:ext cx="2209800" cy="4000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000" b="1">
                <a:solidFill>
                  <a:srgbClr val="777777"/>
                </a:solidFill>
              </a:rPr>
              <a:t>Miletus (494 BC)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4">
                                            <p:txEl>
                                              <p:pRg st="0" end="0"/>
                                            </p:txEl>
                                          </p:spTgt>
                                        </p:tgtEl>
                                        <p:attrNameLst>
                                          <p:attrName>style.visibility</p:attrName>
                                        </p:attrNameLst>
                                      </p:cBhvr>
                                      <p:to>
                                        <p:strVal val="visible"/>
                                      </p:to>
                                    </p:set>
                                    <p:animEffect transition="in" filter="blinds(horizontal)">
                                      <p:cBhvr>
                                        <p:cTn id="7" dur="500"/>
                                        <p:tgtEl>
                                          <p:spTgt spid="136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6194">
                                            <p:txEl>
                                              <p:pRg st="1" end="1"/>
                                            </p:txEl>
                                          </p:spTgt>
                                        </p:tgtEl>
                                        <p:attrNameLst>
                                          <p:attrName>style.visibility</p:attrName>
                                        </p:attrNameLst>
                                      </p:cBhvr>
                                      <p:to>
                                        <p:strVal val="visible"/>
                                      </p:to>
                                    </p:set>
                                    <p:animEffect transition="in" filter="blinds(horizontal)">
                                      <p:cBhvr>
                                        <p:cTn id="12" dur="500"/>
                                        <p:tgtEl>
                                          <p:spTgt spid="136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par>
                                <p:cTn id="21" presetID="9" presetClass="entr" presetSubtype="0" fill="hold" nodeType="withEffect">
                                  <p:stCondLst>
                                    <p:cond delay="0"/>
                                  </p:stCondLst>
                                  <p:childTnLst>
                                    <p:set>
                                      <p:cBhvr>
                                        <p:cTn id="22" dur="1" fill="hold">
                                          <p:stCondLst>
                                            <p:cond delay="0"/>
                                          </p:stCondLst>
                                        </p:cTn>
                                        <p:tgtEl>
                                          <p:spTgt spid="11266"/>
                                        </p:tgtEl>
                                        <p:attrNameLst>
                                          <p:attrName>style.visibility</p:attrName>
                                        </p:attrNameLst>
                                      </p:cBhvr>
                                      <p:to>
                                        <p:strVal val="visible"/>
                                      </p:to>
                                    </p:set>
                                    <p:animEffect transition="in" filter="dissolve">
                                      <p:cBhvr>
                                        <p:cTn id="23" dur="500"/>
                                        <p:tgtEl>
                                          <p:spTgt spid="11266"/>
                                        </p:tgtEl>
                                      </p:cBhvr>
                                    </p:animEffect>
                                  </p:childTnLst>
                                </p:cTn>
                              </p:par>
                              <p:par>
                                <p:cTn id="24" presetID="9" presetClass="entr" presetSubtype="0" fill="hold" nodeType="with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dissolve">
                                      <p:cBhvr>
                                        <p:cTn id="26" dur="500"/>
                                        <p:tgtEl>
                                          <p:spTgt spid="1126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1270"/>
                                        </p:tgtEl>
                                        <p:attrNameLst>
                                          <p:attrName>style.visibility</p:attrName>
                                        </p:attrNameLst>
                                      </p:cBhvr>
                                      <p:to>
                                        <p:strVal val="visible"/>
                                      </p:to>
                                    </p:set>
                                    <p:animEffect transition="in" filter="dissolve">
                                      <p:cBhvr>
                                        <p:cTn id="31" dur="500"/>
                                        <p:tgtEl>
                                          <p:spTgt spid="1127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11272"/>
                                        </p:tgtEl>
                                        <p:attrNameLst>
                                          <p:attrName>style.visibility</p:attrName>
                                        </p:attrNameLst>
                                      </p:cBhvr>
                                      <p:to>
                                        <p:strVal val="visible"/>
                                      </p:to>
                                    </p:set>
                                    <p:animEffect transition="in" filter="dissolve">
                                      <p:cBhvr>
                                        <p:cTn id="39" dur="500"/>
                                        <p:tgtEl>
                                          <p:spTgt spid="11272"/>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5">
                                            <p:bg/>
                                          </p:spTgt>
                                        </p:tgtEl>
                                        <p:attrNameLst>
                                          <p:attrName>style.visibility</p:attrName>
                                        </p:attrNameLst>
                                      </p:cBhvr>
                                      <p:to>
                                        <p:strVal val="visible"/>
                                      </p:to>
                                    </p:set>
                                    <p:animEffect transition="in" filter="dissolve">
                                      <p:cBhvr>
                                        <p:cTn id="42" dur="500"/>
                                        <p:tgtEl>
                                          <p:spTgt spid="15">
                                            <p:bg/>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dissolve">
                                      <p:cBhvr>
                                        <p:cTn id="47" dur="500"/>
                                        <p:tgtEl>
                                          <p:spTgt spid="15">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5">
                                            <p:txEl>
                                              <p:pRg st="1" end="1"/>
                                            </p:txEl>
                                          </p:spTgt>
                                        </p:tgtEl>
                                        <p:attrNameLst>
                                          <p:attrName>style.visibility</p:attrName>
                                        </p:attrNameLst>
                                      </p:cBhvr>
                                      <p:to>
                                        <p:strVal val="visible"/>
                                      </p:to>
                                    </p:set>
                                    <p:animEffect transition="in" filter="dissolve">
                                      <p:cBhvr>
                                        <p:cTn id="52" dur="500"/>
                                        <p:tgtEl>
                                          <p:spTgt spid="15">
                                            <p:txEl>
                                              <p:pRg st="1" end="1"/>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1274"/>
                                        </p:tgtEl>
                                        <p:attrNameLst>
                                          <p:attrName>style.visibility</p:attrName>
                                        </p:attrNameLst>
                                      </p:cBhvr>
                                      <p:to>
                                        <p:strVal val="visible"/>
                                      </p:to>
                                    </p:set>
                                    <p:animEffect transition="in" filter="dissolve">
                                      <p:cBhvr>
                                        <p:cTn id="57" dur="500"/>
                                        <p:tgtEl>
                                          <p:spTgt spid="11274"/>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dissolve">
                                      <p:cBhvr>
                                        <p:cTn id="60" dur="500"/>
                                        <p:tgtEl>
                                          <p:spTgt spid="17"/>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dissolve">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build="p" bldLvl="2" autoUpdateAnimBg="0"/>
      <p:bldP spid="13" grpId="0" animBg="1"/>
      <p:bldP spid="14" grpId="0" animBg="1"/>
      <p:bldP spid="15" grpId="0" build="p" animBg="1"/>
      <p:bldP spid="17" grpId="0" animBg="1"/>
      <p:bldP spid="18"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152400"/>
            <a:ext cx="4918579" cy="3289300"/>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30000"/>
                    </a14:imgEffect>
                  </a14:imgLayer>
                </a14:imgProps>
              </a:ext>
            </a:extLst>
          </a:blip>
          <a:stretch>
            <a:fillRect/>
          </a:stretch>
        </p:blipFill>
        <p:spPr>
          <a:xfrm>
            <a:off x="304800" y="3581400"/>
            <a:ext cx="4559300" cy="3035300"/>
          </a:xfrm>
          <a:prstGeom prst="rect">
            <a:avLst/>
          </a:prstGeom>
        </p:spPr>
      </p:pic>
      <p:sp>
        <p:nvSpPr>
          <p:cNvPr id="4" name="Rectangle 3"/>
          <p:cNvSpPr/>
          <p:nvPr/>
        </p:nvSpPr>
        <p:spPr>
          <a:xfrm>
            <a:off x="5105400" y="5486400"/>
            <a:ext cx="3733800" cy="646331"/>
          </a:xfrm>
          <a:prstGeom prst="rect">
            <a:avLst/>
          </a:prstGeom>
        </p:spPr>
        <p:txBody>
          <a:bodyPr wrap="square">
            <a:spAutoFit/>
          </a:bodyPr>
          <a:lstStyle/>
          <a:p>
            <a:r>
              <a:rPr lang="en-US" dirty="0"/>
              <a:t>An electronic screen shines amid heavy smog in </a:t>
            </a:r>
            <a:r>
              <a:rPr lang="en-US" dirty="0" smtClean="0"/>
              <a:t>Shenyang.</a:t>
            </a:r>
            <a:endParaRPr lang="en-US" dirty="0"/>
          </a:p>
        </p:txBody>
      </p:sp>
    </p:spTree>
    <p:extLst>
      <p:ext uri="{BB962C8B-B14F-4D97-AF65-F5344CB8AC3E}">
        <p14:creationId xmlns:p14="http://schemas.microsoft.com/office/powerpoint/2010/main" val="384811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4950" indent="-234950">
              <a:lnSpc>
                <a:spcPct val="80000"/>
              </a:lnSpc>
              <a:spcBef>
                <a:spcPct val="20000"/>
              </a:spcBef>
              <a:buFontTx/>
              <a:buChar char="•"/>
            </a:pPr>
            <a:r>
              <a:rPr lang="en-US" sz="3200" b="1" dirty="0">
                <a:solidFill>
                  <a:srgbClr val="800000"/>
                </a:solidFill>
              </a:rPr>
              <a:t>Eastern Europe </a:t>
            </a:r>
            <a:r>
              <a:rPr lang="en-US" sz="3200" b="1" dirty="0" smtClean="0">
                <a:solidFill>
                  <a:srgbClr val="800000"/>
                </a:solidFill>
              </a:rPr>
              <a:t>– </a:t>
            </a:r>
            <a:r>
              <a:rPr lang="en-US" sz="2800" dirty="0" smtClean="0">
                <a:solidFill>
                  <a:srgbClr val="800000"/>
                </a:solidFill>
                <a:latin typeface="Franklin Gothic Book" charset="0"/>
              </a:rPr>
              <a:t>↓ </a:t>
            </a:r>
            <a:r>
              <a:rPr lang="en-US" sz="2800" dirty="0" smtClean="0">
                <a:solidFill>
                  <a:srgbClr val="800000"/>
                </a:solidFill>
              </a:rPr>
              <a:t>affluent (comm. past)</a:t>
            </a:r>
            <a:endParaRPr lang="en-US" sz="2800" dirty="0">
              <a:solidFill>
                <a:srgbClr val="800000"/>
              </a:solidFill>
            </a:endParaRPr>
          </a:p>
          <a:p>
            <a:pPr marL="398463" lvl="1" indent="-304800">
              <a:lnSpc>
                <a:spcPct val="80000"/>
              </a:lnSpc>
              <a:spcBef>
                <a:spcPct val="20000"/>
              </a:spcBef>
              <a:buFontTx/>
              <a:buChar char="–"/>
            </a:pPr>
            <a:r>
              <a:rPr lang="en-US" sz="2800" b="1" dirty="0" err="1">
                <a:solidFill>
                  <a:srgbClr val="800000"/>
                </a:solidFill>
              </a:rPr>
              <a:t>Microdistricts</a:t>
            </a:r>
            <a:r>
              <a:rPr lang="en-US" sz="2800" b="1" dirty="0">
                <a:solidFill>
                  <a:srgbClr val="800000"/>
                </a:solidFill>
              </a:rPr>
              <a:t> – </a:t>
            </a:r>
            <a:r>
              <a:rPr lang="en-US" sz="2800" dirty="0" smtClean="0">
                <a:solidFill>
                  <a:srgbClr val="800000"/>
                </a:solidFill>
              </a:rPr>
              <a:t>res. zones flanked </a:t>
            </a:r>
            <a:r>
              <a:rPr lang="en-US" sz="2800" dirty="0">
                <a:solidFill>
                  <a:srgbClr val="800000"/>
                </a:solidFill>
              </a:rPr>
              <a:t>by public </a:t>
            </a:r>
            <a:r>
              <a:rPr lang="en-US" sz="2800" dirty="0" err="1" smtClean="0">
                <a:solidFill>
                  <a:srgbClr val="800000"/>
                </a:solidFill>
              </a:rPr>
              <a:t>bldg</a:t>
            </a:r>
            <a:r>
              <a:rPr lang="ja-JP" altLang="en-US" sz="2800" dirty="0" smtClean="0">
                <a:solidFill>
                  <a:srgbClr val="800000"/>
                </a:solidFill>
              </a:rPr>
              <a:t>’</a:t>
            </a:r>
            <a:r>
              <a:rPr lang="en-US" altLang="ja-JP" sz="2800" dirty="0" smtClean="0">
                <a:solidFill>
                  <a:srgbClr val="800000"/>
                </a:solidFill>
              </a:rPr>
              <a:t>s; </a:t>
            </a:r>
            <a:r>
              <a:rPr lang="en-US" altLang="ja-JP" sz="2800" dirty="0" smtClean="0">
                <a:solidFill>
                  <a:srgbClr val="800000"/>
                </a:solidFill>
                <a:latin typeface="Franklin Gothic Book" charset="0"/>
              </a:rPr>
              <a:t>no CBDs</a:t>
            </a:r>
            <a:endParaRPr lang="en-US" sz="2800" b="1" dirty="0">
              <a:solidFill>
                <a:srgbClr val="800000"/>
              </a:solidFill>
            </a:endParaRPr>
          </a:p>
        </p:txBody>
      </p:sp>
      <p:pic>
        <p:nvPicPr>
          <p:cNvPr id="133125" name="Picture 5"/>
          <p:cNvPicPr>
            <a:picLocks noChangeAspect="1" noChangeArrowheads="1"/>
          </p:cNvPicPr>
          <p:nvPr/>
        </p:nvPicPr>
        <p:blipFill rotWithShape="1">
          <a:blip r:embed="rId2" cstate="email">
            <a:lum contrast="20000"/>
            <a:extLst>
              <a:ext uri="{28A0092B-C50C-407E-A947-70E740481C1C}">
                <a14:useLocalDpi xmlns:a14="http://schemas.microsoft.com/office/drawing/2010/main"/>
              </a:ext>
            </a:extLst>
          </a:blip>
          <a:srcRect/>
          <a:stretch/>
        </p:blipFill>
        <p:spPr bwMode="auto">
          <a:xfrm>
            <a:off x="152400" y="1215571"/>
            <a:ext cx="4495800" cy="3204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2400" y="3957637"/>
            <a:ext cx="4495800" cy="461963"/>
          </a:xfrm>
          <a:prstGeom prst="rect">
            <a:avLst/>
          </a:prstGeom>
          <a:solidFill>
            <a:schemeClr val="tx1">
              <a:alpha val="30000"/>
            </a:schemeClr>
          </a:solidFill>
          <a:ln>
            <a:noFill/>
          </a:ln>
          <a:extLst/>
        </p:spPr>
        <p:txBody>
          <a:bodyPr wrap="square">
            <a:spAutoFit/>
          </a:bodyPr>
          <a:lstStyle/>
          <a:p>
            <a:pPr algn="ctr"/>
            <a:r>
              <a:rPr lang="en-US" sz="2400" dirty="0" err="1">
                <a:solidFill>
                  <a:srgbClr val="FFFFFF"/>
                </a:solidFill>
                <a:effectLst>
                  <a:outerShdw blurRad="38100" dist="38100" dir="2700000" algn="tl">
                    <a:srgbClr val="000000">
                      <a:alpha val="43137"/>
                    </a:srgbClr>
                  </a:outerShdw>
                </a:effectLst>
              </a:rPr>
              <a:t>Microdistrict</a:t>
            </a:r>
            <a:r>
              <a:rPr lang="en-US" sz="2400" dirty="0">
                <a:solidFill>
                  <a:srgbClr val="FFFFFF"/>
                </a:solidFill>
                <a:effectLst>
                  <a:outerShdw blurRad="38100" dist="38100" dir="2700000" algn="tl">
                    <a:srgbClr val="000000">
                      <a:alpha val="43137"/>
                    </a:srgbClr>
                  </a:outerShdw>
                </a:effectLst>
              </a:rPr>
              <a:t> in Tbilisi, Georgia</a:t>
            </a:r>
          </a:p>
        </p:txBody>
      </p:sp>
      <p:pic>
        <p:nvPicPr>
          <p:cNvPr id="133126"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1001712"/>
            <a:ext cx="419100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6400800" y="1001712"/>
            <a:ext cx="2590800" cy="830263"/>
          </a:xfrm>
          <a:prstGeom prst="rect">
            <a:avLst/>
          </a:prstGeom>
          <a:solidFill>
            <a:schemeClr val="tx1">
              <a:alpha val="30000"/>
            </a:schemeClr>
          </a:solidFill>
          <a:ln>
            <a:noFill/>
          </a:ln>
          <a:extLst/>
        </p:spPr>
        <p:txBody>
          <a:bodyPr wrap="square">
            <a:spAutoFit/>
          </a:bodyPr>
          <a:lstStyle/>
          <a:p>
            <a:pPr algn="ctr"/>
            <a:r>
              <a:rPr lang="en-US" sz="2400" dirty="0" err="1">
                <a:solidFill>
                  <a:srgbClr val="FFFFFF"/>
                </a:solidFill>
                <a:effectLst>
                  <a:outerShdw blurRad="38100" dist="38100" dir="2700000" algn="tl">
                    <a:srgbClr val="000000">
                      <a:alpha val="43137"/>
                    </a:srgbClr>
                  </a:outerShdw>
                </a:effectLst>
              </a:rPr>
              <a:t>Microdistrict</a:t>
            </a:r>
            <a:r>
              <a:rPr lang="en-US" sz="2400" dirty="0">
                <a:solidFill>
                  <a:srgbClr val="FFFFFF"/>
                </a:solidFill>
                <a:effectLst>
                  <a:outerShdw blurRad="38100" dist="38100" dir="2700000" algn="tl">
                    <a:srgbClr val="000000">
                      <a:alpha val="43137"/>
                    </a:srgbClr>
                  </a:outerShdw>
                </a:effectLst>
              </a:rPr>
              <a:t> in </a:t>
            </a:r>
            <a:r>
              <a:rPr lang="en-US" sz="2400" dirty="0" err="1">
                <a:solidFill>
                  <a:srgbClr val="FFFFFF"/>
                </a:solidFill>
                <a:effectLst>
                  <a:outerShdw blurRad="38100" dist="38100" dir="2700000" algn="tl">
                    <a:srgbClr val="000000">
                      <a:alpha val="43137"/>
                    </a:srgbClr>
                  </a:outerShdw>
                </a:effectLst>
              </a:rPr>
              <a:t>Mykolaiv</a:t>
            </a:r>
            <a:r>
              <a:rPr lang="en-US" sz="2400" dirty="0">
                <a:solidFill>
                  <a:srgbClr val="FFFFFF"/>
                </a:solidFill>
                <a:effectLst>
                  <a:outerShdw blurRad="38100" dist="38100" dir="2700000" algn="tl">
                    <a:srgbClr val="000000">
                      <a:alpha val="43137"/>
                    </a:srgbClr>
                  </a:outerShdw>
                </a:effectLst>
              </a:rPr>
              <a:t>, Ukraine</a:t>
            </a:r>
          </a:p>
        </p:txBody>
      </p:sp>
      <p:pic>
        <p:nvPicPr>
          <p:cNvPr id="2" name="Picture 1"/>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12960" b="11658"/>
          <a:stretch/>
        </p:blipFill>
        <p:spPr>
          <a:xfrm>
            <a:off x="4800600" y="4336142"/>
            <a:ext cx="4191000" cy="2369457"/>
          </a:xfrm>
          <a:prstGeom prst="rect">
            <a:avLst/>
          </a:prstGeom>
        </p:spPr>
      </p:pic>
      <p:sp>
        <p:nvSpPr>
          <p:cNvPr id="3" name="Rectangle 2"/>
          <p:cNvSpPr/>
          <p:nvPr/>
        </p:nvSpPr>
        <p:spPr>
          <a:xfrm>
            <a:off x="4800600" y="6243935"/>
            <a:ext cx="4167068" cy="430887"/>
          </a:xfrm>
          <a:prstGeom prst="rect">
            <a:avLst/>
          </a:prstGeom>
          <a:solidFill>
            <a:srgbClr val="000000">
              <a:alpha val="29000"/>
            </a:srgbClr>
          </a:solidFill>
        </p:spPr>
        <p:txBody>
          <a:bodyPr wrap="none">
            <a:spAutoFit/>
          </a:bodyPr>
          <a:lstStyle/>
          <a:p>
            <a:pPr algn="ctr"/>
            <a:r>
              <a:rPr lang="en-US" sz="2200" dirty="0" smtClean="0">
                <a:solidFill>
                  <a:srgbClr val="FFFFFF"/>
                </a:solidFill>
                <a:effectLst>
                  <a:outerShdw blurRad="38100" dist="38100" dir="2700000" algn="tl">
                    <a:srgbClr val="000000">
                      <a:alpha val="43137"/>
                    </a:srgbClr>
                  </a:outerShdw>
                </a:effectLst>
              </a:rPr>
              <a:t>2</a:t>
            </a:r>
            <a:r>
              <a:rPr lang="en-US" sz="2200" baseline="30000" dirty="0" smtClean="0">
                <a:solidFill>
                  <a:srgbClr val="FFFFFF"/>
                </a:solidFill>
                <a:effectLst>
                  <a:outerShdw blurRad="38100" dist="38100" dir="2700000" algn="tl">
                    <a:srgbClr val="000000">
                      <a:alpha val="43137"/>
                    </a:srgbClr>
                  </a:outerShdw>
                </a:effectLst>
              </a:rPr>
              <a:t>nd</a:t>
            </a:r>
            <a:r>
              <a:rPr lang="en-US" sz="2200" dirty="0" smtClean="0">
                <a:solidFill>
                  <a:srgbClr val="FFFFFF"/>
                </a:solidFill>
                <a:effectLst>
                  <a:outerShdw blurRad="38100" dist="38100" dir="2700000" algn="tl">
                    <a:srgbClr val="000000">
                      <a:alpha val="43137"/>
                    </a:srgbClr>
                  </a:outerShdw>
                </a:effectLst>
              </a:rPr>
              <a:t> </a:t>
            </a:r>
            <a:r>
              <a:rPr lang="en-US" sz="2200" dirty="0" err="1" smtClean="0">
                <a:solidFill>
                  <a:srgbClr val="FFFFFF"/>
                </a:solidFill>
                <a:effectLst>
                  <a:outerShdw blurRad="38100" dist="38100" dir="2700000" algn="tl">
                    <a:srgbClr val="000000">
                      <a:alpha val="43137"/>
                    </a:srgbClr>
                  </a:outerShdw>
                </a:effectLst>
              </a:rPr>
              <a:t>Microdistrict</a:t>
            </a:r>
            <a:r>
              <a:rPr lang="en-US" sz="2200" dirty="0" smtClean="0">
                <a:solidFill>
                  <a:srgbClr val="FFFFFF"/>
                </a:solidFill>
                <a:effectLst>
                  <a:outerShdw blurRad="38100" dist="38100" dir="2700000" algn="tl">
                    <a:srgbClr val="000000">
                      <a:alpha val="43137"/>
                    </a:srgbClr>
                  </a:outerShdw>
                </a:effectLst>
              </a:rPr>
              <a:t>, Tbilisi</a:t>
            </a:r>
            <a:r>
              <a:rPr lang="en-US" sz="2200" dirty="0">
                <a:solidFill>
                  <a:srgbClr val="FFFFFF"/>
                </a:solidFill>
                <a:effectLst>
                  <a:outerShdw blurRad="38100" dist="38100" dir="2700000" algn="tl">
                    <a:srgbClr val="000000">
                      <a:alpha val="43137"/>
                    </a:srgbClr>
                  </a:outerShdw>
                </a:effectLst>
              </a:rPr>
              <a:t>, Georgia</a:t>
            </a:r>
          </a:p>
        </p:txBody>
      </p:sp>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 y="4579188"/>
            <a:ext cx="4495800" cy="2097383"/>
          </a:xfrm>
          <a:prstGeom prst="rect">
            <a:avLst/>
          </a:prstGeom>
        </p:spPr>
      </p:pic>
      <p:sp>
        <p:nvSpPr>
          <p:cNvPr id="10" name="Rectangle 9"/>
          <p:cNvSpPr>
            <a:spLocks noChangeArrowheads="1"/>
          </p:cNvSpPr>
          <p:nvPr/>
        </p:nvSpPr>
        <p:spPr bwMode="auto">
          <a:xfrm>
            <a:off x="2057400" y="6039606"/>
            <a:ext cx="2590800" cy="665994"/>
          </a:xfrm>
          <a:prstGeom prst="rect">
            <a:avLst/>
          </a:prstGeom>
          <a:solidFill>
            <a:schemeClr val="tx1">
              <a:alpha val="30000"/>
            </a:schemeClr>
          </a:solidFill>
          <a:ln>
            <a:noFill/>
          </a:ln>
          <a:extLst/>
        </p:spPr>
        <p:txBody>
          <a:bodyPr wrap="square">
            <a:spAutoFit/>
          </a:bodyPr>
          <a:lstStyle/>
          <a:p>
            <a:pPr algn="r">
              <a:lnSpc>
                <a:spcPts val="2200"/>
              </a:lnSpc>
            </a:pPr>
            <a:r>
              <a:rPr lang="en-US" sz="2200" dirty="0" smtClean="0">
                <a:solidFill>
                  <a:srgbClr val="FFFFFF"/>
                </a:solidFill>
                <a:effectLst>
                  <a:outerShdw blurRad="38100" dist="38100" dir="2700000" algn="tl">
                    <a:srgbClr val="000000">
                      <a:alpha val="43137"/>
                    </a:srgbClr>
                  </a:outerShdw>
                </a:effectLst>
              </a:rPr>
              <a:t>16</a:t>
            </a:r>
            <a:r>
              <a:rPr lang="en-US" sz="2200" baseline="30000" dirty="0" smtClean="0">
                <a:solidFill>
                  <a:srgbClr val="FFFFFF"/>
                </a:solidFill>
                <a:effectLst>
                  <a:outerShdw blurRad="38100" dist="38100" dir="2700000" algn="tl">
                    <a:srgbClr val="000000">
                      <a:alpha val="43137"/>
                    </a:srgbClr>
                  </a:outerShdw>
                </a:effectLst>
              </a:rPr>
              <a:t>th</a:t>
            </a:r>
            <a:r>
              <a:rPr lang="en-US" sz="2200" dirty="0" smtClean="0">
                <a:solidFill>
                  <a:srgbClr val="FFFFFF"/>
                </a:solidFill>
                <a:effectLst>
                  <a:outerShdw blurRad="38100" dist="38100" dir="2700000" algn="tl">
                    <a:srgbClr val="000000">
                      <a:alpha val="43137"/>
                    </a:srgbClr>
                  </a:outerShdw>
                </a:effectLst>
              </a:rPr>
              <a:t> </a:t>
            </a:r>
            <a:r>
              <a:rPr lang="en-US" sz="2200" dirty="0" err="1" smtClean="0">
                <a:solidFill>
                  <a:srgbClr val="FFFFFF"/>
                </a:solidFill>
                <a:effectLst>
                  <a:outerShdw blurRad="38100" dist="38100" dir="2700000" algn="tl">
                    <a:srgbClr val="000000">
                      <a:alpha val="43137"/>
                    </a:srgbClr>
                  </a:outerShdw>
                </a:effectLst>
              </a:rPr>
              <a:t>Microdistrict</a:t>
            </a:r>
            <a:r>
              <a:rPr lang="en-US" sz="2200" dirty="0" smtClean="0">
                <a:solidFill>
                  <a:srgbClr val="FFFFFF"/>
                </a:solidFill>
                <a:effectLst>
                  <a:outerShdw blurRad="38100" dist="38100" dir="2700000" algn="tl">
                    <a:srgbClr val="000000">
                      <a:alpha val="43137"/>
                    </a:srgbClr>
                  </a:outerShdw>
                </a:effectLst>
              </a:rPr>
              <a:t>, </a:t>
            </a:r>
            <a:r>
              <a:rPr lang="en-US" sz="2200" dirty="0" err="1" smtClean="0">
                <a:solidFill>
                  <a:srgbClr val="FFFFFF"/>
                </a:solidFill>
                <a:effectLst>
                  <a:outerShdw blurRad="38100" dist="38100" dir="2700000" algn="tl">
                    <a:srgbClr val="000000">
                      <a:alpha val="43137"/>
                    </a:srgbClr>
                  </a:outerShdw>
                </a:effectLst>
              </a:rPr>
              <a:t>Zelenograd</a:t>
            </a:r>
            <a:r>
              <a:rPr lang="en-US" sz="2200" dirty="0" smtClean="0">
                <a:solidFill>
                  <a:srgbClr val="FFFFFF"/>
                </a:solidFill>
                <a:effectLst>
                  <a:outerShdw blurRad="38100" dist="38100" dir="2700000" algn="tl">
                    <a:srgbClr val="000000">
                      <a:alpha val="43137"/>
                    </a:srgbClr>
                  </a:outerShdw>
                </a:effectLst>
              </a:rPr>
              <a:t> Russia</a:t>
            </a:r>
            <a:endParaRPr lang="en-US" sz="22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46220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dissolve">
                                      <p:cBhvr>
                                        <p:cTn id="7" dur="500"/>
                                        <p:tgtEl>
                                          <p:spTgt spid="317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6">
                                            <p:txEl>
                                              <p:pRg st="1" end="1"/>
                                            </p:txEl>
                                          </p:spTgt>
                                        </p:tgtEl>
                                        <p:attrNameLst>
                                          <p:attrName>style.visibility</p:attrName>
                                        </p:attrNameLst>
                                      </p:cBhvr>
                                      <p:to>
                                        <p:strVal val="visible"/>
                                      </p:to>
                                    </p:set>
                                    <p:animEffect transition="in" filter="dissolve">
                                      <p:cBhvr>
                                        <p:cTn id="12" dur="500"/>
                                        <p:tgtEl>
                                          <p:spTgt spid="31746">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33125"/>
                                        </p:tgtEl>
                                        <p:attrNameLst>
                                          <p:attrName>style.visibility</p:attrName>
                                        </p:attrNameLst>
                                      </p:cBhvr>
                                      <p:to>
                                        <p:strVal val="visible"/>
                                      </p:to>
                                    </p:set>
                                    <p:animEffect transition="in" filter="dissolve">
                                      <p:cBhvr>
                                        <p:cTn id="16" dur="500"/>
                                        <p:tgtEl>
                                          <p:spTgt spid="133125"/>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par>
                                <p:cTn id="20" presetID="9" presetClass="entr" presetSubtype="0" fill="hold" nodeType="withEffect">
                                  <p:stCondLst>
                                    <p:cond delay="0"/>
                                  </p:stCondLst>
                                  <p:childTnLst>
                                    <p:set>
                                      <p:cBhvr>
                                        <p:cTn id="21" dur="1" fill="hold">
                                          <p:stCondLst>
                                            <p:cond delay="0"/>
                                          </p:stCondLst>
                                        </p:cTn>
                                        <p:tgtEl>
                                          <p:spTgt spid="133126"/>
                                        </p:tgtEl>
                                        <p:attrNameLst>
                                          <p:attrName>style.visibility</p:attrName>
                                        </p:attrNameLst>
                                      </p:cBhvr>
                                      <p:to>
                                        <p:strVal val="visible"/>
                                      </p:to>
                                    </p:set>
                                    <p:animEffect transition="in" filter="dissolve">
                                      <p:cBhvr>
                                        <p:cTn id="22" dur="500"/>
                                        <p:tgtEl>
                                          <p:spTgt spid="13312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dissolve">
                                      <p:cBhvr>
                                        <p:cTn id="34" dur="500"/>
                                        <p:tgtEl>
                                          <p:spTgt spid="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bldLvl="2"/>
      <p:bldP spid="6" grpId="0" animBg="1"/>
      <p:bldP spid="8" grpId="0" animBg="1"/>
      <p:bldP spid="3" grpId="0" animBg="1"/>
      <p:bldP spid="10"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6933" y="25400"/>
            <a:ext cx="6265333" cy="1498600"/>
          </a:xfrm>
          <a:prstGeom prst="rect">
            <a:avLst/>
          </a:prstGeom>
          <a:solidFill>
            <a:srgbClr val="000000">
              <a:alpha val="19000"/>
            </a:srgbClr>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b="1" dirty="0" smtClean="0">
                <a:solidFill>
                  <a:srgbClr val="FEFFE5"/>
                </a:solidFill>
                <a:effectLst>
                  <a:outerShdw blurRad="38100" dist="38100" dir="2700000" algn="tl">
                    <a:srgbClr val="000000">
                      <a:alpha val="43137"/>
                    </a:srgbClr>
                  </a:outerShdw>
                </a:effectLst>
                <a:latin typeface="Arial" charset="0"/>
              </a:rPr>
              <a:t>Cities in the Periphery </a:t>
            </a:r>
            <a:br>
              <a:rPr lang="en-US" b="1" dirty="0" smtClean="0">
                <a:solidFill>
                  <a:srgbClr val="FEFFE5"/>
                </a:solidFill>
                <a:effectLst>
                  <a:outerShdw blurRad="38100" dist="38100" dir="2700000" algn="tl">
                    <a:srgbClr val="000000">
                      <a:alpha val="43137"/>
                    </a:srgbClr>
                  </a:outerShdw>
                </a:effectLst>
                <a:latin typeface="Arial" charset="0"/>
              </a:rPr>
            </a:br>
            <a:r>
              <a:rPr lang="en-US" b="1" dirty="0" smtClean="0">
                <a:solidFill>
                  <a:srgbClr val="FEFFE5"/>
                </a:solidFill>
                <a:effectLst>
                  <a:outerShdw blurRad="38100" dist="38100" dir="2700000" algn="tl">
                    <a:srgbClr val="000000">
                      <a:alpha val="43137"/>
                    </a:srgbClr>
                  </a:outerShdw>
                </a:effectLst>
                <a:latin typeface="Arial" charset="0"/>
              </a:rPr>
              <a:t>and Semi-periphery</a:t>
            </a:r>
            <a:endParaRPr lang="en-US" b="1" dirty="0">
              <a:solidFill>
                <a:srgbClr val="FEFFE5"/>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129767801"/>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074202"/>
            <a:ext cx="5113867" cy="2809198"/>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0"/>
            <a:ext cx="9130524" cy="4114800"/>
          </a:xfrm>
          <a:prstGeom prst="rect">
            <a:avLst/>
          </a:prstGeom>
        </p:spPr>
      </p:pic>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t="12904" b="19038"/>
          <a:stretch/>
        </p:blipFill>
        <p:spPr>
          <a:xfrm>
            <a:off x="5105401" y="4038600"/>
            <a:ext cx="4055532" cy="2760133"/>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3400" y="6172200"/>
            <a:ext cx="4055532" cy="460259"/>
          </a:xfrm>
          <a:prstGeom prst="rect">
            <a:avLst/>
          </a:prstGeom>
        </p:spPr>
      </p:pic>
    </p:spTree>
    <p:extLst>
      <p:ext uri="{BB962C8B-B14F-4D97-AF65-F5344CB8AC3E}">
        <p14:creationId xmlns:p14="http://schemas.microsoft.com/office/powerpoint/2010/main" val="1549172295"/>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7762" name="Picture 3" descr="~max0028"/>
          <p:cNvPicPr>
            <a:picLocks noGrp="1" noChangeAspect="1" noChangeArrowheads="1"/>
          </p:cNvPicPr>
          <p:nvPr>
            <p:ph sz="half" idx="2"/>
          </p:nvPr>
        </p:nvPicPr>
        <p:blipFill>
          <a:blip r:embed="rId3" cstate="email">
            <a:lum bright="-6000" contrast="12000"/>
            <a:extLst>
              <a:ext uri="{28A0092B-C50C-407E-A947-70E740481C1C}">
                <a14:useLocalDpi xmlns:a14="http://schemas.microsoft.com/office/drawing/2010/main"/>
              </a:ext>
            </a:extLst>
          </a:blip>
          <a:srcRect/>
          <a:stretch>
            <a:fillRect/>
          </a:stretch>
        </p:blipFill>
        <p:spPr>
          <a:xfrm>
            <a:off x="457200" y="1295400"/>
            <a:ext cx="3975100" cy="5257800"/>
          </a:xfrm>
          <a:noFill/>
        </p:spPr>
      </p:pic>
      <p:pic>
        <p:nvPicPr>
          <p:cNvPr id="117763" name="Picture 4" descr="figure23_1"/>
          <p:cNvPicPr>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a:stretch>
            <a:fillRect/>
          </a:stretch>
        </p:blipFill>
        <p:spPr bwMode="auto">
          <a:xfrm>
            <a:off x="4826000" y="3629"/>
            <a:ext cx="431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a:xfrm>
            <a:off x="0" y="0"/>
            <a:ext cx="4876800" cy="1447800"/>
          </a:xfrm>
          <a:prstGeom prst="rect">
            <a:avLst/>
          </a:prstGeom>
        </p:spPr>
        <p:txBody>
          <a:bodyPr/>
          <a:lstStyle>
            <a:lvl1pPr marL="338138" indent="-33813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53975" indent="-53975" eaLnBrk="1" hangingPunct="1">
              <a:spcAft>
                <a:spcPts val="400"/>
              </a:spcAft>
            </a:pPr>
            <a:r>
              <a:rPr lang="en-US" sz="3200" b="1" dirty="0" smtClean="0">
                <a:solidFill>
                  <a:srgbClr val="800000"/>
                </a:solidFill>
              </a:rPr>
              <a:t>Cities in the Periphery and Semi-Periphery</a:t>
            </a:r>
            <a:endParaRPr lang="en-US" sz="2800" dirty="0">
              <a:solidFill>
                <a:srgbClr val="8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4000" cy="685800"/>
          </a:xfrm>
          <a:prstGeom prst="rect">
            <a:avLst/>
          </a:prstGeom>
        </p:spPr>
        <p:txBody>
          <a:bodyPr/>
          <a:lstStyle>
            <a:lvl1pPr marL="338138" indent="-338138"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53975" indent="-53975" eaLnBrk="1" hangingPunct="1">
              <a:spcAft>
                <a:spcPts val="400"/>
              </a:spcAft>
            </a:pPr>
            <a:r>
              <a:rPr lang="en-US" sz="3400" b="1" dirty="0" smtClean="0">
                <a:solidFill>
                  <a:srgbClr val="800000"/>
                </a:solidFill>
              </a:rPr>
              <a:t>Cities in the Periphery and Semi-Periphery</a:t>
            </a:r>
            <a:endParaRPr lang="en-US" sz="3400" dirty="0">
              <a:solidFill>
                <a:srgbClr val="800000"/>
              </a:solidFill>
            </a:endParaRPr>
          </a:p>
        </p:txBody>
      </p:sp>
      <p:grpSp>
        <p:nvGrpSpPr>
          <p:cNvPr id="25" name="Group 24"/>
          <p:cNvGrpSpPr/>
          <p:nvPr/>
        </p:nvGrpSpPr>
        <p:grpSpPr>
          <a:xfrm>
            <a:off x="152400" y="1143000"/>
            <a:ext cx="4343400" cy="4343400"/>
            <a:chOff x="304800" y="1349829"/>
            <a:chExt cx="4746171" cy="4746171"/>
          </a:xfrm>
        </p:grpSpPr>
        <p:grpSp>
          <p:nvGrpSpPr>
            <p:cNvPr id="9" name="Group 8"/>
            <p:cNvGrpSpPr/>
            <p:nvPr/>
          </p:nvGrpSpPr>
          <p:grpSpPr>
            <a:xfrm>
              <a:off x="304800" y="1349829"/>
              <a:ext cx="4746171" cy="4746171"/>
              <a:chOff x="-838200" y="2895600"/>
              <a:chExt cx="5486400" cy="5486400"/>
            </a:xfrm>
          </p:grpSpPr>
          <p:sp>
            <p:nvSpPr>
              <p:cNvPr id="13" name="Oval 12"/>
              <p:cNvSpPr/>
              <p:nvPr/>
            </p:nvSpPr>
            <p:spPr>
              <a:xfrm>
                <a:off x="-838200" y="2895600"/>
                <a:ext cx="5486400" cy="54864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endParaRPr lang="en-US" sz="2400" dirty="0">
                  <a:effectLst>
                    <a:outerShdw blurRad="38100" dist="38100" dir="2700000" algn="tl">
                      <a:srgbClr val="000000">
                        <a:alpha val="43137"/>
                      </a:srgbClr>
                    </a:outerShdw>
                  </a:effectLst>
                </a:endParaRPr>
              </a:p>
            </p:txBody>
          </p:sp>
          <p:sp>
            <p:nvSpPr>
              <p:cNvPr id="12" name="Oval 11"/>
              <p:cNvSpPr/>
              <p:nvPr/>
            </p:nvSpPr>
            <p:spPr>
              <a:xfrm>
                <a:off x="-152400" y="3581400"/>
                <a:ext cx="4114800" cy="41148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endParaRPr lang="en-US" sz="2400" dirty="0">
                  <a:effectLst>
                    <a:outerShdw blurRad="38100" dist="38100" dir="2700000" algn="tl">
                      <a:srgbClr val="000000">
                        <a:alpha val="43137"/>
                      </a:srgbClr>
                    </a:outerShdw>
                  </a:effectLst>
                </a:endParaRPr>
              </a:p>
            </p:txBody>
          </p:sp>
          <p:sp>
            <p:nvSpPr>
              <p:cNvPr id="11" name="Oval 10"/>
              <p:cNvSpPr/>
              <p:nvPr/>
            </p:nvSpPr>
            <p:spPr>
              <a:xfrm>
                <a:off x="381000" y="4191000"/>
                <a:ext cx="2971800" cy="29718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endParaRPr lang="en-US" sz="2400" dirty="0">
                  <a:effectLst>
                    <a:outerShdw blurRad="38100" dist="38100" dir="2700000" algn="tl">
                      <a:srgbClr val="000000">
                        <a:alpha val="43137"/>
                      </a:srgbClr>
                    </a:outerShdw>
                  </a:effectLst>
                </a:endParaRPr>
              </a:p>
            </p:txBody>
          </p:sp>
          <p:sp>
            <p:nvSpPr>
              <p:cNvPr id="10" name="Oval 9"/>
              <p:cNvSpPr/>
              <p:nvPr/>
            </p:nvSpPr>
            <p:spPr>
              <a:xfrm>
                <a:off x="914400" y="4800600"/>
                <a:ext cx="1828800" cy="1828800"/>
              </a:xfrm>
              <a:prstGeom prst="ellipse">
                <a:avLst/>
              </a:prstGeom>
              <a:solidFill>
                <a:schemeClr val="bg2"/>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r>
                  <a:rPr lang="en-US" sz="2400" dirty="0" smtClean="0">
                    <a:effectLst>
                      <a:outerShdw blurRad="38100" dist="38100" dir="2700000" algn="tl">
                        <a:srgbClr val="000000">
                          <a:alpha val="43137"/>
                        </a:srgbClr>
                      </a:outerShdw>
                    </a:effectLst>
                  </a:rPr>
                  <a:t>Industrial</a:t>
                </a:r>
                <a:endParaRPr lang="en-US" sz="2400" dirty="0">
                  <a:effectLst>
                    <a:outerShdw blurRad="38100" dist="38100" dir="2700000" algn="tl">
                      <a:srgbClr val="000000">
                        <a:alpha val="43137"/>
                      </a:srgbClr>
                    </a:outerShdw>
                  </a:effectLst>
                </a:endParaRPr>
              </a:p>
            </p:txBody>
          </p:sp>
          <p:sp>
            <p:nvSpPr>
              <p:cNvPr id="6" name="Oval 5"/>
              <p:cNvSpPr/>
              <p:nvPr/>
            </p:nvSpPr>
            <p:spPr>
              <a:xfrm>
                <a:off x="1371600" y="5257800"/>
                <a:ext cx="914400" cy="914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ln>
                    <a:solidFill>
                      <a:schemeClr val="tx1"/>
                    </a:solidFill>
                  </a:ln>
                  <a:solidFill>
                    <a:schemeClr val="tx1"/>
                  </a:solidFill>
                </a:endParaRPr>
              </a:p>
            </p:txBody>
          </p:sp>
          <p:sp>
            <p:nvSpPr>
              <p:cNvPr id="8" name="TextBox 7"/>
              <p:cNvSpPr txBox="1"/>
              <p:nvPr/>
            </p:nvSpPr>
            <p:spPr>
              <a:xfrm>
                <a:off x="914400" y="3962400"/>
                <a:ext cx="1981200" cy="685800"/>
              </a:xfrm>
              <a:prstGeom prst="rect">
                <a:avLst/>
              </a:prstGeom>
              <a:noFill/>
            </p:spPr>
            <p:txBody>
              <a:bodyPr wrap="square" rtlCol="0">
                <a:prstTxWarp prst="textArchUp">
                  <a:avLst/>
                </a:prstTxWarp>
                <a:spAutoFit/>
              </a:bodyPr>
              <a:lstStyle/>
              <a:p>
                <a:pPr algn="ctr"/>
                <a:r>
                  <a:rPr lang="en-US" sz="2400" dirty="0" smtClean="0">
                    <a:solidFill>
                      <a:schemeClr val="bg1"/>
                    </a:solidFill>
                    <a:effectLst>
                      <a:outerShdw blurRad="38100" dist="38100" dir="2700000" algn="tl">
                        <a:srgbClr val="000000">
                          <a:alpha val="43137"/>
                        </a:srgbClr>
                      </a:outerShdw>
                    </a:effectLst>
                  </a:rPr>
                  <a:t>Middle Class</a:t>
                </a:r>
                <a:endParaRPr lang="en-US" sz="2400" dirty="0">
                  <a:solidFill>
                    <a:schemeClr val="bg1"/>
                  </a:solidFill>
                  <a:effectLst>
                    <a:outerShdw blurRad="38100" dist="38100" dir="2700000" algn="tl">
                      <a:srgbClr val="000000">
                        <a:alpha val="43137"/>
                      </a:srgbClr>
                    </a:outerShdw>
                  </a:effectLst>
                </a:endParaRPr>
              </a:p>
            </p:txBody>
          </p:sp>
          <p:sp>
            <p:nvSpPr>
              <p:cNvPr id="15" name="TextBox 14"/>
              <p:cNvSpPr txBox="1"/>
              <p:nvPr/>
            </p:nvSpPr>
            <p:spPr>
              <a:xfrm>
                <a:off x="1066800" y="4572000"/>
                <a:ext cx="1524000" cy="609600"/>
              </a:xfrm>
              <a:prstGeom prst="rect">
                <a:avLst/>
              </a:prstGeom>
              <a:noFill/>
            </p:spPr>
            <p:txBody>
              <a:bodyPr wrap="square" rtlCol="0">
                <a:prstTxWarp prst="textArchUp">
                  <a:avLst/>
                </a:prstTxWarp>
                <a:spAutoFit/>
              </a:bodyPr>
              <a:lstStyle/>
              <a:p>
                <a:pPr algn="ctr"/>
                <a:r>
                  <a:rPr lang="en-US" sz="2800" dirty="0" smtClean="0">
                    <a:solidFill>
                      <a:schemeClr val="bg1"/>
                    </a:solidFill>
                    <a:effectLst>
                      <a:outerShdw blurRad="38100" dist="38100" dir="2700000" algn="tl">
                        <a:srgbClr val="000000">
                          <a:alpha val="43137"/>
                        </a:srgbClr>
                      </a:outerShdw>
                    </a:effectLst>
                  </a:rPr>
                  <a:t>Lower Class</a:t>
                </a:r>
                <a:endParaRPr lang="en-US" sz="2800"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838200" y="3276600"/>
                <a:ext cx="1981200" cy="685800"/>
              </a:xfrm>
              <a:prstGeom prst="rect">
                <a:avLst/>
              </a:prstGeom>
              <a:noFill/>
            </p:spPr>
            <p:txBody>
              <a:bodyPr wrap="square" rtlCol="0">
                <a:prstTxWarp prst="textArchUp">
                  <a:avLst/>
                </a:prstTxWarp>
                <a:spAutoFit/>
              </a:bodyPr>
              <a:lstStyle/>
              <a:p>
                <a:pPr algn="ctr"/>
                <a:r>
                  <a:rPr lang="en-US" sz="2400" dirty="0" smtClean="0">
                    <a:solidFill>
                      <a:schemeClr val="bg1"/>
                    </a:solidFill>
                    <a:effectLst>
                      <a:outerShdw blurRad="38100" dist="38100" dir="2700000" algn="tl">
                        <a:srgbClr val="000000">
                          <a:alpha val="43137"/>
                        </a:srgbClr>
                      </a:outerShdw>
                    </a:effectLst>
                  </a:rPr>
                  <a:t>Upper Class</a:t>
                </a:r>
                <a:endParaRPr lang="en-US" sz="2400" dirty="0">
                  <a:solidFill>
                    <a:schemeClr val="bg1"/>
                  </a:solidFill>
                  <a:effectLst>
                    <a:outerShdw blurRad="38100" dist="38100" dir="2700000" algn="tl">
                      <a:srgbClr val="000000">
                        <a:alpha val="43137"/>
                      </a:srgbClr>
                    </a:outerShdw>
                  </a:effectLst>
                </a:endParaRPr>
              </a:p>
            </p:txBody>
          </p:sp>
        </p:grpSp>
        <p:sp>
          <p:nvSpPr>
            <p:cNvPr id="14" name="TextBox 13"/>
            <p:cNvSpPr txBox="1"/>
            <p:nvPr/>
          </p:nvSpPr>
          <p:spPr>
            <a:xfrm>
              <a:off x="2250537" y="3581400"/>
              <a:ext cx="757760" cy="408702"/>
            </a:xfrm>
            <a:prstGeom prst="rect">
              <a:avLst/>
            </a:prstGeom>
            <a:noFill/>
          </p:spPr>
          <p:txBody>
            <a:bodyPr wrap="none" rtlCol="0">
              <a:spAutoFit/>
            </a:bodyPr>
            <a:lstStyle/>
            <a:p>
              <a:pPr algn="ctr"/>
              <a:r>
                <a:rPr lang="en-US" b="1" dirty="0" smtClean="0"/>
                <a:t>CBD</a:t>
              </a:r>
              <a:endParaRPr lang="en-US" b="1" dirty="0"/>
            </a:p>
          </p:txBody>
        </p:sp>
      </p:grpSp>
      <p:sp>
        <p:nvSpPr>
          <p:cNvPr id="31" name="Rectangle 2"/>
          <p:cNvSpPr>
            <a:spLocks noChangeArrowheads="1"/>
          </p:cNvSpPr>
          <p:nvPr/>
        </p:nvSpPr>
        <p:spPr bwMode="auto">
          <a:xfrm>
            <a:off x="0" y="5867400"/>
            <a:ext cx="464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smtClean="0">
                <a:solidFill>
                  <a:srgbClr val="800000"/>
                </a:solidFill>
              </a:rPr>
              <a:t>Classic Concentric Ring (United States)</a:t>
            </a:r>
            <a:endParaRPr lang="en-US" sz="2800" b="1" dirty="0">
              <a:solidFill>
                <a:srgbClr val="800000"/>
              </a:solidFill>
            </a:endParaRPr>
          </a:p>
        </p:txBody>
      </p:sp>
      <p:sp>
        <p:nvSpPr>
          <p:cNvPr id="32" name="Rectangle 2"/>
          <p:cNvSpPr>
            <a:spLocks noChangeArrowheads="1"/>
          </p:cNvSpPr>
          <p:nvPr/>
        </p:nvSpPr>
        <p:spPr bwMode="auto">
          <a:xfrm>
            <a:off x="4876800" y="5867400"/>
            <a:ext cx="3886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smtClean="0">
                <a:solidFill>
                  <a:srgbClr val="800000"/>
                </a:solidFill>
              </a:rPr>
              <a:t>General Trend of Cities in LDCs</a:t>
            </a:r>
            <a:endParaRPr lang="en-US" sz="2800" b="1" dirty="0">
              <a:solidFill>
                <a:srgbClr val="800000"/>
              </a:solidFill>
            </a:endParaRPr>
          </a:p>
        </p:txBody>
      </p:sp>
      <p:grpSp>
        <p:nvGrpSpPr>
          <p:cNvPr id="34" name="Group 33"/>
          <p:cNvGrpSpPr/>
          <p:nvPr/>
        </p:nvGrpSpPr>
        <p:grpSpPr>
          <a:xfrm>
            <a:off x="4648200" y="1164771"/>
            <a:ext cx="4343400" cy="4343400"/>
            <a:chOff x="4648200" y="1164771"/>
            <a:chExt cx="4343400" cy="4343400"/>
          </a:xfrm>
        </p:grpSpPr>
        <p:sp>
          <p:nvSpPr>
            <p:cNvPr id="35" name="Oval 34"/>
            <p:cNvSpPr/>
            <p:nvPr/>
          </p:nvSpPr>
          <p:spPr>
            <a:xfrm>
              <a:off x="4648200" y="1164771"/>
              <a:ext cx="4343400" cy="4343400"/>
            </a:xfrm>
            <a:prstGeom prst="ellipse">
              <a:avLst/>
            </a:prstGeom>
            <a:solidFill>
              <a:srgbClr val="00009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endParaRPr lang="en-US" sz="2400" dirty="0">
                <a:effectLst>
                  <a:outerShdw blurRad="38100" dist="38100" dir="2700000" algn="tl">
                    <a:srgbClr val="000000">
                      <a:alpha val="43137"/>
                    </a:srgbClr>
                  </a:outerShdw>
                </a:effectLst>
              </a:endParaRPr>
            </a:p>
          </p:txBody>
        </p:sp>
        <p:pic>
          <p:nvPicPr>
            <p:cNvPr id="36" name="Picture 35" descr="Circle.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9894183">
              <a:off x="4803140" y="3196785"/>
              <a:ext cx="2386387" cy="2091130"/>
            </a:xfrm>
            <a:prstGeom prst="rect">
              <a:avLst/>
            </a:prstGeom>
          </p:spPr>
        </p:pic>
        <p:pic>
          <p:nvPicPr>
            <p:cNvPr id="37" name="Picture 36" descr="Circle.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108026">
              <a:off x="6544490" y="1476658"/>
              <a:ext cx="2386387" cy="2091130"/>
            </a:xfrm>
            <a:prstGeom prst="rect">
              <a:avLst/>
            </a:prstGeom>
          </p:spPr>
        </p:pic>
        <p:sp>
          <p:nvSpPr>
            <p:cNvPr id="38" name="TextBox 37"/>
            <p:cNvSpPr txBox="1"/>
            <p:nvPr/>
          </p:nvSpPr>
          <p:spPr>
            <a:xfrm>
              <a:off x="5975350" y="1466396"/>
              <a:ext cx="1568450" cy="542925"/>
            </a:xfrm>
            <a:prstGeom prst="rect">
              <a:avLst/>
            </a:prstGeom>
            <a:noFill/>
          </p:spPr>
          <p:txBody>
            <a:bodyPr wrap="square" rtlCol="0">
              <a:prstTxWarp prst="textArchUp">
                <a:avLst/>
              </a:prstTxWarp>
              <a:spAutoFit/>
            </a:bodyPr>
            <a:lstStyle/>
            <a:p>
              <a:pPr algn="ctr"/>
              <a:r>
                <a:rPr lang="en-US" sz="2400" dirty="0" smtClean="0">
                  <a:solidFill>
                    <a:schemeClr val="bg1"/>
                  </a:solidFill>
                  <a:effectLst>
                    <a:outerShdw blurRad="38100" dist="38100" dir="2700000" algn="tl">
                      <a:srgbClr val="000000">
                        <a:alpha val="43137"/>
                      </a:srgbClr>
                    </a:outerShdw>
                  </a:effectLst>
                </a:rPr>
                <a:t>Lower Class</a:t>
              </a:r>
              <a:endParaRPr lang="en-US" sz="2400" dirty="0">
                <a:solidFill>
                  <a:schemeClr val="bg1"/>
                </a:solidFill>
                <a:effectLst>
                  <a:outerShdw blurRad="38100" dist="38100" dir="2700000" algn="tl">
                    <a:srgbClr val="000000">
                      <a:alpha val="43137"/>
                    </a:srgbClr>
                  </a:outerShdw>
                </a:effectLst>
              </a:endParaRPr>
            </a:p>
          </p:txBody>
        </p:sp>
        <p:sp>
          <p:nvSpPr>
            <p:cNvPr id="39" name="TextBox 38"/>
            <p:cNvSpPr txBox="1"/>
            <p:nvPr/>
          </p:nvSpPr>
          <p:spPr>
            <a:xfrm rot="3426825">
              <a:off x="7401201" y="2220958"/>
              <a:ext cx="1568450" cy="542925"/>
            </a:xfrm>
            <a:prstGeom prst="rect">
              <a:avLst/>
            </a:prstGeom>
            <a:noFill/>
          </p:spPr>
          <p:txBody>
            <a:bodyPr wrap="square" rtlCol="0">
              <a:prstTxWarp prst="textArchUp">
                <a:avLst/>
              </a:prstTxWarp>
              <a:spAutoFit/>
            </a:bodyPr>
            <a:lstStyle/>
            <a:p>
              <a:pPr algn="ctr"/>
              <a:r>
                <a:rPr lang="en-US" sz="2400" dirty="0" smtClean="0">
                  <a:solidFill>
                    <a:schemeClr val="bg1"/>
                  </a:solidFill>
                  <a:effectLst>
                    <a:outerShdw blurRad="38100" dist="38100" dir="2700000" algn="tl">
                      <a:srgbClr val="000000">
                        <a:alpha val="43137"/>
                      </a:srgbClr>
                    </a:outerShdw>
                  </a:effectLst>
                </a:rPr>
                <a:t>Industrial</a:t>
              </a:r>
              <a:endParaRPr lang="en-US" sz="2400" dirty="0">
                <a:solidFill>
                  <a:schemeClr val="bg1"/>
                </a:solidFill>
                <a:effectLst>
                  <a:outerShdw blurRad="38100" dist="38100" dir="2700000" algn="tl">
                    <a:srgbClr val="000000">
                      <a:alpha val="43137"/>
                    </a:srgbClr>
                  </a:outerShdw>
                </a:effectLst>
              </a:endParaRPr>
            </a:p>
          </p:txBody>
        </p:sp>
        <p:sp>
          <p:nvSpPr>
            <p:cNvPr id="40" name="Oval 39"/>
            <p:cNvSpPr/>
            <p:nvPr/>
          </p:nvSpPr>
          <p:spPr>
            <a:xfrm>
              <a:off x="5191125" y="1707696"/>
              <a:ext cx="3257550" cy="325755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endParaRPr lang="en-US" sz="2400" dirty="0">
                <a:effectLst>
                  <a:outerShdw blurRad="38100" dist="38100" dir="2700000" algn="tl">
                    <a:srgbClr val="000000">
                      <a:alpha val="43137"/>
                    </a:srgbClr>
                  </a:outerShdw>
                </a:effectLst>
              </a:endParaRPr>
            </a:p>
          </p:txBody>
        </p:sp>
        <p:sp>
          <p:nvSpPr>
            <p:cNvPr id="41" name="Oval 40"/>
            <p:cNvSpPr/>
            <p:nvPr/>
          </p:nvSpPr>
          <p:spPr>
            <a:xfrm>
              <a:off x="5613400" y="2190296"/>
              <a:ext cx="2352675" cy="2352675"/>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endParaRPr lang="en-US" sz="2400" dirty="0">
                <a:effectLst>
                  <a:outerShdw blurRad="38100" dist="38100" dir="2700000" algn="tl">
                    <a:srgbClr val="000000">
                      <a:alpha val="43137"/>
                    </a:srgbClr>
                  </a:outerShdw>
                </a:effectLst>
              </a:endParaRPr>
            </a:p>
          </p:txBody>
        </p:sp>
        <p:sp>
          <p:nvSpPr>
            <p:cNvPr id="42" name="Oval 41"/>
            <p:cNvSpPr/>
            <p:nvPr/>
          </p:nvSpPr>
          <p:spPr>
            <a:xfrm>
              <a:off x="6035675" y="2672896"/>
              <a:ext cx="1447800" cy="1447800"/>
            </a:xfrm>
            <a:prstGeom prst="ellipse">
              <a:avLst/>
            </a:prstGeom>
            <a:solidFill>
              <a:srgbClr val="660066"/>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prstTxWarp>
              <a:noAutofit/>
            </a:bodyPr>
            <a:lstStyle/>
            <a:p>
              <a:pPr algn="ctr"/>
              <a:r>
                <a:rPr lang="en-US" sz="2200" dirty="0" smtClean="0">
                  <a:effectLst>
                    <a:outerShdw blurRad="38100" dist="38100" dir="2700000" algn="tl">
                      <a:srgbClr val="000000">
                        <a:alpha val="43137"/>
                      </a:srgbClr>
                    </a:outerShdw>
                  </a:effectLst>
                </a:rPr>
                <a:t>Central City</a:t>
              </a:r>
              <a:endParaRPr lang="en-US" sz="2200" dirty="0">
                <a:effectLst>
                  <a:outerShdw blurRad="38100" dist="38100" dir="2700000" algn="tl">
                    <a:srgbClr val="000000">
                      <a:alpha val="43137"/>
                    </a:srgbClr>
                  </a:outerShdw>
                </a:effectLst>
              </a:endParaRPr>
            </a:p>
          </p:txBody>
        </p:sp>
        <p:sp>
          <p:nvSpPr>
            <p:cNvPr id="43" name="Oval 42"/>
            <p:cNvSpPr/>
            <p:nvPr/>
          </p:nvSpPr>
          <p:spPr>
            <a:xfrm>
              <a:off x="6397625" y="3034846"/>
              <a:ext cx="723900" cy="7239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n>
                  <a:solidFill>
                    <a:schemeClr val="tx1"/>
                  </a:solidFill>
                </a:ln>
                <a:solidFill>
                  <a:schemeClr val="tx1"/>
                </a:solidFill>
              </a:endParaRPr>
            </a:p>
          </p:txBody>
        </p:sp>
        <p:sp>
          <p:nvSpPr>
            <p:cNvPr id="44" name="TextBox 43"/>
            <p:cNvSpPr txBox="1"/>
            <p:nvPr/>
          </p:nvSpPr>
          <p:spPr>
            <a:xfrm>
              <a:off x="6035675" y="2009321"/>
              <a:ext cx="1568450" cy="542925"/>
            </a:xfrm>
            <a:prstGeom prst="rect">
              <a:avLst/>
            </a:prstGeom>
            <a:noFill/>
          </p:spPr>
          <p:txBody>
            <a:bodyPr wrap="square" rtlCol="0">
              <a:prstTxWarp prst="textArchUp">
                <a:avLst/>
              </a:prstTxWarp>
              <a:spAutoFit/>
            </a:bodyPr>
            <a:lstStyle/>
            <a:p>
              <a:pPr algn="ctr"/>
              <a:r>
                <a:rPr lang="en-US" sz="2400" dirty="0" smtClean="0">
                  <a:solidFill>
                    <a:schemeClr val="bg1"/>
                  </a:solidFill>
                  <a:effectLst>
                    <a:outerShdw blurRad="38100" dist="38100" dir="2700000" algn="tl">
                      <a:srgbClr val="000000">
                        <a:alpha val="43137"/>
                      </a:srgbClr>
                    </a:outerShdw>
                  </a:effectLst>
                </a:rPr>
                <a:t>Middle Class</a:t>
              </a:r>
              <a:endParaRPr lang="en-US" sz="2400" dirty="0">
                <a:solidFill>
                  <a:schemeClr val="bg1"/>
                </a:solidFill>
                <a:effectLst>
                  <a:outerShdw blurRad="38100" dist="38100" dir="2700000" algn="tl">
                    <a:srgbClr val="000000">
                      <a:alpha val="43137"/>
                    </a:srgbClr>
                  </a:outerShdw>
                </a:effectLst>
              </a:endParaRPr>
            </a:p>
          </p:txBody>
        </p:sp>
        <p:sp>
          <p:nvSpPr>
            <p:cNvPr id="45" name="TextBox 44"/>
            <p:cNvSpPr txBox="1"/>
            <p:nvPr/>
          </p:nvSpPr>
          <p:spPr>
            <a:xfrm>
              <a:off x="6156325" y="2491921"/>
              <a:ext cx="1206500" cy="482600"/>
            </a:xfrm>
            <a:prstGeom prst="rect">
              <a:avLst/>
            </a:prstGeom>
            <a:noFill/>
          </p:spPr>
          <p:txBody>
            <a:bodyPr wrap="square" rtlCol="0">
              <a:prstTxWarp prst="textArchUp">
                <a:avLst/>
              </a:prstTxWarp>
              <a:spAutoFit/>
            </a:bodyPr>
            <a:lstStyle/>
            <a:p>
              <a:pPr algn="ctr"/>
              <a:r>
                <a:rPr lang="en-US" sz="2400" dirty="0" smtClean="0">
                  <a:solidFill>
                    <a:schemeClr val="bg1"/>
                  </a:solidFill>
                  <a:effectLst>
                    <a:outerShdw blurRad="38100" dist="38100" dir="2700000" algn="tl">
                      <a:srgbClr val="000000">
                        <a:alpha val="43137"/>
                      </a:srgbClr>
                    </a:outerShdw>
                  </a:effectLst>
                </a:rPr>
                <a:t>Upper Class</a:t>
              </a:r>
              <a:endParaRPr lang="en-US" sz="2400" dirty="0">
                <a:solidFill>
                  <a:schemeClr val="bg1"/>
                </a:solidFill>
                <a:effectLst>
                  <a:outerShdw blurRad="38100" dist="38100" dir="2700000" algn="tl">
                    <a:srgbClr val="000000">
                      <a:alpha val="43137"/>
                    </a:srgbClr>
                  </a:outerShdw>
                </a:effectLst>
              </a:endParaRPr>
            </a:p>
          </p:txBody>
        </p:sp>
        <p:sp>
          <p:nvSpPr>
            <p:cNvPr id="46" name="TextBox 45"/>
            <p:cNvSpPr txBox="1"/>
            <p:nvPr/>
          </p:nvSpPr>
          <p:spPr>
            <a:xfrm>
              <a:off x="6400800" y="3222171"/>
              <a:ext cx="693455" cy="374019"/>
            </a:xfrm>
            <a:prstGeom prst="rect">
              <a:avLst/>
            </a:prstGeom>
            <a:noFill/>
          </p:spPr>
          <p:txBody>
            <a:bodyPr wrap="none" rtlCol="0">
              <a:spAutoFit/>
            </a:bodyPr>
            <a:lstStyle/>
            <a:p>
              <a:pPr algn="ctr"/>
              <a:r>
                <a:rPr lang="en-US" b="1" dirty="0" smtClean="0"/>
                <a:t>CBD</a:t>
              </a:r>
              <a:endParaRPr lang="en-US" b="1" dirty="0"/>
            </a:p>
          </p:txBody>
        </p:sp>
        <p:sp>
          <p:nvSpPr>
            <p:cNvPr id="48" name="TextBox 47"/>
            <p:cNvSpPr txBox="1"/>
            <p:nvPr/>
          </p:nvSpPr>
          <p:spPr>
            <a:xfrm rot="3089019">
              <a:off x="4763407" y="4092590"/>
              <a:ext cx="1568450" cy="542925"/>
            </a:xfrm>
            <a:prstGeom prst="rect">
              <a:avLst/>
            </a:prstGeom>
            <a:noFill/>
          </p:spPr>
          <p:txBody>
            <a:bodyPr wrap="square" rtlCol="0">
              <a:prstTxWarp prst="textArchDown">
                <a:avLst/>
              </a:prstTxWarp>
              <a:spAutoFit/>
            </a:bodyPr>
            <a:lstStyle/>
            <a:p>
              <a:pPr algn="ctr"/>
              <a:r>
                <a:rPr lang="en-US" sz="2400" dirty="0" smtClean="0">
                  <a:solidFill>
                    <a:schemeClr val="bg1"/>
                  </a:solidFill>
                  <a:effectLst>
                    <a:outerShdw blurRad="38100" dist="38100" dir="2700000" algn="tl">
                      <a:srgbClr val="000000">
                        <a:alpha val="43137"/>
                      </a:srgbClr>
                    </a:outerShdw>
                  </a:effectLst>
                </a:rPr>
                <a:t>Suburb</a:t>
              </a:r>
              <a:endParaRPr lang="en-US" sz="24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8577348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dissolve">
                                      <p:cBhvr>
                                        <p:cTn id="7" dur="500"/>
                                        <p:tgtEl>
                                          <p:spTgt spid="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dissolv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dissolv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figure23_5"/>
          <p:cNvPicPr>
            <a:picLocks noChangeAspect="1" noChangeArrowheads="1"/>
          </p:cNvPicPr>
          <p:nvPr/>
        </p:nvPicPr>
        <p:blipFill>
          <a:blip r:embed="rId3">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76200" y="152400"/>
            <a:ext cx="43116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3"/>
          <p:cNvSpPr>
            <a:spLocks noChangeArrowheads="1"/>
          </p:cNvSpPr>
          <p:nvPr/>
        </p:nvSpPr>
        <p:spPr bwMode="auto">
          <a:xfrm>
            <a:off x="3505200" y="0"/>
            <a:ext cx="5638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3550" indent="-463550">
              <a:lnSpc>
                <a:spcPct val="80000"/>
              </a:lnSpc>
            </a:pPr>
            <a:r>
              <a:rPr lang="en-US" sz="3000" b="1" dirty="0" err="1">
                <a:solidFill>
                  <a:srgbClr val="800000"/>
                </a:solidFill>
              </a:rPr>
              <a:t>Ibero</a:t>
            </a:r>
            <a:r>
              <a:rPr lang="en-US" sz="3000" b="1" dirty="0">
                <a:solidFill>
                  <a:srgbClr val="800000"/>
                </a:solidFill>
              </a:rPr>
              <a:t> (Latin) Am. City; </a:t>
            </a:r>
            <a:r>
              <a:rPr lang="en-US" sz="3000" b="1" dirty="0" smtClean="0">
                <a:solidFill>
                  <a:srgbClr val="800000"/>
                </a:solidFill>
              </a:rPr>
              <a:t/>
            </a:r>
            <a:br>
              <a:rPr lang="en-US" sz="3000" b="1" dirty="0" smtClean="0">
                <a:solidFill>
                  <a:srgbClr val="800000"/>
                </a:solidFill>
              </a:rPr>
            </a:br>
            <a:r>
              <a:rPr lang="en-US" sz="3000" b="1" dirty="0" smtClean="0">
                <a:solidFill>
                  <a:srgbClr val="800000"/>
                </a:solidFill>
              </a:rPr>
              <a:t>Griffin</a:t>
            </a:r>
            <a:r>
              <a:rPr lang="en-US" sz="3000" b="1" dirty="0">
                <a:solidFill>
                  <a:srgbClr val="800000"/>
                </a:solidFill>
              </a:rPr>
              <a:t>-Ford Model</a:t>
            </a:r>
          </a:p>
          <a:p>
            <a:pPr marL="463550" indent="-463550">
              <a:lnSpc>
                <a:spcPct val="80000"/>
              </a:lnSpc>
              <a:buFontTx/>
              <a:buChar char="•"/>
            </a:pPr>
            <a:r>
              <a:rPr lang="en-US" sz="2800" dirty="0">
                <a:solidFill>
                  <a:srgbClr val="800000"/>
                </a:solidFill>
              </a:rPr>
              <a:t>Sectors &amp; zones</a:t>
            </a:r>
          </a:p>
          <a:p>
            <a:pPr marL="463550" indent="-463550">
              <a:lnSpc>
                <a:spcPct val="80000"/>
              </a:lnSpc>
              <a:buFontTx/>
              <a:buChar char="•"/>
            </a:pPr>
            <a:r>
              <a:rPr lang="en-US" sz="2800" dirty="0" smtClean="0">
                <a:solidFill>
                  <a:srgbClr val="800000"/>
                </a:solidFill>
              </a:rPr>
              <a:t>Upper </a:t>
            </a:r>
            <a:r>
              <a:rPr lang="en-US" sz="2800" dirty="0">
                <a:solidFill>
                  <a:srgbClr val="800000"/>
                </a:solidFill>
              </a:rPr>
              <a:t>&amp; middle class near CBD </a:t>
            </a:r>
            <a:r>
              <a:rPr lang="en-US" sz="2800" dirty="0" smtClean="0">
                <a:solidFill>
                  <a:srgbClr val="800000"/>
                </a:solidFill>
              </a:rPr>
              <a:t>… </a:t>
            </a:r>
            <a:r>
              <a:rPr lang="en-US" sz="2800" dirty="0">
                <a:solidFill>
                  <a:srgbClr val="800000"/>
                </a:solidFill>
              </a:rPr>
              <a:t>poorer </a:t>
            </a:r>
            <a:r>
              <a:rPr lang="en-US" sz="2800" dirty="0" smtClean="0">
                <a:solidFill>
                  <a:srgbClr val="800000"/>
                </a:solidFill>
              </a:rPr>
              <a:t>(outward)</a:t>
            </a:r>
            <a:endParaRPr lang="en-US" sz="2800" dirty="0">
              <a:solidFill>
                <a:srgbClr val="800000"/>
              </a:solidFill>
            </a:endParaRPr>
          </a:p>
        </p:txBody>
      </p:sp>
      <p:pic>
        <p:nvPicPr>
          <p:cNvPr id="4" name="Picture 3"/>
          <p:cNvPicPr>
            <a:picLocks noChangeAspect="1" noChangeArrowheads="1"/>
          </p:cNvPicPr>
          <p:nvPr/>
        </p:nvPicPr>
        <p:blipFill rotWithShape="1">
          <a:blip r:embed="rId4" cstate="email">
            <a:lum contrast="18000"/>
            <a:extLst>
              <a:ext uri="{28A0092B-C50C-407E-A947-70E740481C1C}">
                <a14:useLocalDpi xmlns:a14="http://schemas.microsoft.com/office/drawing/2010/main"/>
              </a:ext>
            </a:extLst>
          </a:blip>
          <a:srcRect/>
          <a:stretch/>
        </p:blipFill>
        <p:spPr bwMode="auto">
          <a:xfrm>
            <a:off x="4481286" y="2057400"/>
            <a:ext cx="4535714"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4419600" y="6096000"/>
            <a:ext cx="464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800" b="1" dirty="0">
                <a:solidFill>
                  <a:srgbClr val="800000"/>
                </a:solidFill>
              </a:rPr>
              <a:t>La Paz, Bolivia</a:t>
            </a:r>
          </a:p>
        </p:txBody>
      </p:sp>
    </p:spTree>
    <p:extLst>
      <p:ext uri="{BB962C8B-B14F-4D97-AF65-F5344CB8AC3E}">
        <p14:creationId xmlns:p14="http://schemas.microsoft.com/office/powerpoint/2010/main" val="4355933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dissolve">
                                      <p:cBhvr>
                                        <p:cTn id="7" dur="500"/>
                                        <p:tgtEl>
                                          <p:spTgt spid="54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dissolve">
                                      <p:cBhvr>
                                        <p:cTn id="12" dur="500"/>
                                        <p:tgtEl>
                                          <p:spTgt spid="5427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dissolve">
                                      <p:cBhvr>
                                        <p:cTn id="17" dur="500"/>
                                        <p:tgtEl>
                                          <p:spTgt spid="54275">
                                            <p:txEl>
                                              <p:pRg st="2" end="2"/>
                                            </p:txEl>
                                          </p:spTgt>
                                        </p:tgtEl>
                                      </p:cBhvr>
                                    </p:animEffect>
                                  </p:childTnLst>
                                </p:cTn>
                              </p:par>
                            </p:childTnLst>
                          </p:cTn>
                        </p:par>
                        <p:par>
                          <p:cTn id="18" fill="hold" nodeType="afterGroup">
                            <p:stCondLst>
                              <p:cond delay="500"/>
                            </p:stCondLst>
                            <p:childTnLst>
                              <p:par>
                                <p:cTn id="19" presetID="9"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bldLvl="2"/>
      <p:bldP spid="5"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p:cNvPicPr>
            <a:picLocks noChangeAspect="1" noChangeArrowheads="1"/>
          </p:cNvPicPr>
          <p:nvPr/>
        </p:nvPicPr>
        <p:blipFill>
          <a:blip r:embed="rId3" cstate="email">
            <a:lum bright="6000" contrast="18000"/>
            <a:extLst>
              <a:ext uri="{28A0092B-C50C-407E-A947-70E740481C1C}">
                <a14:useLocalDpi xmlns:a14="http://schemas.microsoft.com/office/drawing/2010/main"/>
              </a:ext>
            </a:extLst>
          </a:blip>
          <a:srcRect/>
          <a:stretch>
            <a:fillRect/>
          </a:stretch>
        </p:blipFill>
        <p:spPr bwMode="auto">
          <a:xfrm>
            <a:off x="152400" y="15240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Picture 6"/>
          <p:cNvPicPr>
            <a:picLocks noChangeAspect="1" noChangeArrowheads="1"/>
          </p:cNvPicPr>
          <p:nvPr/>
        </p:nvPicPr>
        <p:blipFill>
          <a:blip r:embed="rId4" cstate="email">
            <a:lum bright="6000" contrast="18000"/>
            <a:extLst>
              <a:ext uri="{28A0092B-C50C-407E-A947-70E740481C1C}">
                <a14:useLocalDpi xmlns:a14="http://schemas.microsoft.com/office/drawing/2010/main"/>
              </a:ext>
            </a:extLst>
          </a:blip>
          <a:srcRect/>
          <a:stretch>
            <a:fillRect/>
          </a:stretch>
        </p:blipFill>
        <p:spPr bwMode="auto">
          <a:xfrm>
            <a:off x="152400" y="3505200"/>
            <a:ext cx="41910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7"/>
          <p:cNvSpPr>
            <a:spLocks noChangeArrowheads="1"/>
          </p:cNvSpPr>
          <p:nvPr/>
        </p:nvSpPr>
        <p:spPr bwMode="auto">
          <a:xfrm>
            <a:off x="0" y="6096000"/>
            <a:ext cx="4495800" cy="533400"/>
          </a:xfrm>
          <a:prstGeom prst="rect">
            <a:avLst/>
          </a:prstGeom>
          <a:noFill/>
          <a:ln w="9525">
            <a:noFill/>
            <a:miter lim="800000"/>
            <a:headEnd/>
            <a:tailEnd/>
          </a:ln>
          <a:effectLst/>
        </p:spPr>
        <p:txBody>
          <a:bodyPr anchor="ctr"/>
          <a:lstStyle/>
          <a:p>
            <a:pPr algn="ctr"/>
            <a:r>
              <a:rPr lang="en-US" sz="3600" b="1" dirty="0" err="1">
                <a:solidFill>
                  <a:srgbClr val="800000"/>
                </a:solidFill>
                <a:effectLst>
                  <a:outerShdw blurRad="38100" dist="38100" dir="2700000" algn="tl">
                    <a:srgbClr val="DDDDDD"/>
                  </a:outerShdw>
                </a:effectLst>
              </a:rPr>
              <a:t>Zona</a:t>
            </a:r>
            <a:r>
              <a:rPr lang="en-US" sz="3600" b="1" dirty="0">
                <a:solidFill>
                  <a:srgbClr val="800000"/>
                </a:solidFill>
                <a:effectLst>
                  <a:outerShdw blurRad="38100" dist="38100" dir="2700000" algn="tl">
                    <a:srgbClr val="DDDDDD"/>
                  </a:outerShdw>
                </a:effectLst>
              </a:rPr>
              <a:t> Sur (</a:t>
            </a:r>
            <a:r>
              <a:rPr lang="ja-JP" altLang="en-US" sz="3600" b="1" dirty="0">
                <a:solidFill>
                  <a:srgbClr val="800000"/>
                </a:solidFill>
                <a:effectLst>
                  <a:outerShdw blurRad="38100" dist="38100" dir="2700000" algn="tl">
                    <a:srgbClr val="DDDDDD"/>
                  </a:outerShdw>
                </a:effectLst>
              </a:rPr>
              <a:t>“</a:t>
            </a:r>
            <a:r>
              <a:rPr lang="en-US" sz="3600" b="1" dirty="0">
                <a:solidFill>
                  <a:srgbClr val="800000"/>
                </a:solidFill>
                <a:effectLst>
                  <a:outerShdw blurRad="38100" dist="38100" dir="2700000" algn="tl">
                    <a:srgbClr val="DDDDDD"/>
                  </a:outerShdw>
                </a:effectLst>
              </a:rPr>
              <a:t>Mall</a:t>
            </a:r>
            <a:r>
              <a:rPr lang="ja-JP" altLang="en-US" sz="3600" b="1" dirty="0">
                <a:solidFill>
                  <a:srgbClr val="800000"/>
                </a:solidFill>
                <a:effectLst>
                  <a:outerShdw blurRad="38100" dist="38100" dir="2700000" algn="tl">
                    <a:srgbClr val="DDDDDD"/>
                  </a:outerShdw>
                </a:effectLst>
              </a:rPr>
              <a:t>”</a:t>
            </a:r>
            <a:r>
              <a:rPr lang="en-US" sz="3600" b="1" dirty="0">
                <a:solidFill>
                  <a:srgbClr val="800000"/>
                </a:solidFill>
                <a:effectLst>
                  <a:outerShdw blurRad="38100" dist="38100" dir="2700000" algn="tl">
                    <a:srgbClr val="DDDDDD"/>
                  </a:outerShdw>
                </a:effectLst>
              </a:rPr>
              <a:t>)</a:t>
            </a:r>
          </a:p>
        </p:txBody>
      </p:sp>
      <p:sp>
        <p:nvSpPr>
          <p:cNvPr id="53250" name="Rectangle 2"/>
          <p:cNvSpPr>
            <a:spLocks noChangeArrowheads="1"/>
          </p:cNvSpPr>
          <p:nvPr/>
        </p:nvSpPr>
        <p:spPr bwMode="auto">
          <a:xfrm>
            <a:off x="228600" y="152400"/>
            <a:ext cx="4038600" cy="685800"/>
          </a:xfrm>
          <a:prstGeom prst="rect">
            <a:avLst/>
          </a:prstGeom>
          <a:noFill/>
          <a:ln w="9525">
            <a:noFill/>
            <a:miter lim="800000"/>
            <a:headEnd/>
            <a:tailEnd/>
          </a:ln>
          <a:effectLst/>
        </p:spPr>
        <p:txBody>
          <a:bodyPr anchor="ctr"/>
          <a:lstStyle/>
          <a:p>
            <a:r>
              <a:rPr lang="en-US" sz="3600" b="1" dirty="0">
                <a:solidFill>
                  <a:srgbClr val="800000"/>
                </a:solidFill>
                <a:effectLst>
                  <a:outerShdw blurRad="38100" dist="38100" dir="2700000" algn="tl">
                    <a:srgbClr val="DDDDDD"/>
                  </a:outerShdw>
                </a:effectLst>
              </a:rPr>
              <a:t>CBD (El Centro)</a:t>
            </a:r>
          </a:p>
        </p:txBody>
      </p:sp>
      <p:pic>
        <p:nvPicPr>
          <p:cNvPr id="120838" name="Picture 10" descr="figure23_5"/>
          <p:cNvPicPr>
            <a:picLocks noChangeAspect="1" noChangeArrowheads="1"/>
          </p:cNvPicPr>
          <p:nvPr/>
        </p:nvPicPr>
        <p:blipFill>
          <a:blip r:embed="rId5" cstate="email">
            <a:lum bright="-6000" contrast="12000"/>
            <a:extLst>
              <a:ext uri="{28A0092B-C50C-407E-A947-70E740481C1C}">
                <a14:useLocalDpi xmlns:a14="http://schemas.microsoft.com/office/drawing/2010/main"/>
              </a:ext>
            </a:extLst>
          </a:blip>
          <a:srcRect/>
          <a:stretch>
            <a:fillRect/>
          </a:stretch>
        </p:blipFill>
        <p:spPr bwMode="auto">
          <a:xfrm>
            <a:off x="4724400" y="152400"/>
            <a:ext cx="41910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9" name="Picture 10" descr="figure23_5"/>
          <p:cNvPicPr>
            <a:picLocks noChangeAspect="1" noChangeArrowheads="1"/>
          </p:cNvPicPr>
          <p:nvPr/>
        </p:nvPicPr>
        <p:blipFill>
          <a:blip r:embed="rId6" cstate="email">
            <a:lum bright="-6000" contrast="12000"/>
            <a:extLst>
              <a:ext uri="{28A0092B-C50C-407E-A947-70E740481C1C}">
                <a14:useLocalDpi xmlns:a14="http://schemas.microsoft.com/office/drawing/2010/main"/>
              </a:ext>
            </a:extLst>
          </a:blip>
          <a:srcRect/>
          <a:stretch>
            <a:fillRect/>
          </a:stretch>
        </p:blipFill>
        <p:spPr bwMode="auto">
          <a:xfrm>
            <a:off x="5029200" y="6096000"/>
            <a:ext cx="3352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40" name="Picture 10" descr="figure23_5"/>
          <p:cNvPicPr>
            <a:picLocks noChangeAspect="1" noChangeArrowheads="1"/>
          </p:cNvPicPr>
          <p:nvPr/>
        </p:nvPicPr>
        <p:blipFill>
          <a:blip r:embed="rId7" cstate="email">
            <a:lum bright="-6000" contrast="12000"/>
            <a:extLst>
              <a:ext uri="{28A0092B-C50C-407E-A947-70E740481C1C}">
                <a14:useLocalDpi xmlns:a14="http://schemas.microsoft.com/office/drawing/2010/main"/>
              </a:ext>
            </a:extLst>
          </a:blip>
          <a:srcRect/>
          <a:stretch>
            <a:fillRect/>
          </a:stretch>
        </p:blipFill>
        <p:spPr bwMode="auto">
          <a:xfrm>
            <a:off x="5105400" y="5029200"/>
            <a:ext cx="2800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7772400" y="5029200"/>
            <a:ext cx="60960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5"/>
          <p:cNvPicPr>
            <a:picLocks noChangeAspect="1" noChangeArrowheads="1"/>
          </p:cNvPicPr>
          <p:nvPr/>
        </p:nvPicPr>
        <p:blipFill>
          <a:blip r:embed="rId3" cstate="email">
            <a:lum bright="12000" contrast="18000"/>
            <a:extLst>
              <a:ext uri="{28A0092B-C50C-407E-A947-70E740481C1C}">
                <a14:useLocalDpi xmlns:a14="http://schemas.microsoft.com/office/drawing/2010/main"/>
              </a:ext>
            </a:extLst>
          </a:blip>
          <a:srcRect/>
          <a:stretch>
            <a:fillRect/>
          </a:stretch>
        </p:blipFill>
        <p:spPr bwMode="auto">
          <a:xfrm>
            <a:off x="152400" y="152400"/>
            <a:ext cx="44354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6"/>
          <p:cNvSpPr>
            <a:spLocks noChangeArrowheads="1"/>
          </p:cNvSpPr>
          <p:nvPr/>
        </p:nvSpPr>
        <p:spPr bwMode="auto">
          <a:xfrm>
            <a:off x="228600" y="5943600"/>
            <a:ext cx="4343400" cy="914400"/>
          </a:xfrm>
          <a:prstGeom prst="rect">
            <a:avLst/>
          </a:prstGeom>
          <a:noFill/>
          <a:ln w="9525">
            <a:noFill/>
            <a:miter lim="800000"/>
            <a:headEnd/>
            <a:tailEnd/>
          </a:ln>
          <a:effectLst/>
        </p:spPr>
        <p:txBody>
          <a:bodyPr anchor="ctr"/>
          <a:lstStyle/>
          <a:p>
            <a:pPr algn="ctr"/>
            <a:r>
              <a:rPr lang="en-US" sz="4200" b="1">
                <a:solidFill>
                  <a:srgbClr val="800000"/>
                </a:solidFill>
                <a:effectLst>
                  <a:outerShdw blurRad="38100" dist="38100" dir="2700000" algn="tl">
                    <a:srgbClr val="DDDDDD"/>
                  </a:outerShdw>
                </a:effectLst>
              </a:rPr>
              <a:t>Zone of Maturity</a:t>
            </a:r>
          </a:p>
        </p:txBody>
      </p:sp>
      <p:pic>
        <p:nvPicPr>
          <p:cNvPr id="121860" name="Picture 10" descr="figure23_5"/>
          <p:cNvPicPr>
            <a:picLocks noChangeAspect="1" noChangeArrowheads="1"/>
          </p:cNvPicPr>
          <p:nvPr/>
        </p:nvPicPr>
        <p:blipFill>
          <a:blip r:embed="rId4" cstate="email">
            <a:lum bright="-6000" contrast="12000"/>
            <a:extLst>
              <a:ext uri="{28A0092B-C50C-407E-A947-70E740481C1C}">
                <a14:useLocalDpi xmlns:a14="http://schemas.microsoft.com/office/drawing/2010/main"/>
              </a:ext>
            </a:extLst>
          </a:blip>
          <a:srcRect/>
          <a:stretch>
            <a:fillRect/>
          </a:stretch>
        </p:blipFill>
        <p:spPr bwMode="auto">
          <a:xfrm>
            <a:off x="4724400" y="152400"/>
            <a:ext cx="41910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Picture 10" descr="figure23_5"/>
          <p:cNvPicPr>
            <a:picLocks noChangeAspect="1" noChangeArrowheads="1"/>
          </p:cNvPicPr>
          <p:nvPr/>
        </p:nvPicPr>
        <p:blipFill>
          <a:blip r:embed="rId5" cstate="email">
            <a:lum bright="-6000" contrast="30000"/>
            <a:extLst>
              <a:ext uri="{28A0092B-C50C-407E-A947-70E740481C1C}">
                <a14:useLocalDpi xmlns:a14="http://schemas.microsoft.com/office/drawing/2010/main"/>
              </a:ext>
            </a:extLst>
          </a:blip>
          <a:srcRect/>
          <a:stretch>
            <a:fillRect/>
          </a:stretch>
        </p:blipFill>
        <p:spPr bwMode="auto">
          <a:xfrm>
            <a:off x="5181600" y="5257800"/>
            <a:ext cx="3184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04800" y="5943600"/>
            <a:ext cx="8534400" cy="914400"/>
          </a:xfrm>
          <a:prstGeom prst="rect">
            <a:avLst/>
          </a:prstGeom>
          <a:noFill/>
          <a:ln w="9525">
            <a:noFill/>
            <a:miter lim="800000"/>
            <a:headEnd/>
            <a:tailEnd/>
          </a:ln>
          <a:effectLst/>
        </p:spPr>
        <p:txBody>
          <a:bodyPr anchor="ctr"/>
          <a:lstStyle/>
          <a:p>
            <a:r>
              <a:rPr lang="en-US" sz="4200" b="1">
                <a:solidFill>
                  <a:srgbClr val="800000"/>
                </a:solidFill>
                <a:effectLst>
                  <a:outerShdw blurRad="38100" dist="38100" dir="2700000" algn="tl">
                    <a:srgbClr val="DDDDDD"/>
                  </a:outerShdw>
                </a:effectLst>
              </a:rPr>
              <a:t>In Situ Accretion </a:t>
            </a:r>
            <a:r>
              <a:rPr lang="en-US" sz="3600" b="1">
                <a:solidFill>
                  <a:srgbClr val="800000"/>
                </a:solidFill>
                <a:effectLst>
                  <a:outerShdw blurRad="38100" dist="38100" dir="2700000" algn="tl">
                    <a:srgbClr val="DDDDDD"/>
                  </a:outerShdw>
                </a:effectLst>
              </a:rPr>
              <a:t>(self-built)</a:t>
            </a:r>
          </a:p>
        </p:txBody>
      </p:sp>
      <p:pic>
        <p:nvPicPr>
          <p:cNvPr id="122883" name="Picture 3"/>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138113" y="152400"/>
            <a:ext cx="42989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10" descr="figure23_5"/>
          <p:cNvPicPr>
            <a:picLocks noChangeAspect="1" noChangeArrowheads="1"/>
          </p:cNvPicPr>
          <p:nvPr/>
        </p:nvPicPr>
        <p:blipFill>
          <a:blip r:embed="rId4" cstate="email">
            <a:lum bright="-6000" contrast="12000"/>
            <a:extLst>
              <a:ext uri="{28A0092B-C50C-407E-A947-70E740481C1C}">
                <a14:useLocalDpi xmlns:a14="http://schemas.microsoft.com/office/drawing/2010/main"/>
              </a:ext>
            </a:extLst>
          </a:blip>
          <a:srcRect/>
          <a:stretch>
            <a:fillRect/>
          </a:stretch>
        </p:blipFill>
        <p:spPr bwMode="auto">
          <a:xfrm>
            <a:off x="4724400" y="152400"/>
            <a:ext cx="41910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5" name="Picture 10" descr="figure23_5"/>
          <p:cNvPicPr>
            <a:picLocks noChangeAspect="1" noChangeArrowheads="1"/>
          </p:cNvPicPr>
          <p:nvPr/>
        </p:nvPicPr>
        <p:blipFill>
          <a:blip r:embed="rId5" cstate="email">
            <a:lum bright="-6000" contrast="30000"/>
            <a:extLst>
              <a:ext uri="{28A0092B-C50C-407E-A947-70E740481C1C}">
                <a14:useLocalDpi xmlns:a14="http://schemas.microsoft.com/office/drawing/2010/main"/>
              </a:ext>
            </a:extLst>
          </a:blip>
          <a:srcRect/>
          <a:stretch>
            <a:fillRect/>
          </a:stretch>
        </p:blipFill>
        <p:spPr bwMode="auto">
          <a:xfrm>
            <a:off x="4691063" y="5257800"/>
            <a:ext cx="41481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4" name="Rectangle 2"/>
          <p:cNvSpPr>
            <a:spLocks noGrp="1" noChangeArrowheads="1"/>
          </p:cNvSpPr>
          <p:nvPr>
            <p:ph type="body" idx="1"/>
          </p:nvPr>
        </p:nvSpPr>
        <p:spPr>
          <a:xfrm>
            <a:off x="0" y="0"/>
            <a:ext cx="9144000" cy="6858000"/>
          </a:xfrm>
        </p:spPr>
        <p:txBody>
          <a:bodyPr/>
          <a:lstStyle/>
          <a:p>
            <a:pPr marL="609600" indent="-609600" eaLnBrk="1" hangingPunct="1">
              <a:buFontTx/>
              <a:buNone/>
            </a:pPr>
            <a:r>
              <a:rPr lang="en-US" sz="2800" b="1" dirty="0">
                <a:solidFill>
                  <a:srgbClr val="800000"/>
                </a:solidFill>
                <a:latin typeface="Arial" charset="0"/>
              </a:rPr>
              <a:t>Greece</a:t>
            </a:r>
          </a:p>
          <a:p>
            <a:pPr marL="609600" indent="-609600" eaLnBrk="1" hangingPunct="1"/>
            <a:r>
              <a:rPr lang="en-US" sz="2800" b="1" dirty="0">
                <a:solidFill>
                  <a:srgbClr val="800000"/>
                </a:solidFill>
                <a:latin typeface="Arial" charset="0"/>
              </a:rPr>
              <a:t>Had worldwide impact (e.g. affected W. Eur.)</a:t>
            </a:r>
          </a:p>
          <a:p>
            <a:pPr marL="609600" indent="-609600" eaLnBrk="1" hangingPunct="1"/>
            <a:r>
              <a:rPr lang="en-US" sz="2800" b="1" dirty="0">
                <a:solidFill>
                  <a:srgbClr val="800000"/>
                </a:solidFill>
                <a:latin typeface="Arial" charset="0"/>
              </a:rPr>
              <a:t>Acropolis (best structures built on high point of city; Parthenon)</a:t>
            </a:r>
          </a:p>
          <a:p>
            <a:pPr marL="609600" indent="-609600" eaLnBrk="1" hangingPunct="1"/>
            <a:r>
              <a:rPr lang="en-US" sz="2800" b="1" dirty="0">
                <a:solidFill>
                  <a:srgbClr val="800000"/>
                </a:solidFill>
                <a:latin typeface="Arial" charset="0"/>
              </a:rPr>
              <a:t>Agora (</a:t>
            </a:r>
            <a:r>
              <a:rPr lang="ja-JP" altLang="en-US" sz="2800" b="1" dirty="0">
                <a:solidFill>
                  <a:srgbClr val="800000"/>
                </a:solidFill>
                <a:latin typeface="Arial" charset="0"/>
              </a:rPr>
              <a:t>“</a:t>
            </a:r>
            <a:r>
              <a:rPr lang="en-US" sz="2800" b="1" dirty="0">
                <a:solidFill>
                  <a:srgbClr val="800000"/>
                </a:solidFill>
                <a:latin typeface="Arial" charset="0"/>
              </a:rPr>
              <a:t>market</a:t>
            </a:r>
            <a:r>
              <a:rPr lang="ja-JP" altLang="en-US" sz="2800" b="1" dirty="0">
                <a:solidFill>
                  <a:srgbClr val="800000"/>
                </a:solidFill>
                <a:latin typeface="Arial" charset="0"/>
              </a:rPr>
              <a:t>”</a:t>
            </a:r>
            <a:r>
              <a:rPr lang="en-US" sz="2800" b="1" dirty="0">
                <a:solidFill>
                  <a:srgbClr val="800000"/>
                </a:solidFill>
                <a:latin typeface="Arial" charset="0"/>
              </a:rPr>
              <a:t>; public spaces in lower point w/ steps – debated, lectured…)</a:t>
            </a:r>
          </a:p>
          <a:p>
            <a:pPr marL="609600" indent="-609600" eaLnBrk="1" hangingPunct="1"/>
            <a:r>
              <a:rPr lang="en-US" sz="2800" b="1" dirty="0">
                <a:solidFill>
                  <a:srgbClr val="800000"/>
                </a:solidFill>
                <a:latin typeface="Arial" charset="0"/>
              </a:rPr>
              <a:t>Grid system (streets &amp; alleys)</a:t>
            </a:r>
          </a:p>
          <a:p>
            <a:pPr marL="609600" indent="-609600" eaLnBrk="1" hangingPunct="1"/>
            <a:r>
              <a:rPr lang="en-US" sz="2800" b="1" dirty="0">
                <a:solidFill>
                  <a:srgbClr val="800000"/>
                </a:solidFill>
                <a:latin typeface="Arial" charset="0"/>
              </a:rPr>
              <a:t>Housing &amp; sanitation no better than Mesopotamia</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6194">
                                            <p:txEl>
                                              <p:pRg st="0" end="0"/>
                                            </p:txEl>
                                          </p:spTgt>
                                        </p:tgtEl>
                                        <p:attrNameLst>
                                          <p:attrName>style.visibility</p:attrName>
                                        </p:attrNameLst>
                                      </p:cBhvr>
                                      <p:to>
                                        <p:strVal val="visible"/>
                                      </p:to>
                                    </p:set>
                                    <p:animEffect transition="in" filter="blinds(horizontal)">
                                      <p:cBhvr>
                                        <p:cTn id="7" dur="500"/>
                                        <p:tgtEl>
                                          <p:spTgt spid="136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6194">
                                            <p:txEl>
                                              <p:pRg st="1" end="1"/>
                                            </p:txEl>
                                          </p:spTgt>
                                        </p:tgtEl>
                                        <p:attrNameLst>
                                          <p:attrName>style.visibility</p:attrName>
                                        </p:attrNameLst>
                                      </p:cBhvr>
                                      <p:to>
                                        <p:strVal val="visible"/>
                                      </p:to>
                                    </p:set>
                                    <p:animEffect transition="in" filter="blinds(horizontal)">
                                      <p:cBhvr>
                                        <p:cTn id="12" dur="500"/>
                                        <p:tgtEl>
                                          <p:spTgt spid="136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6194">
                                            <p:txEl>
                                              <p:pRg st="2" end="2"/>
                                            </p:txEl>
                                          </p:spTgt>
                                        </p:tgtEl>
                                        <p:attrNameLst>
                                          <p:attrName>style.visibility</p:attrName>
                                        </p:attrNameLst>
                                      </p:cBhvr>
                                      <p:to>
                                        <p:strVal val="visible"/>
                                      </p:to>
                                    </p:set>
                                    <p:animEffect transition="in" filter="blinds(horizontal)">
                                      <p:cBhvr>
                                        <p:cTn id="17" dur="500"/>
                                        <p:tgtEl>
                                          <p:spTgt spid="13619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6194">
                                            <p:txEl>
                                              <p:pRg st="3" end="3"/>
                                            </p:txEl>
                                          </p:spTgt>
                                        </p:tgtEl>
                                        <p:attrNameLst>
                                          <p:attrName>style.visibility</p:attrName>
                                        </p:attrNameLst>
                                      </p:cBhvr>
                                      <p:to>
                                        <p:strVal val="visible"/>
                                      </p:to>
                                    </p:set>
                                    <p:animEffect transition="in" filter="blinds(horizontal)">
                                      <p:cBhvr>
                                        <p:cTn id="22" dur="500"/>
                                        <p:tgtEl>
                                          <p:spTgt spid="13619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6194">
                                            <p:txEl>
                                              <p:pRg st="4" end="4"/>
                                            </p:txEl>
                                          </p:spTgt>
                                        </p:tgtEl>
                                        <p:attrNameLst>
                                          <p:attrName>style.visibility</p:attrName>
                                        </p:attrNameLst>
                                      </p:cBhvr>
                                      <p:to>
                                        <p:strVal val="visible"/>
                                      </p:to>
                                    </p:set>
                                    <p:animEffect transition="in" filter="blinds(horizontal)">
                                      <p:cBhvr>
                                        <p:cTn id="27" dur="500"/>
                                        <p:tgtEl>
                                          <p:spTgt spid="13619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6194">
                                            <p:txEl>
                                              <p:pRg st="5" end="5"/>
                                            </p:txEl>
                                          </p:spTgt>
                                        </p:tgtEl>
                                        <p:attrNameLst>
                                          <p:attrName>style.visibility</p:attrName>
                                        </p:attrNameLst>
                                      </p:cBhvr>
                                      <p:to>
                                        <p:strVal val="visible"/>
                                      </p:to>
                                    </p:set>
                                    <p:animEffect transition="in" filter="blinds(horizontal)">
                                      <p:cBhvr>
                                        <p:cTn id="32" dur="500"/>
                                        <p:tgtEl>
                                          <p:spTgt spid="13619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4" grpId="0" build="p" bldLvl="2"/>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max0025"/>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a:stretch>
        </p:blipFill>
        <p:spPr bwMode="auto">
          <a:xfrm>
            <a:off x="609600" y="685800"/>
            <a:ext cx="7924800" cy="5933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3"/>
          <p:cNvSpPr txBox="1">
            <a:spLocks noChangeArrowheads="1"/>
          </p:cNvSpPr>
          <p:nvPr/>
        </p:nvSpPr>
        <p:spPr bwMode="auto">
          <a:xfrm>
            <a:off x="0" y="5486400"/>
            <a:ext cx="1841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endParaRPr lang="en-US" sz="3200">
              <a:latin typeface="Times New Roman" charset="0"/>
            </a:endParaRPr>
          </a:p>
        </p:txBody>
      </p:sp>
      <p:sp>
        <p:nvSpPr>
          <p:cNvPr id="123908" name="Text Box 4"/>
          <p:cNvSpPr txBox="1">
            <a:spLocks noChangeArrowheads="1"/>
          </p:cNvSpPr>
          <p:nvPr/>
        </p:nvSpPr>
        <p:spPr bwMode="auto">
          <a:xfrm>
            <a:off x="7257" y="14514"/>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dirty="0">
                <a:solidFill>
                  <a:srgbClr val="800000"/>
                </a:solidFill>
              </a:rPr>
              <a:t>Lima</a:t>
            </a:r>
            <a:r>
              <a:rPr lang="ja-JP" altLang="en-US" sz="3200" b="1" dirty="0">
                <a:solidFill>
                  <a:srgbClr val="800000"/>
                </a:solidFill>
              </a:rPr>
              <a:t>’</a:t>
            </a:r>
            <a:r>
              <a:rPr lang="en-US" sz="3200" b="1" dirty="0">
                <a:solidFill>
                  <a:srgbClr val="800000"/>
                </a:solidFill>
              </a:rPr>
              <a:t>s Plaza de San Martin, Peru</a:t>
            </a:r>
          </a:p>
        </p:txBody>
      </p:sp>
    </p:spTree>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10" name="Rectangle 3"/>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2500"/>
              </a:lnSpc>
              <a:spcAft>
                <a:spcPts val="0"/>
              </a:spcAft>
            </a:pPr>
            <a:r>
              <a:rPr lang="en-US" sz="2800" b="1" dirty="0" err="1">
                <a:solidFill>
                  <a:srgbClr val="5F0101"/>
                </a:solidFill>
              </a:rPr>
              <a:t>Ibero</a:t>
            </a:r>
            <a:r>
              <a:rPr lang="en-US" sz="2800" b="1" dirty="0">
                <a:solidFill>
                  <a:srgbClr val="5F0101"/>
                </a:solidFill>
              </a:rPr>
              <a:t> (Latin) Am. City; Griffin-Ford </a:t>
            </a:r>
            <a:r>
              <a:rPr lang="en-US" sz="2800" b="1" dirty="0" smtClean="0">
                <a:solidFill>
                  <a:srgbClr val="5F0101"/>
                </a:solidFill>
              </a:rPr>
              <a:t>Model</a:t>
            </a:r>
            <a:r>
              <a:rPr lang="en-US" sz="2800" dirty="0" smtClean="0">
                <a:solidFill>
                  <a:srgbClr val="5F0101"/>
                </a:solidFill>
              </a:rPr>
              <a:t> – originally based on Rio de Janeiro, Brazil</a:t>
            </a:r>
            <a:endParaRPr lang="en-US" sz="2800" b="1" dirty="0">
              <a:solidFill>
                <a:srgbClr val="5F0101"/>
              </a:solidFill>
            </a:endParaRPr>
          </a:p>
          <a:p>
            <a:pPr marL="344488" indent="-344488">
              <a:lnSpc>
                <a:spcPts val="2500"/>
              </a:lnSpc>
              <a:spcAft>
                <a:spcPts val="0"/>
              </a:spcAft>
              <a:buFontTx/>
              <a:buChar char="•"/>
            </a:pPr>
            <a:r>
              <a:rPr lang="en-US" sz="2800" dirty="0">
                <a:solidFill>
                  <a:srgbClr val="5F0101"/>
                </a:solidFill>
              </a:rPr>
              <a:t>Combines radial sectors &amp; conc. zones, growing </a:t>
            </a:r>
            <a:r>
              <a:rPr lang="en-US" sz="2800" dirty="0" smtClean="0">
                <a:solidFill>
                  <a:srgbClr val="5F0101"/>
                </a:solidFill>
              </a:rPr>
              <a:t>rapidly; owe much </a:t>
            </a:r>
            <a:r>
              <a:rPr lang="en-US" sz="2800" dirty="0">
                <a:solidFill>
                  <a:srgbClr val="5F0101"/>
                </a:solidFill>
              </a:rPr>
              <a:t>of their structure to </a:t>
            </a:r>
            <a:r>
              <a:rPr lang="en-US" sz="2800" dirty="0" smtClean="0">
                <a:solidFill>
                  <a:srgbClr val="5F0101"/>
                </a:solidFill>
              </a:rPr>
              <a:t>colonialism</a:t>
            </a:r>
            <a:endParaRPr lang="en-US" sz="2800" dirty="0">
              <a:solidFill>
                <a:srgbClr val="5F0101"/>
              </a:solidFill>
            </a:endParaRPr>
          </a:p>
          <a:p>
            <a:pPr marL="344488" indent="-344488">
              <a:lnSpc>
                <a:spcPts val="2500"/>
              </a:lnSpc>
              <a:spcAft>
                <a:spcPts val="0"/>
              </a:spcAft>
              <a:buFontTx/>
              <a:buChar char="•"/>
            </a:pPr>
            <a:r>
              <a:rPr lang="en-US" sz="2800" dirty="0">
                <a:solidFill>
                  <a:srgbClr val="5F0101"/>
                </a:solidFill>
              </a:rPr>
              <a:t>R</a:t>
            </a:r>
            <a:r>
              <a:rPr lang="en-US" sz="2800" dirty="0" smtClean="0">
                <a:solidFill>
                  <a:srgbClr val="5F0101"/>
                </a:solidFill>
              </a:rPr>
              <a:t>apid </a:t>
            </a:r>
            <a:r>
              <a:rPr lang="en-US" sz="2800" dirty="0">
                <a:solidFill>
                  <a:srgbClr val="5F0101"/>
                </a:solidFill>
              </a:rPr>
              <a:t>rise of </a:t>
            </a:r>
            <a:r>
              <a:rPr lang="en-US" sz="2800" dirty="0" smtClean="0">
                <a:solidFill>
                  <a:srgbClr val="5F0101"/>
                </a:solidFill>
              </a:rPr>
              <a:t>industrialization</a:t>
            </a:r>
            <a:r>
              <a:rPr lang="en-US" sz="2800" dirty="0">
                <a:solidFill>
                  <a:srgbClr val="5F0101"/>
                </a:solidFill>
              </a:rPr>
              <a:t> </a:t>
            </a:r>
            <a:r>
              <a:rPr lang="en-US" sz="2800" dirty="0" smtClean="0">
                <a:solidFill>
                  <a:srgbClr val="5F0101"/>
                </a:solidFill>
              </a:rPr>
              <a:t>&amp; population</a:t>
            </a:r>
          </a:p>
          <a:p>
            <a:pPr marL="344488" indent="-344488">
              <a:lnSpc>
                <a:spcPts val="2500"/>
              </a:lnSpc>
              <a:spcAft>
                <a:spcPts val="0"/>
              </a:spcAft>
              <a:buFontTx/>
              <a:buChar char="•"/>
            </a:pPr>
            <a:r>
              <a:rPr lang="en-US" sz="2800" dirty="0" smtClean="0">
                <a:solidFill>
                  <a:srgbClr val="5F0101"/>
                </a:solidFill>
              </a:rPr>
              <a:t>CBD </a:t>
            </a:r>
            <a:r>
              <a:rPr lang="en-US" sz="2800" dirty="0">
                <a:solidFill>
                  <a:srgbClr val="5F0101"/>
                </a:solidFill>
              </a:rPr>
              <a:t>– market &amp; high-</a:t>
            </a:r>
            <a:r>
              <a:rPr lang="en-US" sz="2800" dirty="0" smtClean="0">
                <a:solidFill>
                  <a:srgbClr val="5F0101"/>
                </a:solidFill>
              </a:rPr>
              <a:t>rises</a:t>
            </a:r>
          </a:p>
          <a:p>
            <a:pPr marL="344488" indent="-344488">
              <a:lnSpc>
                <a:spcPts val="2500"/>
              </a:lnSpc>
              <a:spcAft>
                <a:spcPts val="0"/>
              </a:spcAft>
              <a:buFontTx/>
              <a:buChar char="•"/>
            </a:pPr>
            <a:r>
              <a:rPr lang="en-US" sz="2800" dirty="0" smtClean="0">
                <a:solidFill>
                  <a:srgbClr val="5F0101"/>
                </a:solidFill>
              </a:rPr>
              <a:t>Many have plazas (city square)</a:t>
            </a:r>
          </a:p>
          <a:p>
            <a:pPr marL="344488" indent="-344488">
              <a:lnSpc>
                <a:spcPts val="2500"/>
              </a:lnSpc>
              <a:spcAft>
                <a:spcPts val="0"/>
              </a:spcAft>
              <a:buFontTx/>
              <a:buChar char="•"/>
            </a:pPr>
            <a:r>
              <a:rPr lang="en-US" sz="2800" dirty="0" smtClean="0">
                <a:solidFill>
                  <a:srgbClr val="5F0101"/>
                </a:solidFill>
              </a:rPr>
              <a:t>Sectors - industrial </a:t>
            </a:r>
            <a:r>
              <a:rPr lang="en-US" sz="2800" dirty="0">
                <a:solidFill>
                  <a:srgbClr val="5F0101"/>
                </a:solidFill>
              </a:rPr>
              <a:t>or residential development radiating out from the </a:t>
            </a:r>
            <a:r>
              <a:rPr lang="en-US" sz="2800" dirty="0" smtClean="0">
                <a:solidFill>
                  <a:srgbClr val="5F0101"/>
                </a:solidFill>
              </a:rPr>
              <a:t>CBD …</a:t>
            </a:r>
            <a:endParaRPr lang="en-US" sz="2800" dirty="0">
              <a:solidFill>
                <a:srgbClr val="5F0101"/>
              </a:solidFill>
            </a:endParaRPr>
          </a:p>
          <a:p>
            <a:pPr marL="344488" indent="-344488">
              <a:lnSpc>
                <a:spcPts val="2500"/>
              </a:lnSpc>
              <a:spcAft>
                <a:spcPts val="0"/>
              </a:spcAft>
              <a:buFontTx/>
              <a:buChar char="•"/>
            </a:pPr>
            <a:r>
              <a:rPr lang="en-US" sz="2800" dirty="0">
                <a:solidFill>
                  <a:srgbClr val="5F0101"/>
                </a:solidFill>
              </a:rPr>
              <a:t>Commercial spine – extension of CBD; surrounded by elite res</a:t>
            </a:r>
            <a:r>
              <a:rPr lang="en-US" sz="2800" dirty="0" smtClean="0">
                <a:solidFill>
                  <a:srgbClr val="5F0101"/>
                </a:solidFill>
              </a:rPr>
              <a:t>.</a:t>
            </a:r>
            <a:r>
              <a:rPr lang="en-US" sz="2800" dirty="0" smtClean="0">
                <a:solidFill>
                  <a:srgbClr val="5F0101"/>
                </a:solidFill>
                <a:cs typeface="Arial" charset="0"/>
              </a:rPr>
              <a:t>; ends in </a:t>
            </a:r>
            <a:r>
              <a:rPr lang="en-US" sz="2800" dirty="0" smtClean="0">
                <a:solidFill>
                  <a:srgbClr val="5F0101"/>
                </a:solidFill>
              </a:rPr>
              <a:t>“mall” </a:t>
            </a:r>
            <a:r>
              <a:rPr lang="en-US" sz="2800" dirty="0">
                <a:solidFill>
                  <a:srgbClr val="5F0101"/>
                </a:solidFill>
              </a:rPr>
              <a:t>= edge city; suburban </a:t>
            </a:r>
            <a:r>
              <a:rPr lang="en-US" sz="2800" dirty="0" smtClean="0">
                <a:solidFill>
                  <a:srgbClr val="5F0101"/>
                </a:solidFill>
              </a:rPr>
              <a:t>node</a:t>
            </a:r>
            <a:endParaRPr lang="en-US" sz="2800" dirty="0" smtClean="0">
              <a:solidFill>
                <a:srgbClr val="5F0101"/>
              </a:solidFill>
              <a:cs typeface="Arial" charset="0"/>
            </a:endParaRPr>
          </a:p>
          <a:p>
            <a:pPr marL="344488" indent="-344488">
              <a:lnSpc>
                <a:spcPts val="2500"/>
              </a:lnSpc>
              <a:spcAft>
                <a:spcPts val="0"/>
              </a:spcAft>
              <a:buFontTx/>
              <a:buChar char="•"/>
            </a:pPr>
            <a:r>
              <a:rPr lang="en-US" sz="2800" dirty="0" smtClean="0">
                <a:solidFill>
                  <a:srgbClr val="5F0101"/>
                </a:solidFill>
                <a:cs typeface="Arial" charset="0"/>
              </a:rPr>
              <a:t>Industrial </a:t>
            </a:r>
            <a:r>
              <a:rPr lang="en-US" sz="2800" dirty="0">
                <a:solidFill>
                  <a:srgbClr val="5F0101"/>
                </a:solidFill>
                <a:cs typeface="Arial" charset="0"/>
              </a:rPr>
              <a:t>Park – connected to CBD (closer to poorer res. … labor supply</a:t>
            </a:r>
            <a:r>
              <a:rPr lang="en-US" sz="2800" dirty="0" smtClean="0">
                <a:solidFill>
                  <a:srgbClr val="5F0101"/>
                </a:solidFill>
                <a:cs typeface="Arial" charset="0"/>
              </a:rPr>
              <a:t>)</a:t>
            </a:r>
            <a:endParaRPr lang="en-US" sz="2800" dirty="0">
              <a:solidFill>
                <a:srgbClr val="5F0101"/>
              </a:solidFill>
            </a:endParaRPr>
          </a:p>
          <a:p>
            <a:pPr marL="344488" indent="-344488">
              <a:lnSpc>
                <a:spcPts val="2500"/>
              </a:lnSpc>
              <a:spcAft>
                <a:spcPts val="0"/>
              </a:spcAft>
              <a:buFontTx/>
              <a:buChar char="•"/>
            </a:pPr>
            <a:r>
              <a:rPr lang="en-US" sz="2800" dirty="0" err="1">
                <a:solidFill>
                  <a:srgbClr val="5F0101"/>
                </a:solidFill>
                <a:cs typeface="Arial" charset="0"/>
              </a:rPr>
              <a:t>Disamenity</a:t>
            </a:r>
            <a:r>
              <a:rPr lang="en-US" sz="2800" dirty="0">
                <a:solidFill>
                  <a:srgbClr val="5F0101"/>
                </a:solidFill>
                <a:cs typeface="Arial" charset="0"/>
              </a:rPr>
              <a:t> sector – barrios; also extremely poor; drug lords often </a:t>
            </a:r>
            <a:r>
              <a:rPr lang="ja-JP" altLang="en-US" sz="2800" dirty="0">
                <a:solidFill>
                  <a:srgbClr val="5F0101"/>
                </a:solidFill>
                <a:cs typeface="Arial" charset="0"/>
              </a:rPr>
              <a:t>“</a:t>
            </a:r>
            <a:r>
              <a:rPr lang="en-US" sz="2800" dirty="0">
                <a:solidFill>
                  <a:srgbClr val="5F0101"/>
                </a:solidFill>
                <a:cs typeface="Arial" charset="0"/>
              </a:rPr>
              <a:t>run the show</a:t>
            </a:r>
            <a:r>
              <a:rPr lang="ja-JP" altLang="en-US" sz="2800" dirty="0">
                <a:solidFill>
                  <a:srgbClr val="5F0101"/>
                </a:solidFill>
                <a:cs typeface="Arial" charset="0"/>
              </a:rPr>
              <a:t>”</a:t>
            </a:r>
            <a:endParaRPr lang="en-US" sz="2800" dirty="0">
              <a:solidFill>
                <a:srgbClr val="5F0101"/>
              </a:solidFill>
              <a:cs typeface="Arial" charset="0"/>
            </a:endParaRPr>
          </a:p>
          <a:p>
            <a:pPr marL="344488" indent="-344488">
              <a:lnSpc>
                <a:spcPts val="2500"/>
              </a:lnSpc>
              <a:spcAft>
                <a:spcPts val="0"/>
              </a:spcAft>
              <a:buFontTx/>
              <a:buChar char="•"/>
            </a:pPr>
            <a:r>
              <a:rPr lang="en-US" sz="2800" dirty="0" smtClean="0">
                <a:solidFill>
                  <a:srgbClr val="5F0101"/>
                </a:solidFill>
              </a:rPr>
              <a:t>Upper </a:t>
            </a:r>
            <a:r>
              <a:rPr lang="en-US" sz="2800" dirty="0">
                <a:solidFill>
                  <a:srgbClr val="5F0101"/>
                </a:solidFill>
              </a:rPr>
              <a:t>&amp; middle class near CBD …</a:t>
            </a:r>
          </a:p>
          <a:p>
            <a:pPr marL="344488" indent="-344488">
              <a:lnSpc>
                <a:spcPts val="2500"/>
              </a:lnSpc>
              <a:spcAft>
                <a:spcPts val="0"/>
              </a:spcAft>
              <a:buFontTx/>
              <a:buChar char="•"/>
            </a:pPr>
            <a:r>
              <a:rPr lang="en-US" sz="2800" dirty="0">
                <a:solidFill>
                  <a:srgbClr val="5F0101"/>
                </a:solidFill>
              </a:rPr>
              <a:t>… poorer residences away from the CBD</a:t>
            </a:r>
          </a:p>
          <a:p>
            <a:pPr marL="344488" indent="-344488">
              <a:lnSpc>
                <a:spcPts val="2500"/>
              </a:lnSpc>
              <a:spcAft>
                <a:spcPts val="0"/>
              </a:spcAft>
              <a:buFontTx/>
              <a:buChar char="•"/>
            </a:pPr>
            <a:r>
              <a:rPr lang="en-US" sz="2800" dirty="0" err="1">
                <a:solidFill>
                  <a:srgbClr val="5F0101"/>
                </a:solidFill>
              </a:rPr>
              <a:t>Perif</a:t>
            </a:r>
            <a:r>
              <a:rPr lang="en-US" sz="2800" dirty="0" err="1">
                <a:solidFill>
                  <a:srgbClr val="5F0101"/>
                </a:solidFill>
                <a:cs typeface="Arial" charset="0"/>
              </a:rPr>
              <a:t>érico</a:t>
            </a:r>
            <a:r>
              <a:rPr lang="en-US" sz="2800" dirty="0">
                <a:solidFill>
                  <a:srgbClr val="5F0101"/>
                </a:solidFill>
                <a:cs typeface="Arial" charset="0"/>
              </a:rPr>
              <a:t> – squatter settlements; unskilled &amp; impoverished</a:t>
            </a:r>
          </a:p>
          <a:p>
            <a:pPr marL="344488" indent="-344488">
              <a:lnSpc>
                <a:spcPts val="2500"/>
              </a:lnSpc>
              <a:spcAft>
                <a:spcPts val="0"/>
              </a:spcAft>
              <a:buFontTx/>
              <a:buChar char="•"/>
            </a:pPr>
            <a:r>
              <a:rPr lang="en-US" sz="2800" dirty="0" smtClean="0">
                <a:solidFill>
                  <a:srgbClr val="5F0101"/>
                </a:solidFill>
                <a:cs typeface="Arial" charset="0"/>
              </a:rPr>
              <a:t>Gentrification </a:t>
            </a:r>
            <a:r>
              <a:rPr lang="en-US" sz="2800" dirty="0">
                <a:solidFill>
                  <a:srgbClr val="5F0101"/>
                </a:solidFill>
                <a:cs typeface="Arial" charset="0"/>
              </a:rPr>
              <a:t>zone – rehabilitation of inner-city; historic buildings may be preserved</a:t>
            </a:r>
            <a:endParaRPr lang="en-US" sz="2800" dirty="0">
              <a:solidFill>
                <a:srgbClr val="5F0101"/>
              </a:solidFill>
            </a:endParaRPr>
          </a:p>
          <a:p>
            <a:pPr marL="609600" indent="-609600">
              <a:lnSpc>
                <a:spcPts val="2500"/>
              </a:lnSpc>
              <a:spcAft>
                <a:spcPts val="0"/>
              </a:spcAft>
            </a:pPr>
            <a:endParaRPr lang="en-US" sz="2800" b="1" dirty="0">
              <a:solidFill>
                <a:srgbClr val="5F010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0" y="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Aft>
                <a:spcPts val="200"/>
              </a:spcAft>
            </a:pPr>
            <a:r>
              <a:rPr lang="pt-BR" sz="3200" b="1" dirty="0">
                <a:solidFill>
                  <a:srgbClr val="800000"/>
                </a:solidFill>
                <a:latin typeface="+mj-lt"/>
              </a:rPr>
              <a:t>Paraisópolis favela, </a:t>
            </a:r>
            <a:r>
              <a:rPr lang="pt-BR" sz="3200" b="1" dirty="0" err="1">
                <a:solidFill>
                  <a:srgbClr val="800000"/>
                </a:solidFill>
                <a:latin typeface="+mj-lt"/>
              </a:rPr>
              <a:t>Sao</a:t>
            </a:r>
            <a:r>
              <a:rPr lang="pt-BR" sz="3200" b="1" dirty="0">
                <a:solidFill>
                  <a:srgbClr val="800000"/>
                </a:solidFill>
                <a:latin typeface="+mj-lt"/>
              </a:rPr>
              <a:t> Paulo, </a:t>
            </a:r>
            <a:r>
              <a:rPr lang="pt-BR" sz="3200" b="1" dirty="0" err="1">
                <a:solidFill>
                  <a:srgbClr val="800000"/>
                </a:solidFill>
                <a:latin typeface="+mj-lt"/>
              </a:rPr>
              <a:t>Brazil</a:t>
            </a:r>
            <a:endParaRPr lang="en-US" sz="3200" b="1" dirty="0">
              <a:solidFill>
                <a:srgbClr val="800000"/>
              </a:solidFill>
              <a:latin typeface="+mj-lt"/>
              <a:cs typeface="Tahoma" charset="0"/>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075" y="685800"/>
            <a:ext cx="870585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bwMode="auto">
          <a:xfrm>
            <a:off x="152400" y="5929087"/>
            <a:ext cx="6934200" cy="547913"/>
          </a:xfrm>
          <a:prstGeom prst="rect">
            <a:avLst/>
          </a:prstGeom>
          <a:solidFill>
            <a:srgbClr val="FCFBF1"/>
          </a:solid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34" charset="0"/>
                <a:ea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a:r>
              <a:rPr lang="en-US" sz="3200" b="1" dirty="0" smtClean="0">
                <a:solidFill>
                  <a:srgbClr val="800000"/>
                </a:solidFill>
                <a:latin typeface="Arial" charset="0"/>
              </a:rPr>
              <a:t>Squatter settlements/ shantytowns</a:t>
            </a:r>
            <a:endParaRPr lang="en-US" sz="3200" b="1" dirty="0">
              <a:solidFill>
                <a:srgbClr val="800000"/>
              </a:solidFill>
              <a:latin typeface="Arial" charset="0"/>
            </a:endParaRPr>
          </a:p>
        </p:txBody>
      </p:sp>
    </p:spTree>
    <p:extLst>
      <p:ext uri="{BB962C8B-B14F-4D97-AF65-F5344CB8AC3E}">
        <p14:creationId xmlns:p14="http://schemas.microsoft.com/office/powerpoint/2010/main" val="1789466806"/>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0" y="762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Aft>
                <a:spcPts val="200"/>
              </a:spcAft>
            </a:pPr>
            <a:r>
              <a:rPr lang="pt-BR" sz="2800" b="1" dirty="0" err="1">
                <a:solidFill>
                  <a:srgbClr val="800000"/>
                </a:solidFill>
                <a:latin typeface="+mj-lt"/>
              </a:rPr>
              <a:t>Wider</a:t>
            </a:r>
            <a:r>
              <a:rPr lang="pt-BR" sz="2800" b="1" dirty="0">
                <a:solidFill>
                  <a:srgbClr val="800000"/>
                </a:solidFill>
                <a:latin typeface="+mj-lt"/>
              </a:rPr>
              <a:t> </a:t>
            </a:r>
            <a:r>
              <a:rPr lang="pt-BR" sz="2800" b="1" dirty="0" err="1">
                <a:solidFill>
                  <a:srgbClr val="800000"/>
                </a:solidFill>
                <a:latin typeface="+mj-lt"/>
              </a:rPr>
              <a:t>view</a:t>
            </a:r>
            <a:r>
              <a:rPr lang="pt-BR" sz="2800" b="1" dirty="0">
                <a:solidFill>
                  <a:srgbClr val="800000"/>
                </a:solidFill>
                <a:latin typeface="+mj-lt"/>
              </a:rPr>
              <a:t> </a:t>
            </a:r>
            <a:r>
              <a:rPr lang="pt-BR" sz="2800" b="1" dirty="0" err="1">
                <a:solidFill>
                  <a:srgbClr val="800000"/>
                </a:solidFill>
                <a:latin typeface="+mj-lt"/>
              </a:rPr>
              <a:t>of</a:t>
            </a:r>
            <a:r>
              <a:rPr lang="pt-BR" sz="2800" b="1" dirty="0">
                <a:solidFill>
                  <a:srgbClr val="800000"/>
                </a:solidFill>
                <a:latin typeface="+mj-lt"/>
              </a:rPr>
              <a:t> Paraisópolis favela (“Paradise City”)</a:t>
            </a:r>
            <a:endParaRPr lang="en-US" sz="2800" b="1" dirty="0">
              <a:solidFill>
                <a:srgbClr val="800000"/>
              </a:solidFill>
              <a:latin typeface="+mj-lt"/>
              <a:cs typeface="Tahoma" charset="0"/>
            </a:endParaRPr>
          </a:p>
        </p:txBody>
      </p:sp>
      <p:pic>
        <p:nvPicPr>
          <p:cNvPr id="23554" name="Picture 2"/>
          <p:cNvPicPr>
            <a:picLocks noChangeAspect="1" noChangeArrowheads="1"/>
          </p:cNvPicPr>
          <p:nvPr/>
        </p:nvPicPr>
        <p:blipFill>
          <a:blip r:embed="rId2">
            <a:lum contrast="10000"/>
            <a:extLst>
              <a:ext uri="{28A0092B-C50C-407E-A947-70E740481C1C}">
                <a14:useLocalDpi xmlns:a14="http://schemas.microsoft.com/office/drawing/2010/main"/>
              </a:ext>
            </a:extLst>
          </a:blip>
          <a:srcRect/>
          <a:stretch>
            <a:fillRect/>
          </a:stretch>
        </p:blipFill>
        <p:spPr bwMode="auto">
          <a:xfrm>
            <a:off x="228600" y="762000"/>
            <a:ext cx="86868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4426705"/>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ChangeArrowheads="1"/>
          </p:cNvSpPr>
          <p:nvPr/>
        </p:nvSpPr>
        <p:spPr bwMode="auto">
          <a:xfrm>
            <a:off x="0" y="762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Aft>
                <a:spcPts val="200"/>
              </a:spcAft>
            </a:pPr>
            <a:r>
              <a:rPr lang="pt-BR" sz="3200" b="1" dirty="0" err="1">
                <a:solidFill>
                  <a:srgbClr val="800000"/>
                </a:solidFill>
                <a:latin typeface="+mj-lt"/>
              </a:rPr>
              <a:t>Even</a:t>
            </a:r>
            <a:r>
              <a:rPr lang="pt-BR" sz="3200" b="1" dirty="0">
                <a:solidFill>
                  <a:srgbClr val="800000"/>
                </a:solidFill>
                <a:latin typeface="+mj-lt"/>
              </a:rPr>
              <a:t> </a:t>
            </a:r>
            <a:r>
              <a:rPr lang="pt-BR" sz="3200" b="1" dirty="0" err="1">
                <a:solidFill>
                  <a:srgbClr val="800000"/>
                </a:solidFill>
                <a:latin typeface="+mj-lt"/>
              </a:rPr>
              <a:t>wider</a:t>
            </a:r>
            <a:r>
              <a:rPr lang="pt-BR" sz="3200" b="1" dirty="0">
                <a:solidFill>
                  <a:srgbClr val="800000"/>
                </a:solidFill>
                <a:latin typeface="+mj-lt"/>
              </a:rPr>
              <a:t> </a:t>
            </a:r>
            <a:r>
              <a:rPr lang="pt-BR" sz="3200" b="1" dirty="0" err="1">
                <a:solidFill>
                  <a:srgbClr val="800000"/>
                </a:solidFill>
                <a:latin typeface="+mj-lt"/>
              </a:rPr>
              <a:t>view</a:t>
            </a:r>
            <a:r>
              <a:rPr lang="pt-BR" sz="3200" b="1" dirty="0">
                <a:solidFill>
                  <a:srgbClr val="800000"/>
                </a:solidFill>
                <a:latin typeface="+mj-lt"/>
              </a:rPr>
              <a:t> </a:t>
            </a:r>
            <a:r>
              <a:rPr lang="pt-BR" sz="3200" b="1" dirty="0" err="1">
                <a:solidFill>
                  <a:srgbClr val="800000"/>
                </a:solidFill>
                <a:latin typeface="+mj-lt"/>
              </a:rPr>
              <a:t>of</a:t>
            </a:r>
            <a:r>
              <a:rPr lang="pt-BR" sz="3200" b="1" dirty="0">
                <a:solidFill>
                  <a:srgbClr val="800000"/>
                </a:solidFill>
                <a:latin typeface="+mj-lt"/>
              </a:rPr>
              <a:t> Paraisópolis favela</a:t>
            </a:r>
            <a:endParaRPr lang="en-US" sz="3200" b="1" dirty="0">
              <a:solidFill>
                <a:srgbClr val="800000"/>
              </a:solidFill>
              <a:latin typeface="+mj-lt"/>
              <a:cs typeface="Tahoma" charset="0"/>
            </a:endParaRPr>
          </a:p>
        </p:txBody>
      </p:sp>
      <p:pic>
        <p:nvPicPr>
          <p:cNvPr id="24578" name="Picture 2"/>
          <p:cNvPicPr>
            <a:picLocks noChangeAspect="1" noChangeArrowheads="1"/>
          </p:cNvPicPr>
          <p:nvPr/>
        </p:nvPicPr>
        <p:blipFill>
          <a:blip r:embed="rId2" cstate="email">
            <a:lum contrast="20000"/>
            <a:extLst>
              <a:ext uri="{28A0092B-C50C-407E-A947-70E740481C1C}">
                <a14:useLocalDpi xmlns:a14="http://schemas.microsoft.com/office/drawing/2010/main"/>
              </a:ext>
            </a:extLst>
          </a:blip>
          <a:srcRect/>
          <a:stretch>
            <a:fillRect/>
          </a:stretch>
        </p:blipFill>
        <p:spPr bwMode="auto">
          <a:xfrm>
            <a:off x="304800" y="762000"/>
            <a:ext cx="8534400"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218202"/>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09600"/>
          </a:xfrm>
          <a:prstGeom prst="rect">
            <a:avLst/>
          </a:prstGeom>
          <a:noFill/>
          <a:ln w="9525">
            <a:noFill/>
            <a:miter lim="800000"/>
            <a:headEnd/>
            <a:tailEnd/>
          </a:ln>
        </p:spPr>
        <p:txBody>
          <a:bodyPr/>
          <a:lstStyle/>
          <a:p>
            <a:pPr marL="609600" indent="-609600">
              <a:spcBef>
                <a:spcPts val="0"/>
              </a:spcBef>
              <a:spcAft>
                <a:spcPts val="200"/>
              </a:spcAft>
              <a:defRPr/>
            </a:pPr>
            <a:r>
              <a:rPr lang="en-US" sz="3200" b="1" dirty="0">
                <a:solidFill>
                  <a:srgbClr val="800000"/>
                </a:solidFill>
                <a:latin typeface="+mn-lt"/>
                <a:ea typeface="+mn-ea"/>
                <a:cs typeface="Tahoma" pitchFamily="34" charset="0"/>
              </a:rPr>
              <a:t>Caracas, Venezuela</a:t>
            </a:r>
          </a:p>
        </p:txBody>
      </p:sp>
      <p:pic>
        <p:nvPicPr>
          <p:cNvPr id="25602" name="Picture 2"/>
          <p:cNvPicPr>
            <a:picLocks noChangeAspect="1" noChangeArrowheads="1"/>
          </p:cNvPicPr>
          <p:nvPr/>
        </p:nvPicPr>
        <p:blipFill>
          <a:blip r:embed="rId2">
            <a:lum contrast="20000"/>
            <a:extLst>
              <a:ext uri="{28A0092B-C50C-407E-A947-70E740481C1C}">
                <a14:useLocalDpi xmlns:a14="http://schemas.microsoft.com/office/drawing/2010/main"/>
              </a:ext>
            </a:extLst>
          </a:blip>
          <a:srcRect/>
          <a:stretch>
            <a:fillRect/>
          </a:stretch>
        </p:blipFill>
        <p:spPr bwMode="auto">
          <a:xfrm>
            <a:off x="533400" y="609600"/>
            <a:ext cx="784860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1819274"/>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dirty="0" smtClean="0">
                <a:solidFill>
                  <a:srgbClr val="800000"/>
                </a:solidFill>
              </a:rPr>
              <a:t>Mexico City, Mexico</a:t>
            </a:r>
            <a:endParaRPr lang="en-US" sz="3200" b="1" dirty="0">
              <a:solidFill>
                <a:srgbClr val="800000"/>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62000"/>
            <a:ext cx="9144000" cy="5969000"/>
          </a:xfrm>
          <a:prstGeom prst="rect">
            <a:avLst/>
          </a:prstGeom>
        </p:spPr>
      </p:pic>
    </p:spTree>
    <p:extLst>
      <p:ext uri="{BB962C8B-B14F-4D97-AF65-F5344CB8AC3E}">
        <p14:creationId xmlns:p14="http://schemas.microsoft.com/office/powerpoint/2010/main" val="111421801"/>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dirty="0" smtClean="0">
                <a:solidFill>
                  <a:srgbClr val="800000"/>
                </a:solidFill>
              </a:rPr>
              <a:t>Wider view of Mexico City, Mexico</a:t>
            </a:r>
            <a:endParaRPr lang="en-US" sz="3200" b="1" dirty="0">
              <a:solidFill>
                <a:srgbClr val="800000"/>
              </a:solidFill>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t="13980"/>
          <a:stretch/>
        </p:blipFill>
        <p:spPr>
          <a:xfrm>
            <a:off x="0" y="762000"/>
            <a:ext cx="9144000" cy="6104467"/>
          </a:xfrm>
          <a:prstGeom prst="rect">
            <a:avLst/>
          </a:prstGeom>
        </p:spPr>
      </p:pic>
    </p:spTree>
    <p:extLst>
      <p:ext uri="{BB962C8B-B14F-4D97-AF65-F5344CB8AC3E}">
        <p14:creationId xmlns:p14="http://schemas.microsoft.com/office/powerpoint/2010/main" val="2491888015"/>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max0013"/>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228600" y="685800"/>
            <a:ext cx="8686800" cy="5951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b="1" dirty="0">
                <a:solidFill>
                  <a:srgbClr val="800000"/>
                </a:solidFill>
              </a:rPr>
              <a:t>Cuzco, Peru</a:t>
            </a:r>
          </a:p>
        </p:txBody>
      </p:sp>
    </p:spTree>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p:cNvSpPr>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000" b="1" dirty="0" smtClean="0">
                <a:solidFill>
                  <a:srgbClr val="800000"/>
                </a:solidFill>
              </a:rPr>
              <a:t>Many South Asian cities also contain vast slums</a:t>
            </a:r>
            <a:endParaRPr lang="en-US" sz="3000" b="1" dirty="0">
              <a:solidFill>
                <a:srgbClr val="800000"/>
              </a:solidFill>
            </a:endParaRPr>
          </a:p>
        </p:txBody>
      </p:sp>
      <p:pic>
        <p:nvPicPr>
          <p:cNvPr id="4"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8600" y="685800"/>
            <a:ext cx="4343400" cy="260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228600" y="2819400"/>
            <a:ext cx="2133600" cy="461665"/>
          </a:xfrm>
          <a:prstGeom prst="rect">
            <a:avLst/>
          </a:prstGeom>
          <a:solidFill>
            <a:schemeClr val="tx1">
              <a:alpha val="30000"/>
            </a:schemeClr>
          </a:solidFill>
          <a:ln>
            <a:noFill/>
          </a:ln>
          <a:extLst/>
        </p:spPr>
        <p:txBody>
          <a:bodyPr wrap="square">
            <a:spAutoFit/>
          </a:bodyPr>
          <a:lstStyle/>
          <a:p>
            <a:pPr algn="r"/>
            <a:r>
              <a:rPr lang="en-US" sz="2400" dirty="0" smtClean="0">
                <a:solidFill>
                  <a:srgbClr val="FFFFFF"/>
                </a:solidFill>
                <a:effectLst>
                  <a:outerShdw blurRad="38100" dist="38100" dir="2700000" algn="tl">
                    <a:srgbClr val="000000">
                      <a:alpha val="43137"/>
                    </a:srgbClr>
                  </a:outerShdw>
                </a:effectLst>
              </a:rPr>
              <a:t>Mumbai, India</a:t>
            </a:r>
            <a:endParaRPr lang="en-US" sz="2400" dirty="0">
              <a:solidFill>
                <a:srgbClr val="FFFF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8600" y="3505200"/>
            <a:ext cx="8576770" cy="3189514"/>
          </a:xfrm>
          <a:prstGeom prst="rect">
            <a:avLst/>
          </a:prstGeom>
        </p:spPr>
      </p:pic>
      <p:sp>
        <p:nvSpPr>
          <p:cNvPr id="7" name="Rectangle 6"/>
          <p:cNvSpPr>
            <a:spLocks noChangeArrowheads="1"/>
          </p:cNvSpPr>
          <p:nvPr/>
        </p:nvSpPr>
        <p:spPr bwMode="auto">
          <a:xfrm>
            <a:off x="304800" y="3505200"/>
            <a:ext cx="2971800" cy="461665"/>
          </a:xfrm>
          <a:prstGeom prst="rect">
            <a:avLst/>
          </a:prstGeom>
          <a:solidFill>
            <a:schemeClr val="tx1">
              <a:alpha val="30000"/>
            </a:schemeClr>
          </a:solidFill>
          <a:ln>
            <a:noFill/>
          </a:ln>
          <a:extLst/>
        </p:spPr>
        <p:txBody>
          <a:bodyPr wrap="square">
            <a:spAutoFit/>
          </a:bodyPr>
          <a:lstStyle/>
          <a:p>
            <a:pPr algn="ctr"/>
            <a:r>
              <a:rPr lang="en-US" sz="2400" dirty="0" smtClean="0">
                <a:solidFill>
                  <a:srgbClr val="FFFFFF"/>
                </a:solidFill>
                <a:effectLst>
                  <a:outerShdw blurRad="38100" dist="38100" dir="2700000" algn="tl">
                    <a:srgbClr val="000000">
                      <a:alpha val="43137"/>
                    </a:srgbClr>
                  </a:outerShdw>
                </a:effectLst>
              </a:rPr>
              <a:t>Dhaka, Bangladesh</a:t>
            </a:r>
            <a:endParaRPr lang="en-US" sz="2400" dirty="0">
              <a:solidFill>
                <a:srgbClr val="FFFF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07857" y="685800"/>
            <a:ext cx="3955142" cy="2590800"/>
          </a:xfrm>
          <a:prstGeom prst="rect">
            <a:avLst/>
          </a:prstGeom>
        </p:spPr>
      </p:pic>
      <p:sp>
        <p:nvSpPr>
          <p:cNvPr id="9" name="Rectangle 8"/>
          <p:cNvSpPr>
            <a:spLocks noChangeArrowheads="1"/>
          </p:cNvSpPr>
          <p:nvPr/>
        </p:nvSpPr>
        <p:spPr bwMode="auto">
          <a:xfrm>
            <a:off x="4800600" y="2814935"/>
            <a:ext cx="2590800" cy="461665"/>
          </a:xfrm>
          <a:prstGeom prst="rect">
            <a:avLst/>
          </a:prstGeom>
          <a:solidFill>
            <a:schemeClr val="tx1">
              <a:alpha val="30000"/>
            </a:schemeClr>
          </a:solidFill>
          <a:ln>
            <a:noFill/>
          </a:ln>
          <a:extLst/>
        </p:spPr>
        <p:txBody>
          <a:bodyPr wrap="square">
            <a:spAutoFit/>
          </a:bodyPr>
          <a:lstStyle/>
          <a:p>
            <a:r>
              <a:rPr lang="en-US" sz="2400" dirty="0" smtClean="0">
                <a:solidFill>
                  <a:srgbClr val="FFFFFF"/>
                </a:solidFill>
                <a:effectLst>
                  <a:outerShdw blurRad="38100" dist="38100" dir="2700000" algn="tl">
                    <a:srgbClr val="000000">
                      <a:alpha val="43137"/>
                    </a:srgbClr>
                  </a:outerShdw>
                </a:effectLst>
              </a:rPr>
              <a:t>Karachi, Pakistan</a:t>
            </a:r>
            <a:endParaRPr lang="en-US" sz="24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77137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0" y="0"/>
            <a:ext cx="9144000" cy="609600"/>
          </a:xfrm>
        </p:spPr>
        <p:txBody>
          <a:bodyPr/>
          <a:lstStyle/>
          <a:p>
            <a:pPr marL="609600" indent="-609600" eaLnBrk="1" hangingPunct="1">
              <a:buFontTx/>
              <a:buNone/>
            </a:pPr>
            <a:r>
              <a:rPr lang="en-US" b="1">
                <a:solidFill>
                  <a:srgbClr val="800000"/>
                </a:solidFill>
                <a:latin typeface="Arial" charset="0"/>
              </a:rPr>
              <a:t>Rome </a:t>
            </a:r>
          </a:p>
        </p:txBody>
      </p:sp>
      <p:pic>
        <p:nvPicPr>
          <p:cNvPr id="12293" name="Picture 5" descr="http://fubini.swarthmore.edu/~ENVS2/S2006/nmalina1/romanroads_files/image003.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52900" y="228600"/>
            <a:ext cx="47625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descr="http://clem.mscd.edu/~bweiser1/appian.JPG"/>
          <p:cNvPicPr>
            <a:picLocks noChangeAspect="1" noChangeArrowheads="1"/>
          </p:cNvPicPr>
          <p:nvPr/>
        </p:nvPicPr>
        <p:blipFill>
          <a:blip r:embed="rId4" cstate="email">
            <a:lum contrast="20000"/>
            <a:extLst>
              <a:ext uri="{28A0092B-C50C-407E-A947-70E740481C1C}">
                <a14:useLocalDpi xmlns:a14="http://schemas.microsoft.com/office/drawing/2010/main"/>
              </a:ext>
            </a:extLst>
          </a:blip>
          <a:srcRect/>
          <a:stretch>
            <a:fillRect/>
          </a:stretch>
        </p:blipFill>
        <p:spPr bwMode="auto">
          <a:xfrm>
            <a:off x="152400" y="533400"/>
            <a:ext cx="3810000"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3" descr="http://www.nycerome.com/rome-hotels-images/areas-of-rome-images/colosseum-area-pictures/roman-forum-in-Rom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1450" y="3743325"/>
            <a:ext cx="3943350"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grand-rome"/>
          <p:cNvPicPr>
            <a:picLocks noChangeAspect="1" noChangeArrowheads="1"/>
          </p:cNvPicPr>
          <p:nvPr/>
        </p:nvPicPr>
        <p:blipFill>
          <a:blip r:embed="rId6" cstate="email">
            <a:lum contrast="6000"/>
            <a:extLst>
              <a:ext uri="{28A0092B-C50C-407E-A947-70E740481C1C}">
                <a14:useLocalDpi xmlns:a14="http://schemas.microsoft.com/office/drawing/2010/main"/>
              </a:ext>
            </a:extLst>
          </a:blip>
          <a:srcRect/>
          <a:stretch>
            <a:fillRect/>
          </a:stretch>
        </p:blipFill>
        <p:spPr bwMode="auto">
          <a:xfrm>
            <a:off x="4343400" y="3897313"/>
            <a:ext cx="44958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7"/>
          <p:cNvSpPr txBox="1">
            <a:spLocks noChangeArrowheads="1"/>
          </p:cNvSpPr>
          <p:nvPr/>
        </p:nvSpPr>
        <p:spPr bwMode="auto">
          <a:xfrm>
            <a:off x="4191000" y="3048000"/>
            <a:ext cx="36576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Transportation network</a:t>
            </a:r>
          </a:p>
        </p:txBody>
      </p:sp>
      <p:sp>
        <p:nvSpPr>
          <p:cNvPr id="11" name="Text Box 7"/>
          <p:cNvSpPr txBox="1">
            <a:spLocks noChangeArrowheads="1"/>
          </p:cNvSpPr>
          <p:nvPr/>
        </p:nvSpPr>
        <p:spPr bwMode="auto">
          <a:xfrm>
            <a:off x="152400" y="533400"/>
            <a:ext cx="19812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rgbClr val="FFFFFF"/>
                </a:solidFill>
                <a:effectLst>
                  <a:outerShdw blurRad="38100" dist="38100" dir="2700000" algn="tl">
                    <a:srgbClr val="000000">
                      <a:alpha val="43137"/>
                    </a:srgbClr>
                  </a:outerShdw>
                </a:effectLst>
              </a:rPr>
              <a:t>Paved road</a:t>
            </a:r>
          </a:p>
        </p:txBody>
      </p:sp>
      <p:sp>
        <p:nvSpPr>
          <p:cNvPr id="12" name="Text Box 7"/>
          <p:cNvSpPr txBox="1">
            <a:spLocks noChangeArrowheads="1"/>
          </p:cNvSpPr>
          <p:nvPr/>
        </p:nvSpPr>
        <p:spPr bwMode="auto">
          <a:xfrm>
            <a:off x="2971800" y="3733800"/>
            <a:ext cx="11430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b="1">
                <a:solidFill>
                  <a:srgbClr val="FFFFFF"/>
                </a:solidFill>
                <a:effectLst>
                  <a:outerShdw blurRad="38100" dist="38100" dir="2700000" algn="tl">
                    <a:srgbClr val="000000">
                      <a:alpha val="43137"/>
                    </a:srgbClr>
                  </a:outerShdw>
                </a:effectLst>
              </a:rPr>
              <a:t>Forum</a:t>
            </a:r>
          </a:p>
        </p:txBody>
      </p:sp>
      <p:sp>
        <p:nvSpPr>
          <p:cNvPr id="13" name="Text Box 7"/>
          <p:cNvSpPr txBox="1">
            <a:spLocks noChangeArrowheads="1"/>
          </p:cNvSpPr>
          <p:nvPr/>
        </p:nvSpPr>
        <p:spPr bwMode="auto">
          <a:xfrm>
            <a:off x="7239000" y="3886200"/>
            <a:ext cx="16002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b="1" dirty="0">
                <a:solidFill>
                  <a:srgbClr val="FFFFFF"/>
                </a:solidFill>
                <a:effectLst>
                  <a:outerShdw blurRad="38100" dist="38100" dir="2700000" algn="tl">
                    <a:srgbClr val="000000">
                      <a:alpha val="43137"/>
                    </a:srgbClr>
                  </a:outerShdw>
                </a:effectLst>
              </a:rPr>
              <a:t>Coliseum</a:t>
            </a:r>
          </a:p>
        </p:txBody>
      </p:sp>
      <p:pic>
        <p:nvPicPr>
          <p:cNvPr id="12297" name="Picture 9" descr="Roman Road Desig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14800" y="762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deblij_ch09_fig13"/>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114800" y="228600"/>
            <a:ext cx="48990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Effect transition="in" filter="blinds(horizontal)">
                                      <p:cBhvr>
                                        <p:cTn id="7" dur="500"/>
                                        <p:tgtEl>
                                          <p:spTgt spid="849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dissolve">
                                      <p:cBhvr>
                                        <p:cTn id="12" dur="500"/>
                                        <p:tgtEl>
                                          <p:spTgt spid="1229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295"/>
                                        </p:tgtEl>
                                        <p:attrNameLst>
                                          <p:attrName>style.visibility</p:attrName>
                                        </p:attrNameLst>
                                      </p:cBhvr>
                                      <p:to>
                                        <p:strVal val="visible"/>
                                      </p:to>
                                    </p:set>
                                    <p:animEffect transition="in" filter="dissolve">
                                      <p:cBhvr>
                                        <p:cTn id="20" dur="500"/>
                                        <p:tgtEl>
                                          <p:spTgt spid="1229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par>
                                <p:cTn id="24" presetID="9" presetClass="entr" presetSubtype="0" fill="hold" nodeType="withEffect">
                                  <p:stCondLst>
                                    <p:cond delay="0"/>
                                  </p:stCondLst>
                                  <p:childTnLst>
                                    <p:set>
                                      <p:cBhvr>
                                        <p:cTn id="25" dur="1" fill="hold">
                                          <p:stCondLst>
                                            <p:cond delay="0"/>
                                          </p:stCondLst>
                                        </p:cTn>
                                        <p:tgtEl>
                                          <p:spTgt spid="12297"/>
                                        </p:tgtEl>
                                        <p:attrNameLst>
                                          <p:attrName>style.visibility</p:attrName>
                                        </p:attrNameLst>
                                      </p:cBhvr>
                                      <p:to>
                                        <p:strVal val="visible"/>
                                      </p:to>
                                    </p:set>
                                    <p:animEffect transition="in" filter="dissolve">
                                      <p:cBhvr>
                                        <p:cTn id="26" dur="500"/>
                                        <p:tgtEl>
                                          <p:spTgt spid="1229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2301"/>
                                        </p:tgtEl>
                                        <p:attrNameLst>
                                          <p:attrName>style.visibility</p:attrName>
                                        </p:attrNameLst>
                                      </p:cBhvr>
                                      <p:to>
                                        <p:strVal val="visible"/>
                                      </p:to>
                                    </p:set>
                                    <p:animEffect transition="in" filter="dissolve">
                                      <p:cBhvr>
                                        <p:cTn id="31" dur="500"/>
                                        <p:tgtEl>
                                          <p:spTgt spid="1230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par>
                                <p:cTn id="35" presetID="9"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ssolve">
                                      <p:cBhvr>
                                        <p:cTn id="42" dur="500"/>
                                        <p:tgtEl>
                                          <p:spTgt spid="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dissolv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bldLvl="2" autoUpdateAnimBg="0"/>
      <p:bldP spid="10" grpId="0" animBg="1"/>
      <p:bldP spid="11" grpId="0" animBg="1"/>
      <p:bldP spid="12" grpId="0" animBg="1"/>
      <p:bldP spid="13" grpId="0" animBg="1"/>
    </p:bld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0" y="0"/>
            <a:ext cx="9144000" cy="6553200"/>
          </a:xfrm>
        </p:spPr>
        <p:txBody>
          <a:bodyPr/>
          <a:lstStyle/>
          <a:p>
            <a:pPr marL="0" indent="0">
              <a:spcBef>
                <a:spcPts val="0"/>
              </a:spcBef>
              <a:buNone/>
            </a:pPr>
            <a:r>
              <a:rPr lang="en-US" sz="2800" b="1" dirty="0" smtClean="0">
                <a:solidFill>
                  <a:srgbClr val="5F0101"/>
                </a:solidFill>
              </a:rPr>
              <a:t>Squatter settlements/ shantytowns</a:t>
            </a:r>
          </a:p>
          <a:p>
            <a:pPr>
              <a:spcBef>
                <a:spcPts val="0"/>
              </a:spcBef>
            </a:pPr>
            <a:r>
              <a:rPr lang="en-US" sz="2800" dirty="0" smtClean="0">
                <a:solidFill>
                  <a:srgbClr val="5F0101"/>
                </a:solidFill>
              </a:rPr>
              <a:t>Location – outskirts (periphery, hinterland) of the city; vacant </a:t>
            </a:r>
            <a:r>
              <a:rPr lang="en-US" sz="2800" dirty="0">
                <a:solidFill>
                  <a:srgbClr val="5F0101"/>
                </a:solidFill>
              </a:rPr>
              <a:t>or undesirable </a:t>
            </a:r>
            <a:r>
              <a:rPr lang="en-US" sz="2800" dirty="0" smtClean="0">
                <a:solidFill>
                  <a:srgbClr val="5F0101"/>
                </a:solidFill>
              </a:rPr>
              <a:t>land</a:t>
            </a:r>
            <a:r>
              <a:rPr lang="en-US" sz="2800" dirty="0">
                <a:solidFill>
                  <a:srgbClr val="5F0101"/>
                </a:solidFill>
              </a:rPr>
              <a:t> </a:t>
            </a:r>
            <a:r>
              <a:rPr lang="en-US" sz="2800" dirty="0" smtClean="0">
                <a:solidFill>
                  <a:srgbClr val="5F0101"/>
                </a:solidFill>
              </a:rPr>
              <a:t>(steep </a:t>
            </a:r>
            <a:r>
              <a:rPr lang="en-US" sz="2800" dirty="0">
                <a:solidFill>
                  <a:srgbClr val="5F0101"/>
                </a:solidFill>
              </a:rPr>
              <a:t>hillsides, floodplains, dumps/landfills, cemeteries, close </a:t>
            </a:r>
            <a:r>
              <a:rPr lang="en-US" sz="2800" dirty="0" smtClean="0">
                <a:solidFill>
                  <a:srgbClr val="5F0101"/>
                </a:solidFill>
              </a:rPr>
              <a:t>to </a:t>
            </a:r>
            <a:r>
              <a:rPr lang="en-US" sz="2800" dirty="0">
                <a:solidFill>
                  <a:srgbClr val="5F0101"/>
                </a:solidFill>
              </a:rPr>
              <a:t>industries </a:t>
            </a:r>
            <a:r>
              <a:rPr lang="en-US" sz="2800" dirty="0" smtClean="0">
                <a:solidFill>
                  <a:srgbClr val="5F0101"/>
                </a:solidFill>
              </a:rPr>
              <a:t>(jobs))</a:t>
            </a:r>
          </a:p>
          <a:p>
            <a:pPr>
              <a:spcBef>
                <a:spcPts val="0"/>
              </a:spcBef>
            </a:pPr>
            <a:r>
              <a:rPr lang="en-US" sz="2800" dirty="0">
                <a:solidFill>
                  <a:srgbClr val="5F0101"/>
                </a:solidFill>
              </a:rPr>
              <a:t>F</a:t>
            </a:r>
            <a:r>
              <a:rPr lang="en-US" sz="2800" dirty="0" smtClean="0">
                <a:solidFill>
                  <a:srgbClr val="5F0101"/>
                </a:solidFill>
              </a:rPr>
              <a:t>actors </a:t>
            </a:r>
            <a:r>
              <a:rPr lang="en-US" sz="2800" dirty="0">
                <a:solidFill>
                  <a:srgbClr val="5F0101"/>
                </a:solidFill>
              </a:rPr>
              <a:t>that </a:t>
            </a:r>
            <a:r>
              <a:rPr lang="en-US" sz="2800" dirty="0" smtClean="0">
                <a:solidFill>
                  <a:srgbClr val="5F0101"/>
                </a:solidFill>
              </a:rPr>
              <a:t>form </a:t>
            </a:r>
            <a:r>
              <a:rPr lang="en-US" sz="2800" dirty="0">
                <a:solidFill>
                  <a:srgbClr val="5F0101"/>
                </a:solidFill>
              </a:rPr>
              <a:t>squatter </a:t>
            </a:r>
            <a:r>
              <a:rPr lang="en-US" sz="2800" dirty="0" smtClean="0">
                <a:solidFill>
                  <a:srgbClr val="5F0101"/>
                </a:solidFill>
              </a:rPr>
              <a:t>settlements - rural</a:t>
            </a:r>
            <a:r>
              <a:rPr lang="en-US" sz="2800" dirty="0">
                <a:solidFill>
                  <a:srgbClr val="5F0101"/>
                </a:solidFill>
              </a:rPr>
              <a:t>-to-urban </a:t>
            </a:r>
            <a:r>
              <a:rPr lang="en-US" sz="2800" dirty="0" smtClean="0">
                <a:solidFill>
                  <a:srgbClr val="5F0101"/>
                </a:solidFill>
              </a:rPr>
              <a:t>migration; poverty (lack of options); lack </a:t>
            </a:r>
            <a:r>
              <a:rPr lang="en-US" sz="2800" dirty="0">
                <a:solidFill>
                  <a:srgbClr val="5F0101"/>
                </a:solidFill>
              </a:rPr>
              <a:t>of </a:t>
            </a:r>
            <a:r>
              <a:rPr lang="en-US" sz="2800" dirty="0" smtClean="0">
                <a:solidFill>
                  <a:srgbClr val="5F0101"/>
                </a:solidFill>
              </a:rPr>
              <a:t>affordable </a:t>
            </a:r>
            <a:r>
              <a:rPr lang="en-US" sz="2800" dirty="0">
                <a:solidFill>
                  <a:srgbClr val="5F0101"/>
                </a:solidFill>
              </a:rPr>
              <a:t>housing (public/private</a:t>
            </a:r>
            <a:r>
              <a:rPr lang="en-US" sz="2800" dirty="0" smtClean="0">
                <a:solidFill>
                  <a:srgbClr val="5F0101"/>
                </a:solidFill>
              </a:rPr>
              <a:t>); lack </a:t>
            </a:r>
            <a:r>
              <a:rPr lang="en-US" sz="2800" dirty="0">
                <a:solidFill>
                  <a:srgbClr val="5F0101"/>
                </a:solidFill>
              </a:rPr>
              <a:t>of, or failure to enforce, land use policy </a:t>
            </a:r>
            <a:r>
              <a:rPr lang="en-US" sz="2800" dirty="0" smtClean="0">
                <a:solidFill>
                  <a:srgbClr val="5F0101"/>
                </a:solidFill>
              </a:rPr>
              <a:t>(public/private</a:t>
            </a:r>
            <a:r>
              <a:rPr lang="en-US" sz="2800" dirty="0">
                <a:solidFill>
                  <a:srgbClr val="5F0101"/>
                </a:solidFill>
              </a:rPr>
              <a:t>) </a:t>
            </a:r>
            <a:endParaRPr lang="en-US" sz="2800" dirty="0" smtClean="0">
              <a:solidFill>
                <a:srgbClr val="5F0101"/>
              </a:solidFill>
            </a:endParaRPr>
          </a:p>
          <a:p>
            <a:pPr>
              <a:spcBef>
                <a:spcPts val="0"/>
              </a:spcBef>
            </a:pPr>
            <a:r>
              <a:rPr lang="en-US" sz="2800" dirty="0" smtClean="0">
                <a:solidFill>
                  <a:srgbClr val="5F0101"/>
                </a:solidFill>
              </a:rPr>
              <a:t>Consequences of squatter settlements – </a:t>
            </a:r>
          </a:p>
          <a:p>
            <a:pPr marL="396875" lvl="1">
              <a:spcBef>
                <a:spcPts val="0"/>
              </a:spcBef>
            </a:pPr>
            <a:r>
              <a:rPr lang="en-US" dirty="0" smtClean="0">
                <a:solidFill>
                  <a:srgbClr val="5F0101"/>
                </a:solidFill>
              </a:rPr>
              <a:t>More … disease, crime (gangs), political unrest, pollution (water – lack of sanitation), soil erosion, deforestation, risk of disasters (fire, mudslides, industrial accidents, …), strain on infrastructure (electricity, sewers, …), cheap labor (positive or negative)</a:t>
            </a:r>
            <a:endParaRPr lang="en-US" sz="2800" dirty="0" smtClean="0">
              <a:solidFill>
                <a:srgbClr val="5F0101"/>
              </a:solidFill>
            </a:endParaRPr>
          </a:p>
          <a:p>
            <a:pPr>
              <a:spcBef>
                <a:spcPts val="0"/>
              </a:spcBef>
            </a:pPr>
            <a:endParaRPr lang="en-US" sz="2800" dirty="0">
              <a:solidFill>
                <a:srgbClr val="5F0101"/>
              </a:solidFill>
            </a:endParaRPr>
          </a:p>
          <a:p>
            <a:pPr>
              <a:spcBef>
                <a:spcPts val="0"/>
              </a:spcBef>
            </a:pPr>
            <a:endParaRPr lang="en-US" sz="2800" b="1" dirty="0">
              <a:solidFill>
                <a:srgbClr val="5F0101"/>
              </a:solidFill>
              <a:latin typeface="Arial" charset="0"/>
            </a:endParaRPr>
          </a:p>
        </p:txBody>
      </p:sp>
    </p:spTree>
    <p:extLst>
      <p:ext uri="{BB962C8B-B14F-4D97-AF65-F5344CB8AC3E}">
        <p14:creationId xmlns:p14="http://schemas.microsoft.com/office/powerpoint/2010/main" val="6980751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igure23_6"/>
          <p:cNvPicPr>
            <a:picLocks noChangeAspect="1" noChangeArrowheads="1"/>
          </p:cNvPicPr>
          <p:nvPr/>
        </p:nvPicPr>
        <p:blipFill>
          <a:blip r:embed="rId3" cstate="email">
            <a:clrChange>
              <a:clrFrom>
                <a:srgbClr val="FFFFFF"/>
              </a:clrFrom>
              <a:clrTo>
                <a:srgbClr val="FFFFFF">
                  <a:alpha val="0"/>
                </a:srgbClr>
              </a:clrTo>
            </a:clrChange>
            <a:lum bright="-12000" contrast="18000"/>
            <a:extLst>
              <a:ext uri="{28A0092B-C50C-407E-A947-70E740481C1C}">
                <a14:useLocalDpi xmlns:a14="http://schemas.microsoft.com/office/drawing/2010/main"/>
              </a:ext>
            </a:extLst>
          </a:blip>
          <a:srcRect/>
          <a:stretch>
            <a:fillRect/>
          </a:stretch>
        </p:blipFill>
        <p:spPr bwMode="auto">
          <a:xfrm>
            <a:off x="0" y="0"/>
            <a:ext cx="465455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3"/>
          <p:cNvSpPr>
            <a:spLocks noChangeArrowheads="1"/>
          </p:cNvSpPr>
          <p:nvPr/>
        </p:nvSpPr>
        <p:spPr bwMode="auto">
          <a:xfrm>
            <a:off x="4343400" y="0"/>
            <a:ext cx="4800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3550" indent="-463550">
              <a:lnSpc>
                <a:spcPct val="80000"/>
              </a:lnSpc>
            </a:pPr>
            <a:r>
              <a:rPr lang="en-US" sz="3200" b="1" dirty="0">
                <a:solidFill>
                  <a:srgbClr val="800000"/>
                </a:solidFill>
              </a:rPr>
              <a:t>SE Asian City; </a:t>
            </a:r>
            <a:r>
              <a:rPr lang="en-US" sz="3200" b="1" dirty="0" smtClean="0">
                <a:solidFill>
                  <a:srgbClr val="800000"/>
                </a:solidFill>
              </a:rPr>
              <a:t/>
            </a:r>
            <a:br>
              <a:rPr lang="en-US" sz="3200" b="1" dirty="0" smtClean="0">
                <a:solidFill>
                  <a:srgbClr val="800000"/>
                </a:solidFill>
              </a:rPr>
            </a:br>
            <a:r>
              <a:rPr lang="en-US" sz="3200" b="1" dirty="0" smtClean="0">
                <a:solidFill>
                  <a:srgbClr val="800000"/>
                </a:solidFill>
              </a:rPr>
              <a:t>T.G</a:t>
            </a:r>
            <a:r>
              <a:rPr lang="en-US" sz="3200" b="1" dirty="0">
                <a:solidFill>
                  <a:srgbClr val="800000"/>
                </a:solidFill>
              </a:rPr>
              <a:t>. McGee Model</a:t>
            </a:r>
          </a:p>
          <a:p>
            <a:pPr marL="344488" indent="-344488">
              <a:lnSpc>
                <a:spcPct val="80000"/>
              </a:lnSpc>
              <a:buFontTx/>
              <a:buChar char="•"/>
            </a:pPr>
            <a:r>
              <a:rPr lang="en-US" sz="2800" dirty="0">
                <a:solidFill>
                  <a:srgbClr val="800000"/>
                </a:solidFill>
              </a:rPr>
              <a:t>Sectors &amp; zones</a:t>
            </a:r>
          </a:p>
          <a:p>
            <a:pPr marL="344488" indent="-344488">
              <a:lnSpc>
                <a:spcPct val="80000"/>
              </a:lnSpc>
              <a:buFontTx/>
              <a:buChar char="•"/>
            </a:pPr>
            <a:r>
              <a:rPr lang="en-US" sz="2800" dirty="0">
                <a:solidFill>
                  <a:srgbClr val="800000"/>
                </a:solidFill>
                <a:cs typeface="Arial" charset="0"/>
              </a:rPr>
              <a:t>Port zone ≈ CBD</a:t>
            </a:r>
          </a:p>
          <a:p>
            <a:pPr marL="344488" indent="-344488">
              <a:lnSpc>
                <a:spcPct val="80000"/>
              </a:lnSpc>
              <a:buFontTx/>
              <a:buChar char="•"/>
            </a:pPr>
            <a:r>
              <a:rPr lang="en-US" sz="2800" dirty="0" smtClean="0">
                <a:solidFill>
                  <a:srgbClr val="800000"/>
                </a:solidFill>
              </a:rPr>
              <a:t>Upper </a:t>
            </a:r>
            <a:r>
              <a:rPr lang="en-US" sz="2800" dirty="0">
                <a:solidFill>
                  <a:srgbClr val="800000"/>
                </a:solidFill>
              </a:rPr>
              <a:t>&amp; middle class near CBD … poorer (outward</a:t>
            </a:r>
            <a:r>
              <a:rPr lang="en-US" sz="2800" dirty="0" smtClean="0">
                <a:solidFill>
                  <a:srgbClr val="800000"/>
                </a:solidFill>
              </a:rPr>
              <a:t>)</a:t>
            </a:r>
            <a:endParaRPr lang="en-US" sz="2800" dirty="0">
              <a:solidFill>
                <a:srgbClr val="800000"/>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44571" y="2321821"/>
            <a:ext cx="4335958" cy="4383779"/>
          </a:xfrm>
          <a:prstGeom prst="rect">
            <a:avLst/>
          </a:prstGeom>
        </p:spPr>
      </p:pic>
      <p:sp>
        <p:nvSpPr>
          <p:cNvPr id="5" name="TextBox 4"/>
          <p:cNvSpPr txBox="1">
            <a:spLocks noChangeArrowheads="1"/>
          </p:cNvSpPr>
          <p:nvPr/>
        </p:nvSpPr>
        <p:spPr bwMode="auto">
          <a:xfrm>
            <a:off x="6172200" y="6243935"/>
            <a:ext cx="2819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Jakarta, Indonesia</a:t>
            </a:r>
            <a:endParaRPr lang="en-US" sz="2400" dirty="0">
              <a:solidFill>
                <a:srgbClr val="FFFFCC"/>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dissolve">
                                      <p:cBhvr>
                                        <p:cTn id="7" dur="500"/>
                                        <p:tgtEl>
                                          <p:spTgt spid="56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dissolve">
                                      <p:cBhvr>
                                        <p:cTn id="12" dur="500"/>
                                        <p:tgtEl>
                                          <p:spTgt spid="56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dissolve">
                                      <p:cBhvr>
                                        <p:cTn id="17" dur="500"/>
                                        <p:tgtEl>
                                          <p:spTgt spid="563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6323">
                                            <p:txEl>
                                              <p:pRg st="3" end="3"/>
                                            </p:txEl>
                                          </p:spTgt>
                                        </p:tgtEl>
                                        <p:attrNameLst>
                                          <p:attrName>style.visibility</p:attrName>
                                        </p:attrNameLst>
                                      </p:cBhvr>
                                      <p:to>
                                        <p:strVal val="visible"/>
                                      </p:to>
                                    </p:set>
                                    <p:animEffect transition="in" filter="dissolve">
                                      <p:cBhvr>
                                        <p:cTn id="22" dur="500"/>
                                        <p:tgtEl>
                                          <p:spTgt spid="56323">
                                            <p:txEl>
                                              <p:pRg st="3" end="3"/>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dissolv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P spid="5" grpId="0" animBg="1"/>
    </p:bld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8" name="Rectangle 3"/>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8463" indent="-398463">
              <a:lnSpc>
                <a:spcPct val="80000"/>
              </a:lnSpc>
              <a:spcBef>
                <a:spcPct val="20000"/>
              </a:spcBef>
            </a:pPr>
            <a:r>
              <a:rPr lang="en-US" sz="3200" b="1" dirty="0">
                <a:solidFill>
                  <a:srgbClr val="5F0101"/>
                </a:solidFill>
              </a:rPr>
              <a:t>SE Asian City; T.G. McGee Model</a:t>
            </a:r>
          </a:p>
          <a:p>
            <a:pPr marL="398463" indent="-398463">
              <a:lnSpc>
                <a:spcPct val="80000"/>
              </a:lnSpc>
              <a:spcBef>
                <a:spcPct val="20000"/>
              </a:spcBef>
              <a:buFontTx/>
              <a:buChar char="•"/>
            </a:pPr>
            <a:r>
              <a:rPr lang="en-US" sz="2800" dirty="0">
                <a:solidFill>
                  <a:srgbClr val="5F0101"/>
                </a:solidFill>
                <a:cs typeface="Arial" charset="0"/>
              </a:rPr>
              <a:t>Hybrid of sectors &amp; zones, growing rapidly</a:t>
            </a:r>
          </a:p>
          <a:p>
            <a:pPr marL="398463" indent="-398463">
              <a:lnSpc>
                <a:spcPct val="80000"/>
              </a:lnSpc>
              <a:spcBef>
                <a:spcPct val="20000"/>
              </a:spcBef>
              <a:buFontTx/>
              <a:buChar char="•"/>
            </a:pPr>
            <a:r>
              <a:rPr lang="en-US" sz="2800" dirty="0">
                <a:solidFill>
                  <a:srgbClr val="5F0101"/>
                </a:solidFill>
                <a:cs typeface="Arial" charset="0"/>
              </a:rPr>
              <a:t>Old colonial port zone &amp; commercial district (</a:t>
            </a:r>
            <a:r>
              <a:rPr lang="en-US" sz="2800" dirty="0" smtClean="0">
                <a:solidFill>
                  <a:srgbClr val="5F0101"/>
                </a:solidFill>
              </a:rPr>
              <a:t>owe </a:t>
            </a:r>
            <a:r>
              <a:rPr lang="en-US" sz="2800" dirty="0">
                <a:solidFill>
                  <a:srgbClr val="5F0101"/>
                </a:solidFill>
              </a:rPr>
              <a:t>much of their structure to </a:t>
            </a:r>
            <a:r>
              <a:rPr lang="en-US" sz="2800" dirty="0" smtClean="0">
                <a:solidFill>
                  <a:srgbClr val="5F0101"/>
                </a:solidFill>
              </a:rPr>
              <a:t>European colonialism) </a:t>
            </a:r>
            <a:r>
              <a:rPr lang="en-US" sz="2800" dirty="0">
                <a:solidFill>
                  <a:srgbClr val="5F0101"/>
                </a:solidFill>
                <a:cs typeface="Arial" charset="0"/>
              </a:rPr>
              <a:t>=</a:t>
            </a:r>
            <a:r>
              <a:rPr lang="en-US" sz="2800" dirty="0" smtClean="0">
                <a:solidFill>
                  <a:srgbClr val="5F0101"/>
                </a:solidFill>
                <a:cs typeface="Arial" charset="0"/>
              </a:rPr>
              <a:t> </a:t>
            </a:r>
            <a:r>
              <a:rPr lang="en-US" sz="2800" dirty="0">
                <a:solidFill>
                  <a:srgbClr val="5F0101"/>
                </a:solidFill>
                <a:cs typeface="Arial" charset="0"/>
              </a:rPr>
              <a:t>city</a:t>
            </a:r>
            <a:r>
              <a:rPr lang="ja-JP" altLang="en-US" sz="2800" dirty="0">
                <a:solidFill>
                  <a:srgbClr val="5F0101"/>
                </a:solidFill>
                <a:cs typeface="Arial" charset="0"/>
              </a:rPr>
              <a:t>’</a:t>
            </a:r>
            <a:r>
              <a:rPr lang="en-US" sz="2800" dirty="0">
                <a:solidFill>
                  <a:srgbClr val="5F0101"/>
                </a:solidFill>
                <a:cs typeface="Arial" charset="0"/>
              </a:rPr>
              <a:t>s focus (no formal CBD)</a:t>
            </a:r>
          </a:p>
          <a:p>
            <a:pPr marL="398463" indent="-398463">
              <a:lnSpc>
                <a:spcPct val="80000"/>
              </a:lnSpc>
              <a:spcBef>
                <a:spcPct val="20000"/>
              </a:spcBef>
              <a:buFontTx/>
              <a:buChar char="•"/>
            </a:pPr>
            <a:r>
              <a:rPr lang="en-US" sz="2800" dirty="0">
                <a:solidFill>
                  <a:srgbClr val="5F0101"/>
                </a:solidFill>
                <a:cs typeface="Arial" charset="0"/>
              </a:rPr>
              <a:t>Separate </a:t>
            </a:r>
            <a:r>
              <a:rPr lang="en-US" sz="2800" dirty="0" smtClean="0">
                <a:solidFill>
                  <a:srgbClr val="5F0101"/>
                </a:solidFill>
                <a:cs typeface="Arial" charset="0"/>
              </a:rPr>
              <a:t>zones</a:t>
            </a:r>
            <a:r>
              <a:rPr lang="en-US" sz="2800" dirty="0">
                <a:solidFill>
                  <a:srgbClr val="5F0101"/>
                </a:solidFill>
                <a:cs typeface="Arial" charset="0"/>
              </a:rPr>
              <a:t>; </a:t>
            </a:r>
            <a:r>
              <a:rPr lang="en-US" sz="2800" dirty="0" err="1">
                <a:solidFill>
                  <a:srgbClr val="5F0101"/>
                </a:solidFill>
                <a:cs typeface="Arial" charset="0"/>
              </a:rPr>
              <a:t>gov</a:t>
            </a:r>
            <a:r>
              <a:rPr lang="ja-JP" altLang="en-US" sz="2800" dirty="0">
                <a:solidFill>
                  <a:srgbClr val="5F0101"/>
                </a:solidFill>
                <a:cs typeface="Arial" charset="0"/>
              </a:rPr>
              <a:t>’</a:t>
            </a:r>
            <a:r>
              <a:rPr lang="en-US" sz="2800" dirty="0">
                <a:solidFill>
                  <a:srgbClr val="5F0101"/>
                </a:solidFill>
                <a:cs typeface="Arial" charset="0"/>
              </a:rPr>
              <a:t>t zone, mixed land-use zone (misc. economic activities, including light industry); </a:t>
            </a:r>
            <a:r>
              <a:rPr lang="en-US" sz="2800" dirty="0" smtClean="0">
                <a:solidFill>
                  <a:srgbClr val="5F0101"/>
                </a:solidFill>
                <a:cs typeface="Arial" charset="0"/>
              </a:rPr>
              <a:t>suburbs &amp; squatter settlements (larger % of middle class in periphery than L.A. cities); market </a:t>
            </a:r>
            <a:r>
              <a:rPr lang="en-US" sz="2800" dirty="0">
                <a:solidFill>
                  <a:srgbClr val="5F0101"/>
                </a:solidFill>
                <a:cs typeface="Arial" charset="0"/>
              </a:rPr>
              <a:t>gardening zone (along periphery)</a:t>
            </a:r>
          </a:p>
          <a:p>
            <a:pPr marL="398463" indent="-398463">
              <a:lnSpc>
                <a:spcPct val="80000"/>
              </a:lnSpc>
              <a:spcBef>
                <a:spcPct val="20000"/>
              </a:spcBef>
              <a:buFontTx/>
              <a:buChar char="•"/>
            </a:pPr>
            <a:r>
              <a:rPr lang="en-US" sz="2800" dirty="0">
                <a:solidFill>
                  <a:srgbClr val="5F0101"/>
                </a:solidFill>
                <a:cs typeface="Arial" charset="0"/>
              </a:rPr>
              <a:t>Sectors: West. comm. zone </a:t>
            </a:r>
            <a:r>
              <a:rPr lang="en-US" sz="2800" dirty="0" smtClean="0">
                <a:solidFill>
                  <a:srgbClr val="5F0101"/>
                </a:solidFill>
                <a:cs typeface="Arial" charset="0"/>
              </a:rPr>
              <a:t>(European &amp; US influence; practically </a:t>
            </a:r>
            <a:r>
              <a:rPr lang="en-US" sz="2800" dirty="0">
                <a:solidFill>
                  <a:srgbClr val="5F0101"/>
                </a:solidFill>
                <a:cs typeface="Arial" charset="0"/>
              </a:rPr>
              <a:t>a CBD in itself), alien comm. zone (mostly Chinese), new industrial park (farther </a:t>
            </a:r>
            <a:r>
              <a:rPr lang="en-US" sz="2800" dirty="0" smtClean="0">
                <a:solidFill>
                  <a:srgbClr val="5F0101"/>
                </a:solidFill>
                <a:cs typeface="Arial" charset="0"/>
              </a:rPr>
              <a:t>out – closer to lower class (jobs))</a:t>
            </a:r>
            <a:endParaRPr lang="en-US" sz="2800" dirty="0">
              <a:solidFill>
                <a:srgbClr val="5F0101"/>
              </a:solidFill>
              <a:cs typeface="Arial" charset="0"/>
            </a:endParaRPr>
          </a:p>
          <a:p>
            <a:pPr marL="398463" indent="-398463">
              <a:lnSpc>
                <a:spcPct val="80000"/>
              </a:lnSpc>
              <a:spcBef>
                <a:spcPct val="20000"/>
              </a:spcBef>
              <a:buFontTx/>
              <a:buChar char="•"/>
            </a:pPr>
            <a:r>
              <a:rPr lang="en-US" sz="2800" dirty="0">
                <a:solidFill>
                  <a:srgbClr val="5F0101"/>
                </a:solidFill>
                <a:cs typeface="Arial" charset="0"/>
              </a:rPr>
              <a:t>Residential areas tend to get poorer away from the port zone (similar to Latin-American city)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3"/>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228600" y="152400"/>
            <a:ext cx="28194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Picture 4"/>
          <p:cNvPicPr>
            <a:picLocks noChangeAspect="1" noChangeArrowheads="1"/>
          </p:cNvPicPr>
          <p:nvPr/>
        </p:nvPicPr>
        <p:blipFill>
          <a:blip r:embed="rId4" cstate="email">
            <a:lum contrast="12000"/>
            <a:extLst>
              <a:ext uri="{28A0092B-C50C-407E-A947-70E740481C1C}">
                <a14:useLocalDpi xmlns:a14="http://schemas.microsoft.com/office/drawing/2010/main"/>
              </a:ext>
            </a:extLst>
          </a:blip>
          <a:srcRect/>
          <a:stretch>
            <a:fillRect/>
          </a:stretch>
        </p:blipFill>
        <p:spPr bwMode="auto">
          <a:xfrm>
            <a:off x="3276600" y="152400"/>
            <a:ext cx="28956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6" descr="File:Singapore Skyline in the Early Morning.JPG"/>
          <p:cNvPicPr>
            <a:picLocks noChangeAspect="1" noChangeArrowheads="1"/>
          </p:cNvPicPr>
          <p:nvPr/>
        </p:nvPicPr>
        <p:blipFill>
          <a:blip r:embed="rId5" cstate="email">
            <a:lum bright="10000" contrast="20000"/>
            <a:extLst>
              <a:ext uri="{28A0092B-C50C-407E-A947-70E740481C1C}">
                <a14:useLocalDpi xmlns:a14="http://schemas.microsoft.com/office/drawing/2010/main"/>
              </a:ext>
            </a:extLst>
          </a:blip>
          <a:srcRect/>
          <a:stretch>
            <a:fillRect/>
          </a:stretch>
        </p:blipFill>
        <p:spPr bwMode="auto">
          <a:xfrm>
            <a:off x="381000" y="3336925"/>
            <a:ext cx="83820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8" descr="File:Sri Mariamman Temple Singapore.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00800" y="152400"/>
            <a:ext cx="25908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ChangeArrowheads="1"/>
          </p:cNvSpPr>
          <p:nvPr/>
        </p:nvSpPr>
        <p:spPr bwMode="auto">
          <a:xfrm>
            <a:off x="381000" y="3352800"/>
            <a:ext cx="1676400" cy="609600"/>
          </a:xfrm>
          <a:prstGeom prst="rect">
            <a:avLst/>
          </a:prstGeom>
          <a:solidFill>
            <a:srgbClr val="FFFFFF">
              <a:alpha val="24706"/>
            </a:srgbClr>
          </a:solidFill>
          <a:ln w="9525">
            <a:noFill/>
            <a:miter lim="800000"/>
            <a:headEnd/>
            <a:tailEnd/>
          </a:ln>
        </p:spPr>
        <p:txBody>
          <a:bodyPr anchor="ctr"/>
          <a:lstStyle/>
          <a:p>
            <a:r>
              <a:rPr lang="en-US" sz="2400" b="1" dirty="0">
                <a:solidFill>
                  <a:srgbClr val="800000"/>
                </a:solidFill>
              </a:rPr>
              <a:t>Singapore</a:t>
            </a:r>
          </a:p>
        </p:txBody>
      </p:sp>
    </p:spTree>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http://www.computerweekly.com/PhotoGalleries/235119/761_30_4-Kuala-Lumpur-Malaysi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76200"/>
            <a:ext cx="2552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8" descr="File:KL-Skyline Night HDR.JP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840163"/>
            <a:ext cx="9144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ChangeArrowheads="1"/>
          </p:cNvSpPr>
          <p:nvPr/>
        </p:nvSpPr>
        <p:spPr bwMode="auto">
          <a:xfrm>
            <a:off x="0" y="3810000"/>
            <a:ext cx="3733800" cy="609600"/>
          </a:xfrm>
          <a:prstGeom prst="rect">
            <a:avLst/>
          </a:prstGeom>
          <a:noFill/>
          <a:ln w="9525">
            <a:noFill/>
            <a:miter lim="800000"/>
            <a:headEnd/>
            <a:tailEnd/>
          </a:ln>
        </p:spPr>
        <p:txBody>
          <a:bodyPr anchor="ctr"/>
          <a:lstStyle/>
          <a:p>
            <a:r>
              <a:rPr lang="en-US" sz="2400" b="1">
                <a:solidFill>
                  <a:srgbClr val="FFFFCC"/>
                </a:solidFill>
                <a:effectLst>
                  <a:outerShdw blurRad="38100" dist="38100" dir="2700000" algn="tl">
                    <a:srgbClr val="000000">
                      <a:alpha val="43137"/>
                    </a:srgbClr>
                  </a:outerShdw>
                </a:effectLst>
              </a:rPr>
              <a:t>Kuala Lumpur, Malaysia</a:t>
            </a:r>
          </a:p>
        </p:txBody>
      </p:sp>
      <p:pic>
        <p:nvPicPr>
          <p:cNvPr id="129029" name="Picture 10" descr="File:Old Market Square, Kuala Lumpur.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000" y="82550"/>
            <a:ext cx="54864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228600" y="6080125"/>
            <a:ext cx="8839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solidFill>
                  <a:srgbClr val="800000"/>
                </a:solidFill>
                <a:latin typeface="Franklin Gothic Medium" charset="0"/>
              </a:rPr>
              <a:t>Shenzhen changed from a fishing village to a major metropolitan area in just 25 years. In 1985, all of this land was duck ponds and rice paddies.</a:t>
            </a:r>
          </a:p>
        </p:txBody>
      </p:sp>
      <p:sp>
        <p:nvSpPr>
          <p:cNvPr id="130051" name="Text Box 3"/>
          <p:cNvSpPr txBox="1">
            <a:spLocks noChangeArrowheads="1"/>
          </p:cNvSpPr>
          <p:nvPr/>
        </p:nvSpPr>
        <p:spPr bwMode="auto">
          <a:xfrm>
            <a:off x="2743200" y="152400"/>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800">
                <a:solidFill>
                  <a:srgbClr val="800000"/>
                </a:solidFill>
                <a:latin typeface="Franklin Gothic Medium" charset="0"/>
              </a:rPr>
              <a:t>Shenzhen, China</a:t>
            </a:r>
          </a:p>
        </p:txBody>
      </p:sp>
      <p:pic>
        <p:nvPicPr>
          <p:cNvPr id="130052" name="Picture 5" descr="deblij_ch09_fig0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838200"/>
            <a:ext cx="8001000" cy="517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figure23_7"/>
          <p:cNvPicPr>
            <a:picLocks noChangeAspect="1" noChangeArrowheads="1"/>
          </p:cNvPicPr>
          <p:nvPr/>
        </p:nvPicPr>
        <p:blipFill>
          <a:blip r:embed="rId3" cstate="email">
            <a:clrChange>
              <a:clrFrom>
                <a:srgbClr val="FFFFFF"/>
              </a:clrFrom>
              <a:clrTo>
                <a:srgbClr val="FFFFFF">
                  <a:alpha val="0"/>
                </a:srgbClr>
              </a:clrTo>
            </a:clrChange>
            <a:lum bright="-12000" contrast="24000"/>
            <a:extLst>
              <a:ext uri="{28A0092B-C50C-407E-A947-70E740481C1C}">
                <a14:useLocalDpi xmlns:a14="http://schemas.microsoft.com/office/drawing/2010/main"/>
              </a:ext>
            </a:extLst>
          </a:blip>
          <a:srcRect/>
          <a:stretch>
            <a:fillRect/>
          </a:stretch>
        </p:blipFill>
        <p:spPr bwMode="auto">
          <a:xfrm>
            <a:off x="0" y="0"/>
            <a:ext cx="47371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3"/>
          <p:cNvSpPr>
            <a:spLocks noChangeArrowheads="1"/>
          </p:cNvSpPr>
          <p:nvPr/>
        </p:nvSpPr>
        <p:spPr bwMode="auto">
          <a:xfrm>
            <a:off x="4495800" y="0"/>
            <a:ext cx="4648200" cy="3810000"/>
          </a:xfrm>
          <a:prstGeom prst="rect">
            <a:avLst/>
          </a:prstGeom>
          <a:noFill/>
          <a:ln w="9525">
            <a:noFill/>
            <a:miter lim="800000"/>
            <a:headEnd/>
            <a:tailEnd/>
          </a:ln>
        </p:spPr>
        <p:txBody>
          <a:bodyPr/>
          <a:lstStyle/>
          <a:p>
            <a:pPr marL="609600" indent="-609600">
              <a:lnSpc>
                <a:spcPct val="80000"/>
              </a:lnSpc>
              <a:spcBef>
                <a:spcPct val="20000"/>
              </a:spcBef>
              <a:defRPr/>
            </a:pPr>
            <a:r>
              <a:rPr lang="en-US" sz="3200" b="1" dirty="0">
                <a:solidFill>
                  <a:srgbClr val="800000"/>
                </a:solidFill>
                <a:ea typeface="+mn-ea"/>
              </a:rPr>
              <a:t>African City</a:t>
            </a:r>
          </a:p>
          <a:p>
            <a:pPr marL="398463" indent="-398463">
              <a:lnSpc>
                <a:spcPct val="75000"/>
              </a:lnSpc>
              <a:spcBef>
                <a:spcPts val="400"/>
              </a:spcBef>
              <a:buFontTx/>
              <a:buChar char="•"/>
              <a:defRPr/>
            </a:pPr>
            <a:r>
              <a:rPr lang="en-US" sz="2800" dirty="0" smtClean="0">
                <a:solidFill>
                  <a:srgbClr val="800000"/>
                </a:solidFill>
                <a:ea typeface="+mn-ea"/>
              </a:rPr>
              <a:t>3 </a:t>
            </a:r>
            <a:r>
              <a:rPr lang="en-US" sz="2800" dirty="0">
                <a:solidFill>
                  <a:srgbClr val="800000"/>
                </a:solidFill>
                <a:ea typeface="+mn-ea"/>
              </a:rPr>
              <a:t>CBDs: </a:t>
            </a:r>
            <a:endParaRPr lang="en-US" sz="2800" dirty="0" smtClean="0">
              <a:solidFill>
                <a:srgbClr val="800000"/>
              </a:solidFill>
              <a:ea typeface="+mn-ea"/>
            </a:endParaRPr>
          </a:p>
          <a:p>
            <a:pPr marL="635000" lvl="1" indent="-396875">
              <a:lnSpc>
                <a:spcPct val="75000"/>
              </a:lnSpc>
              <a:spcBef>
                <a:spcPts val="400"/>
              </a:spcBef>
              <a:buFont typeface="+mj-lt"/>
              <a:buAutoNum type="arabicPeriod"/>
              <a:defRPr/>
            </a:pPr>
            <a:r>
              <a:rPr lang="en-US" sz="2800" dirty="0">
                <a:solidFill>
                  <a:srgbClr val="800000"/>
                </a:solidFill>
                <a:ea typeface="+mn-ea"/>
              </a:rPr>
              <a:t>C</a:t>
            </a:r>
            <a:r>
              <a:rPr lang="en-US" sz="2800" dirty="0" smtClean="0">
                <a:solidFill>
                  <a:srgbClr val="800000"/>
                </a:solidFill>
                <a:ea typeface="+mn-ea"/>
              </a:rPr>
              <a:t>olonial </a:t>
            </a:r>
            <a:r>
              <a:rPr lang="en-US" sz="2800" dirty="0">
                <a:solidFill>
                  <a:srgbClr val="800000"/>
                </a:solidFill>
                <a:ea typeface="+mn-ea"/>
              </a:rPr>
              <a:t>(vertical-dev.</a:t>
            </a:r>
            <a:r>
              <a:rPr lang="en-US" sz="2800" dirty="0" smtClean="0">
                <a:solidFill>
                  <a:srgbClr val="800000"/>
                </a:solidFill>
                <a:ea typeface="+mn-ea"/>
              </a:rPr>
              <a:t>)</a:t>
            </a:r>
          </a:p>
          <a:p>
            <a:pPr marL="635000" lvl="1" indent="-396875">
              <a:lnSpc>
                <a:spcPct val="75000"/>
              </a:lnSpc>
              <a:spcBef>
                <a:spcPts val="400"/>
              </a:spcBef>
              <a:buFont typeface="+mj-lt"/>
              <a:buAutoNum type="arabicPeriod"/>
              <a:defRPr/>
            </a:pPr>
            <a:r>
              <a:rPr lang="en-US" sz="2800" dirty="0" err="1" smtClean="0">
                <a:solidFill>
                  <a:srgbClr val="800000"/>
                </a:solidFill>
                <a:ea typeface="+mn-ea"/>
              </a:rPr>
              <a:t>Trad</a:t>
            </a:r>
            <a:r>
              <a:rPr lang="en-US" sz="2800" dirty="0">
                <a:solidFill>
                  <a:srgbClr val="800000"/>
                </a:solidFill>
                <a:ea typeface="+mn-ea"/>
              </a:rPr>
              <a:t>. (single-story</a:t>
            </a:r>
            <a:r>
              <a:rPr lang="en-US" sz="2800" dirty="0" smtClean="0">
                <a:solidFill>
                  <a:srgbClr val="800000"/>
                </a:solidFill>
                <a:ea typeface="+mn-ea"/>
              </a:rPr>
              <a:t>)</a:t>
            </a:r>
          </a:p>
          <a:p>
            <a:pPr marL="635000" lvl="1" indent="-396875">
              <a:lnSpc>
                <a:spcPct val="75000"/>
              </a:lnSpc>
              <a:spcBef>
                <a:spcPts val="400"/>
              </a:spcBef>
              <a:buFont typeface="+mj-lt"/>
              <a:buAutoNum type="arabicPeriod"/>
              <a:defRPr/>
            </a:pPr>
            <a:r>
              <a:rPr lang="en-US" sz="2800" dirty="0" smtClean="0">
                <a:solidFill>
                  <a:srgbClr val="800000"/>
                </a:solidFill>
                <a:ea typeface="+mn-ea"/>
              </a:rPr>
              <a:t>Market </a:t>
            </a:r>
            <a:r>
              <a:rPr lang="en-US" sz="2800" dirty="0">
                <a:solidFill>
                  <a:srgbClr val="800000"/>
                </a:solidFill>
                <a:ea typeface="+mn-ea"/>
              </a:rPr>
              <a:t>zone (open-air stalls)</a:t>
            </a:r>
          </a:p>
          <a:p>
            <a:pPr marL="398463" indent="-398463">
              <a:lnSpc>
                <a:spcPct val="80000"/>
              </a:lnSpc>
              <a:spcBef>
                <a:spcPts val="400"/>
              </a:spcBef>
              <a:buFontTx/>
              <a:buChar char="•"/>
              <a:defRPr/>
            </a:pPr>
            <a:r>
              <a:rPr lang="en-US" sz="2800" dirty="0">
                <a:solidFill>
                  <a:srgbClr val="800000"/>
                </a:solidFill>
                <a:ea typeface="+mn-ea"/>
              </a:rPr>
              <a:t>Sectors &amp; zones </a:t>
            </a:r>
            <a:endParaRPr lang="en-US" sz="2800" dirty="0" smtClean="0">
              <a:solidFill>
                <a:srgbClr val="800000"/>
              </a:solidFill>
              <a:ea typeface="+mn-ea"/>
            </a:endParaRPr>
          </a:p>
          <a:p>
            <a:pPr marL="398463" indent="-398463">
              <a:lnSpc>
                <a:spcPct val="80000"/>
              </a:lnSpc>
              <a:buFontTx/>
              <a:buChar char="•"/>
            </a:pPr>
            <a:r>
              <a:rPr lang="en-US" sz="2800" dirty="0">
                <a:solidFill>
                  <a:srgbClr val="800000"/>
                </a:solidFill>
              </a:rPr>
              <a:t>Upper &amp; middle class near CBD … poorer (outward)</a:t>
            </a: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0" y="3810000"/>
            <a:ext cx="4419600" cy="2895600"/>
          </a:xfrm>
          <a:prstGeom prst="rect">
            <a:avLst/>
          </a:prstGeom>
        </p:spPr>
      </p:pic>
      <p:sp>
        <p:nvSpPr>
          <p:cNvPr id="5" name="TextBox 4"/>
          <p:cNvSpPr txBox="1">
            <a:spLocks noChangeArrowheads="1"/>
          </p:cNvSpPr>
          <p:nvPr/>
        </p:nvSpPr>
        <p:spPr bwMode="auto">
          <a:xfrm>
            <a:off x="6781800" y="6243935"/>
            <a:ext cx="22098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dirty="0" smtClean="0">
                <a:solidFill>
                  <a:srgbClr val="FFFFCC"/>
                </a:solidFill>
                <a:effectLst>
                  <a:outerShdw blurRad="38100" dist="38100" dir="2700000" algn="tl">
                    <a:srgbClr val="000000">
                      <a:alpha val="43137"/>
                    </a:srgbClr>
                  </a:outerShdw>
                </a:effectLst>
              </a:rPr>
              <a:t>Lagos, Nigeria</a:t>
            </a:r>
            <a:endParaRPr lang="en-US" sz="2400" dirty="0">
              <a:solidFill>
                <a:srgbClr val="FFFFCC"/>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dissolve">
                                      <p:cBhvr>
                                        <p:cTn id="7" dur="500"/>
                                        <p:tgtEl>
                                          <p:spTgt spid="59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9395">
                                            <p:txEl>
                                              <p:pRg st="1" end="1"/>
                                            </p:txEl>
                                          </p:spTgt>
                                        </p:tgtEl>
                                        <p:attrNameLst>
                                          <p:attrName>style.visibility</p:attrName>
                                        </p:attrNameLst>
                                      </p:cBhvr>
                                      <p:to>
                                        <p:strVal val="visible"/>
                                      </p:to>
                                    </p:set>
                                    <p:animEffect transition="in" filter="dissolve">
                                      <p:cBhvr>
                                        <p:cTn id="12" dur="500"/>
                                        <p:tgtEl>
                                          <p:spTgt spid="59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9395">
                                            <p:txEl>
                                              <p:pRg st="2" end="2"/>
                                            </p:txEl>
                                          </p:spTgt>
                                        </p:tgtEl>
                                        <p:attrNameLst>
                                          <p:attrName>style.visibility</p:attrName>
                                        </p:attrNameLst>
                                      </p:cBhvr>
                                      <p:to>
                                        <p:strVal val="visible"/>
                                      </p:to>
                                    </p:set>
                                    <p:animEffect transition="in" filter="dissolve">
                                      <p:cBhvr>
                                        <p:cTn id="17" dur="500"/>
                                        <p:tgtEl>
                                          <p:spTgt spid="593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395">
                                            <p:txEl>
                                              <p:pRg st="3" end="3"/>
                                            </p:txEl>
                                          </p:spTgt>
                                        </p:tgtEl>
                                        <p:attrNameLst>
                                          <p:attrName>style.visibility</p:attrName>
                                        </p:attrNameLst>
                                      </p:cBhvr>
                                      <p:to>
                                        <p:strVal val="visible"/>
                                      </p:to>
                                    </p:set>
                                    <p:animEffect transition="in" filter="dissolve">
                                      <p:cBhvr>
                                        <p:cTn id="22" dur="500"/>
                                        <p:tgtEl>
                                          <p:spTgt spid="593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9395">
                                            <p:txEl>
                                              <p:pRg st="4" end="4"/>
                                            </p:txEl>
                                          </p:spTgt>
                                        </p:tgtEl>
                                        <p:attrNameLst>
                                          <p:attrName>style.visibility</p:attrName>
                                        </p:attrNameLst>
                                      </p:cBhvr>
                                      <p:to>
                                        <p:strVal val="visible"/>
                                      </p:to>
                                    </p:set>
                                    <p:animEffect transition="in" filter="dissolve">
                                      <p:cBhvr>
                                        <p:cTn id="27" dur="500"/>
                                        <p:tgtEl>
                                          <p:spTgt spid="593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9395">
                                            <p:txEl>
                                              <p:pRg st="5" end="5"/>
                                            </p:txEl>
                                          </p:spTgt>
                                        </p:tgtEl>
                                        <p:attrNameLst>
                                          <p:attrName>style.visibility</p:attrName>
                                        </p:attrNameLst>
                                      </p:cBhvr>
                                      <p:to>
                                        <p:strVal val="visible"/>
                                      </p:to>
                                    </p:set>
                                    <p:animEffect transition="in" filter="dissolve">
                                      <p:cBhvr>
                                        <p:cTn id="32" dur="500"/>
                                        <p:tgtEl>
                                          <p:spTgt spid="593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9395">
                                            <p:txEl>
                                              <p:pRg st="6" end="6"/>
                                            </p:txEl>
                                          </p:spTgt>
                                        </p:tgtEl>
                                        <p:attrNameLst>
                                          <p:attrName>style.visibility</p:attrName>
                                        </p:attrNameLst>
                                      </p:cBhvr>
                                      <p:to>
                                        <p:strVal val="visible"/>
                                      </p:to>
                                    </p:set>
                                    <p:animEffect transition="in" filter="dissolve">
                                      <p:cBhvr>
                                        <p:cTn id="37" dur="500"/>
                                        <p:tgtEl>
                                          <p:spTgt spid="59395">
                                            <p:txEl>
                                              <p:pRg st="6" end="6"/>
                                            </p:txEl>
                                          </p:spTgt>
                                        </p:tgtEl>
                                      </p:cBhvr>
                                    </p:animEffect>
                                  </p:childTnLst>
                                </p:cTn>
                              </p:par>
                            </p:childTnLst>
                          </p:cTn>
                        </p:par>
                        <p:par>
                          <p:cTn id="38" fill="hold">
                            <p:stCondLst>
                              <p:cond delay="500"/>
                            </p:stCondLst>
                            <p:childTnLst>
                              <p:par>
                                <p:cTn id="39" presetID="9"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dissolve">
                                      <p:cBhvr>
                                        <p:cTn id="41" dur="500"/>
                                        <p:tgtEl>
                                          <p:spTgt spid="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dissolve">
                                      <p:cBhvr>
                                        <p:cTn id="4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2"/>
      <p:bldP spid="5" grpId="0" animBg="1"/>
    </p:bldLst>
  </p:timing>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2098" name="Rectangle 3"/>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ct val="80000"/>
              </a:lnSpc>
              <a:spcBef>
                <a:spcPct val="20000"/>
              </a:spcBef>
            </a:pPr>
            <a:r>
              <a:rPr lang="en-US" sz="3600" b="1" dirty="0">
                <a:solidFill>
                  <a:srgbClr val="800000"/>
                </a:solidFill>
              </a:rPr>
              <a:t>African City;</a:t>
            </a:r>
            <a:r>
              <a:rPr lang="en-US" sz="3200" b="1" dirty="0">
                <a:solidFill>
                  <a:srgbClr val="800000"/>
                </a:solidFill>
              </a:rPr>
              <a:t> no single model</a:t>
            </a:r>
          </a:p>
          <a:p>
            <a:pPr marL="609600" indent="-609600">
              <a:lnSpc>
                <a:spcPct val="75000"/>
              </a:lnSpc>
              <a:spcBef>
                <a:spcPct val="20000"/>
              </a:spcBef>
              <a:buFontTx/>
              <a:buChar char="•"/>
            </a:pPr>
            <a:r>
              <a:rPr lang="en-US" sz="3000" dirty="0">
                <a:solidFill>
                  <a:srgbClr val="800000"/>
                </a:solidFill>
              </a:rPr>
              <a:t>Traditional city occurs mainly in Muslim region</a:t>
            </a:r>
          </a:p>
          <a:p>
            <a:pPr marL="609600" indent="-609600">
              <a:lnSpc>
                <a:spcPct val="75000"/>
              </a:lnSpc>
              <a:spcBef>
                <a:spcPct val="20000"/>
              </a:spcBef>
              <a:buFontTx/>
              <a:buChar char="•"/>
            </a:pPr>
            <a:r>
              <a:rPr lang="en-US" sz="3000" dirty="0">
                <a:solidFill>
                  <a:srgbClr val="800000"/>
                </a:solidFill>
              </a:rPr>
              <a:t>South African cities are mostly Western (e.g. Johannesburg)</a:t>
            </a:r>
          </a:p>
          <a:p>
            <a:pPr marL="609600" indent="-609600">
              <a:lnSpc>
                <a:spcPct val="75000"/>
              </a:lnSpc>
              <a:spcBef>
                <a:spcPct val="20000"/>
              </a:spcBef>
              <a:buFontTx/>
              <a:buChar char="•"/>
            </a:pPr>
            <a:r>
              <a:rPr lang="en-US" sz="3000" dirty="0">
                <a:solidFill>
                  <a:srgbClr val="800000"/>
                </a:solidFill>
              </a:rPr>
              <a:t>3 CBDs: 1) colonial CBD (vertical-development), 2) Traditional CBD (single-story, some </a:t>
            </a:r>
            <a:r>
              <a:rPr lang="en-US" sz="3000" dirty="0" err="1">
                <a:solidFill>
                  <a:srgbClr val="800000"/>
                </a:solidFill>
              </a:rPr>
              <a:t>trad</a:t>
            </a:r>
            <a:r>
              <a:rPr lang="en-US" sz="3000" dirty="0">
                <a:solidFill>
                  <a:srgbClr val="800000"/>
                </a:solidFill>
              </a:rPr>
              <a:t>. architecture),   3) Market zone (open-air, commerce by curbside, or stalls)</a:t>
            </a:r>
          </a:p>
          <a:p>
            <a:pPr marL="609600" indent="-609600">
              <a:lnSpc>
                <a:spcPct val="80000"/>
              </a:lnSpc>
              <a:spcBef>
                <a:spcPct val="20000"/>
              </a:spcBef>
              <a:buFontTx/>
              <a:buChar char="•"/>
            </a:pPr>
            <a:r>
              <a:rPr lang="en-US" sz="3000" dirty="0">
                <a:solidFill>
                  <a:srgbClr val="800000"/>
                </a:solidFill>
              </a:rPr>
              <a:t>Sector and zone development outside the CBD(s) (manufacturing &amp; mining zone; </a:t>
            </a:r>
          </a:p>
          <a:p>
            <a:pPr marL="609600" indent="-609600">
              <a:lnSpc>
                <a:spcPct val="80000"/>
              </a:lnSpc>
              <a:spcBef>
                <a:spcPct val="20000"/>
              </a:spcBef>
              <a:buFontTx/>
              <a:buChar char="•"/>
            </a:pPr>
            <a:r>
              <a:rPr lang="en-US" sz="3000" dirty="0">
                <a:solidFill>
                  <a:srgbClr val="800000"/>
                </a:solidFill>
              </a:rPr>
              <a:t>[Strong] ethnic neighborhoods &amp; mixed </a:t>
            </a:r>
          </a:p>
          <a:p>
            <a:pPr marL="609600" indent="-609600">
              <a:lnSpc>
                <a:spcPct val="80000"/>
              </a:lnSpc>
              <a:spcBef>
                <a:spcPct val="20000"/>
              </a:spcBef>
              <a:buFontTx/>
              <a:buChar char="•"/>
            </a:pPr>
            <a:r>
              <a:rPr lang="en-US" sz="3000" dirty="0">
                <a:solidFill>
                  <a:srgbClr val="800000"/>
                </a:solidFill>
              </a:rPr>
              <a:t>Informal satellite townships </a:t>
            </a:r>
            <a:r>
              <a:rPr lang="en-US" sz="3000" dirty="0" smtClean="0">
                <a:solidFill>
                  <a:srgbClr val="800000"/>
                </a:solidFill>
              </a:rPr>
              <a:t>= </a:t>
            </a:r>
            <a:r>
              <a:rPr lang="en-US" sz="3000" dirty="0">
                <a:solidFill>
                  <a:srgbClr val="800000"/>
                </a:solidFill>
              </a:rPr>
              <a:t>squatter settlements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ChangeArrowheads="1"/>
          </p:cNvSpPr>
          <p:nvPr/>
        </p:nvSpPr>
        <p:spPr bwMode="auto">
          <a:xfrm>
            <a:off x="4953000" y="57912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200" b="1">
                <a:solidFill>
                  <a:srgbClr val="800000"/>
                </a:solidFill>
              </a:rPr>
              <a:t>Lagos, Nigeria</a:t>
            </a:r>
          </a:p>
        </p:txBody>
      </p:sp>
      <p:pic>
        <p:nvPicPr>
          <p:cNvPr id="133123" name="Picture 3" descr="lagos"/>
          <p:cNvPicPr>
            <a:picLocks noChangeAspect="1" noChangeArrowheads="1"/>
          </p:cNvPicPr>
          <p:nvPr/>
        </p:nvPicPr>
        <p:blipFill>
          <a:blip r:embed="rId3" cstate="email">
            <a:lum bright="6000"/>
            <a:extLst>
              <a:ext uri="{28A0092B-C50C-407E-A947-70E740481C1C}">
                <a14:useLocalDpi xmlns:a14="http://schemas.microsoft.com/office/drawing/2010/main"/>
              </a:ext>
            </a:extLst>
          </a:blip>
          <a:srcRect/>
          <a:stretch>
            <a:fillRect/>
          </a:stretch>
        </p:blipFill>
        <p:spPr bwMode="auto">
          <a:xfrm>
            <a:off x="5181600" y="228600"/>
            <a:ext cx="35052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kultur11111"/>
          <p:cNvPicPr>
            <a:picLocks noChangeAspect="1" noChangeArrowheads="1"/>
          </p:cNvPicPr>
          <p:nvPr/>
        </p:nvPicPr>
        <p:blipFill>
          <a:blip r:embed="rId4">
            <a:lum bright="6000" contrast="6000"/>
            <a:extLst>
              <a:ext uri="{28A0092B-C50C-407E-A947-70E740481C1C}">
                <a14:useLocalDpi xmlns:a14="http://schemas.microsoft.com/office/drawing/2010/main"/>
              </a:ext>
            </a:extLst>
          </a:blip>
          <a:srcRect/>
          <a:stretch>
            <a:fillRect/>
          </a:stretch>
        </p:blipFill>
        <p:spPr bwMode="auto">
          <a:xfrm>
            <a:off x="457200" y="228600"/>
            <a:ext cx="441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NGR-Lagos-DFabiwe1"/>
          <p:cNvPicPr>
            <a:picLocks noChangeAspect="1" noChangeArrowheads="1"/>
          </p:cNvPicPr>
          <p:nvPr/>
        </p:nvPicPr>
        <p:blipFill>
          <a:blip r:embed="rId5" cstate="email">
            <a:lum bright="18000" contrast="42000"/>
            <a:extLst>
              <a:ext uri="{28A0092B-C50C-407E-A947-70E740481C1C}">
                <a14:useLocalDpi xmlns:a14="http://schemas.microsoft.com/office/drawing/2010/main"/>
              </a:ext>
            </a:extLst>
          </a:blip>
          <a:srcRect/>
          <a:stretch>
            <a:fillRect/>
          </a:stretch>
        </p:blipFill>
        <p:spPr bwMode="auto">
          <a:xfrm>
            <a:off x="1295400" y="3276600"/>
            <a:ext cx="3044825"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0" y="60960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200" b="1">
                <a:solidFill>
                  <a:srgbClr val="800000"/>
                </a:solidFill>
              </a:rPr>
              <a:t>Kinshasa, Congo</a:t>
            </a:r>
          </a:p>
        </p:txBody>
      </p:sp>
      <p:pic>
        <p:nvPicPr>
          <p:cNvPr id="134147" name="Picture 3" descr="img_cd_kinshasa_3"/>
          <p:cNvPicPr>
            <a:picLocks noChangeAspect="1" noChangeArrowheads="1"/>
          </p:cNvPicPr>
          <p:nvPr/>
        </p:nvPicPr>
        <p:blipFill>
          <a:blip r:embed="rId2">
            <a:lum contrast="10000"/>
            <a:extLst>
              <a:ext uri="{28A0092B-C50C-407E-A947-70E740481C1C}">
                <a14:useLocalDpi xmlns:a14="http://schemas.microsoft.com/office/drawing/2010/main"/>
              </a:ext>
            </a:extLst>
          </a:blip>
          <a:srcRect/>
          <a:stretch>
            <a:fillRect/>
          </a:stretch>
        </p:blipFill>
        <p:spPr bwMode="auto">
          <a:xfrm>
            <a:off x="152400" y="76200"/>
            <a:ext cx="4419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descr="kinshasa2_vue_250"/>
          <p:cNvPicPr>
            <a:picLocks noChangeAspect="1" noChangeArrowheads="1"/>
          </p:cNvPicPr>
          <p:nvPr/>
        </p:nvPicPr>
        <p:blipFill>
          <a:blip r:embed="rId3" cstate="email">
            <a:lum contrast="6000"/>
            <a:extLst>
              <a:ext uri="{28A0092B-C50C-407E-A947-70E740481C1C}">
                <a14:useLocalDpi xmlns:a14="http://schemas.microsoft.com/office/drawing/2010/main"/>
              </a:ext>
            </a:extLst>
          </a:blip>
          <a:srcRect/>
          <a:stretch>
            <a:fillRect/>
          </a:stretch>
        </p:blipFill>
        <p:spPr bwMode="auto">
          <a:xfrm>
            <a:off x="4665663" y="76200"/>
            <a:ext cx="23447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6" descr="http://news.bbc.co.uk/nol/shared/spl/hi/pop_ups/06/africa_kinshasa_0the_dustbin0/img/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34290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8" descr="http://www.alexandervandergraaf.nl/Welkom/Landen/Bangladesh/Dhaka/Bangladesh%20-%20Dhaka%20Old%20Dhaka-2%20web%20groo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381500" y="3457575"/>
            <a:ext cx="46101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0" descr="http://www.congoplanet.com/pictures/gallery2/sozacom_kinshasa_congo.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86600" y="87313"/>
            <a:ext cx="19050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2"/>
          <p:cNvSpPr>
            <a:spLocks noGrp="1" noChangeArrowheads="1"/>
          </p:cNvSpPr>
          <p:nvPr>
            <p:ph type="body" idx="1"/>
          </p:nvPr>
        </p:nvSpPr>
        <p:spPr>
          <a:xfrm>
            <a:off x="0" y="0"/>
            <a:ext cx="9144000" cy="6858000"/>
          </a:xfrm>
        </p:spPr>
        <p:txBody>
          <a:bodyPr/>
          <a:lstStyle/>
          <a:p>
            <a:pPr marL="609600" indent="-609600" eaLnBrk="1" hangingPunct="1">
              <a:buFontTx/>
              <a:buNone/>
            </a:pPr>
            <a:r>
              <a:rPr lang="en-US" b="1" dirty="0">
                <a:solidFill>
                  <a:srgbClr val="800000"/>
                </a:solidFill>
                <a:latin typeface="Arial" charset="0"/>
              </a:rPr>
              <a:t>Rome</a:t>
            </a:r>
          </a:p>
          <a:p>
            <a:pPr marL="609600" indent="-609600" eaLnBrk="1" hangingPunct="1"/>
            <a:r>
              <a:rPr lang="en-US" sz="3000" b="1" dirty="0">
                <a:solidFill>
                  <a:srgbClr val="800000"/>
                </a:solidFill>
                <a:latin typeface="Arial" charset="0"/>
              </a:rPr>
              <a:t>Transportation networks (linked urban places by road, river &amp; sea)</a:t>
            </a:r>
          </a:p>
          <a:p>
            <a:pPr marL="609600" indent="-609600" eaLnBrk="1" hangingPunct="1"/>
            <a:r>
              <a:rPr lang="en-US" sz="3000" b="1" dirty="0">
                <a:solidFill>
                  <a:srgbClr val="800000"/>
                </a:solidFill>
                <a:latin typeface="Arial" charset="0"/>
              </a:rPr>
              <a:t>Used rectangular grid pattern (Greek)</a:t>
            </a:r>
          </a:p>
          <a:p>
            <a:pPr marL="609600" indent="-609600" eaLnBrk="1" hangingPunct="1"/>
            <a:r>
              <a:rPr lang="en-US" sz="3000" b="1" dirty="0">
                <a:solidFill>
                  <a:srgbClr val="800000"/>
                </a:solidFill>
                <a:latin typeface="Arial" charset="0"/>
              </a:rPr>
              <a:t>Forum (market – Greek)</a:t>
            </a:r>
          </a:p>
          <a:p>
            <a:pPr marL="609600" indent="-609600" eaLnBrk="1" hangingPunct="1"/>
            <a:r>
              <a:rPr lang="en-US" sz="3000" b="1" dirty="0">
                <a:solidFill>
                  <a:srgbClr val="800000"/>
                </a:solidFill>
                <a:latin typeface="Arial" charset="0"/>
              </a:rPr>
              <a:t>Coliseum (expanded from Greek theater)</a:t>
            </a:r>
          </a:p>
          <a:p>
            <a:pPr marL="609600" indent="-609600" eaLnBrk="1" hangingPunct="1"/>
            <a:r>
              <a:rPr lang="en-US" sz="2800" b="1" dirty="0" smtClean="0">
                <a:solidFill>
                  <a:srgbClr val="800000"/>
                </a:solidFill>
                <a:latin typeface="Arial" charset="0"/>
              </a:rPr>
              <a:t>In this map you can see the vast distribution of cities in the western provinces of the Roman</a:t>
            </a:r>
            <a:r>
              <a:rPr lang="en-US" sz="2800" b="1" baseline="0" dirty="0" smtClean="0">
                <a:solidFill>
                  <a:srgbClr val="800000"/>
                </a:solidFill>
                <a:latin typeface="Arial" charset="0"/>
              </a:rPr>
              <a:t> Empire c. 100 AD</a:t>
            </a:r>
            <a:endParaRPr lang="en-US" sz="2800" b="1" dirty="0" smtClean="0">
              <a:solidFill>
                <a:srgbClr val="800000"/>
              </a:solidFill>
              <a:latin typeface="Arial" charset="0"/>
            </a:endParaRPr>
          </a:p>
          <a:p>
            <a:pPr marL="609600" indent="-609600" eaLnBrk="1" hangingPunct="1"/>
            <a:r>
              <a:rPr lang="en-US" sz="3000" b="1" dirty="0" smtClean="0">
                <a:solidFill>
                  <a:srgbClr val="800000"/>
                </a:solidFill>
                <a:latin typeface="Arial" charset="0"/>
              </a:rPr>
              <a:t>Collapse </a:t>
            </a:r>
            <a:r>
              <a:rPr lang="en-US" sz="3000" b="1" dirty="0">
                <a:solidFill>
                  <a:srgbClr val="800000"/>
                </a:solidFill>
                <a:latin typeface="Arial" charset="0"/>
              </a:rPr>
              <a:t>of Rome coincided w/ disintegration of urban system &amp; transport </a:t>
            </a:r>
            <a:r>
              <a:rPr lang="en-US" sz="3000" b="1" dirty="0" smtClean="0">
                <a:solidFill>
                  <a:srgbClr val="800000"/>
                </a:solidFill>
                <a:latin typeface="Arial" charset="0"/>
              </a:rPr>
              <a:t>networks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4">
                                            <p:txEl>
                                              <p:pRg st="0" end="0"/>
                                            </p:txEl>
                                          </p:spTgt>
                                        </p:tgtEl>
                                        <p:attrNameLst>
                                          <p:attrName>style.visibility</p:attrName>
                                        </p:attrNameLst>
                                      </p:cBhvr>
                                      <p:to>
                                        <p:strVal val="visible"/>
                                      </p:to>
                                    </p:set>
                                    <p:animEffect transition="in" filter="blinds(horizontal)">
                                      <p:cBhvr>
                                        <p:cTn id="7" dur="500"/>
                                        <p:tgtEl>
                                          <p:spTgt spid="849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4994">
                                            <p:txEl>
                                              <p:pRg st="1" end="1"/>
                                            </p:txEl>
                                          </p:spTgt>
                                        </p:tgtEl>
                                        <p:attrNameLst>
                                          <p:attrName>style.visibility</p:attrName>
                                        </p:attrNameLst>
                                      </p:cBhvr>
                                      <p:to>
                                        <p:strVal val="visible"/>
                                      </p:to>
                                    </p:set>
                                    <p:animEffect transition="in" filter="blinds(horizontal)">
                                      <p:cBhvr>
                                        <p:cTn id="12" dur="500"/>
                                        <p:tgtEl>
                                          <p:spTgt spid="849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4994">
                                            <p:txEl>
                                              <p:pRg st="2" end="2"/>
                                            </p:txEl>
                                          </p:spTgt>
                                        </p:tgtEl>
                                        <p:attrNameLst>
                                          <p:attrName>style.visibility</p:attrName>
                                        </p:attrNameLst>
                                      </p:cBhvr>
                                      <p:to>
                                        <p:strVal val="visible"/>
                                      </p:to>
                                    </p:set>
                                    <p:animEffect transition="in" filter="blinds(horizontal)">
                                      <p:cBhvr>
                                        <p:cTn id="17" dur="500"/>
                                        <p:tgtEl>
                                          <p:spTgt spid="8499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4994">
                                            <p:txEl>
                                              <p:pRg st="3" end="3"/>
                                            </p:txEl>
                                          </p:spTgt>
                                        </p:tgtEl>
                                        <p:attrNameLst>
                                          <p:attrName>style.visibility</p:attrName>
                                        </p:attrNameLst>
                                      </p:cBhvr>
                                      <p:to>
                                        <p:strVal val="visible"/>
                                      </p:to>
                                    </p:set>
                                    <p:animEffect transition="in" filter="blinds(horizontal)">
                                      <p:cBhvr>
                                        <p:cTn id="22" dur="500"/>
                                        <p:tgtEl>
                                          <p:spTgt spid="8499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4994">
                                            <p:txEl>
                                              <p:pRg st="4" end="4"/>
                                            </p:txEl>
                                          </p:spTgt>
                                        </p:tgtEl>
                                        <p:attrNameLst>
                                          <p:attrName>style.visibility</p:attrName>
                                        </p:attrNameLst>
                                      </p:cBhvr>
                                      <p:to>
                                        <p:strVal val="visible"/>
                                      </p:to>
                                    </p:set>
                                    <p:animEffect transition="in" filter="blinds(horizontal)">
                                      <p:cBhvr>
                                        <p:cTn id="27" dur="500"/>
                                        <p:tgtEl>
                                          <p:spTgt spid="8499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4994">
                                            <p:txEl>
                                              <p:pRg st="5" end="5"/>
                                            </p:txEl>
                                          </p:spTgt>
                                        </p:tgtEl>
                                        <p:attrNameLst>
                                          <p:attrName>style.visibility</p:attrName>
                                        </p:attrNameLst>
                                      </p:cBhvr>
                                      <p:to>
                                        <p:strVal val="visible"/>
                                      </p:to>
                                    </p:set>
                                    <p:animEffect transition="in" filter="blinds(horizontal)">
                                      <p:cBhvr>
                                        <p:cTn id="32" dur="500"/>
                                        <p:tgtEl>
                                          <p:spTgt spid="8499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4994">
                                            <p:txEl>
                                              <p:pRg st="6" end="6"/>
                                            </p:txEl>
                                          </p:spTgt>
                                        </p:tgtEl>
                                        <p:attrNameLst>
                                          <p:attrName>style.visibility</p:attrName>
                                        </p:attrNameLst>
                                      </p:cBhvr>
                                      <p:to>
                                        <p:strVal val="visible"/>
                                      </p:to>
                                    </p:set>
                                    <p:animEffect transition="in" filter="blinds(horizontal)">
                                      <p:cBhvr>
                                        <p:cTn id="37" dur="500"/>
                                        <p:tgtEl>
                                          <p:spTgt spid="8499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4" grpId="0" build="p" bldLvl="2"/>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ChangeArrowheads="1"/>
          </p:cNvSpPr>
          <p:nvPr/>
        </p:nvSpPr>
        <p:spPr bwMode="auto">
          <a:xfrm>
            <a:off x="25400" y="3629"/>
            <a:ext cx="4419600" cy="609600"/>
          </a:xfrm>
          <a:prstGeom prst="rect">
            <a:avLst/>
          </a:prstGeom>
          <a:noFill/>
          <a:ln>
            <a:noFill/>
          </a:ln>
          <a:extLst/>
        </p:spPr>
        <p:txBody>
          <a:bodyPr/>
          <a:lstStyle/>
          <a:p>
            <a:pPr marL="463550" indent="-463550">
              <a:lnSpc>
                <a:spcPct val="80000"/>
              </a:lnSpc>
            </a:pPr>
            <a:r>
              <a:rPr lang="en-US" sz="3000" b="1" dirty="0" smtClean="0">
                <a:solidFill>
                  <a:srgbClr val="800000"/>
                </a:solidFill>
              </a:rPr>
              <a:t>Islamic City</a:t>
            </a:r>
            <a:endParaRPr lang="en-US" sz="3000" b="1" dirty="0">
              <a:solidFill>
                <a:srgbClr val="800000"/>
              </a:solidFill>
            </a:endParaRPr>
          </a:p>
        </p:txBody>
      </p:sp>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 contrast="40000"/>
                    </a14:imgEffect>
                  </a14:imgLayer>
                </a14:imgProps>
              </a:ext>
              <a:ext uri="{28A0092B-C50C-407E-A947-70E740481C1C}">
                <a14:useLocalDpi xmlns:a14="http://schemas.microsoft.com/office/drawing/2010/main"/>
              </a:ext>
            </a:extLst>
          </a:blip>
          <a:srcRect l="5871" r="14873" b="13789"/>
          <a:stretch/>
        </p:blipFill>
        <p:spPr>
          <a:xfrm>
            <a:off x="106134" y="533400"/>
            <a:ext cx="4629151" cy="5943600"/>
          </a:xfrm>
          <a:prstGeom prst="rect">
            <a:avLst/>
          </a:prstGeom>
        </p:spPr>
      </p:pic>
      <p:pic>
        <p:nvPicPr>
          <p:cNvPr id="6" name="Picture 5"/>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000" contrast="5000"/>
                    </a14:imgEffect>
                  </a14:imgLayer>
                </a14:imgProps>
              </a:ext>
              <a:ext uri="{28A0092B-C50C-407E-A947-70E740481C1C}">
                <a14:useLocalDpi xmlns:a14="http://schemas.microsoft.com/office/drawing/2010/main"/>
              </a:ext>
            </a:extLst>
          </a:blip>
          <a:stretch>
            <a:fillRect/>
          </a:stretch>
        </p:blipFill>
        <p:spPr>
          <a:xfrm>
            <a:off x="4800600" y="520699"/>
            <a:ext cx="4267200" cy="3207067"/>
          </a:xfrm>
          <a:prstGeom prst="rect">
            <a:avLst/>
          </a:prstGeom>
        </p:spPr>
      </p:pic>
      <p:sp>
        <p:nvSpPr>
          <p:cNvPr id="9" name="Rectangle 8"/>
          <p:cNvSpPr/>
          <p:nvPr/>
        </p:nvSpPr>
        <p:spPr>
          <a:xfrm>
            <a:off x="5638800" y="533400"/>
            <a:ext cx="3421743" cy="369332"/>
          </a:xfrm>
          <a:prstGeom prst="rect">
            <a:avLst/>
          </a:prstGeom>
          <a:solidFill>
            <a:srgbClr val="000000">
              <a:alpha val="34118"/>
            </a:srgbClr>
          </a:solidFill>
        </p:spPr>
        <p:txBody>
          <a:bodyPr wrap="square">
            <a:spAutoFit/>
          </a:bodyPr>
          <a:lstStyle/>
          <a:p>
            <a:pPr algn="ctr"/>
            <a:r>
              <a:rPr lang="en-US" dirty="0" smtClean="0">
                <a:solidFill>
                  <a:srgbClr val="FFFFCC"/>
                </a:solidFill>
                <a:effectLst>
                  <a:outerShdw blurRad="38100" dist="38100" dir="2700000" algn="tl">
                    <a:srgbClr val="000000">
                      <a:alpha val="43137"/>
                    </a:srgbClr>
                  </a:outerShdw>
                </a:effectLst>
              </a:rPr>
              <a:t>Great Mosque of Algiers (1899)</a:t>
            </a:r>
            <a:endParaRPr lang="en-US" dirty="0">
              <a:solidFill>
                <a:srgbClr val="FFFFCC"/>
              </a:solidFill>
              <a:effectLst>
                <a:outerShdw blurRad="38100" dist="38100" dir="2700000" algn="tl">
                  <a:srgbClr val="000000">
                    <a:alpha val="43137"/>
                  </a:srgbClr>
                </a:outerShdw>
              </a:effectLst>
            </a:endParaRPr>
          </a:p>
        </p:txBody>
      </p:sp>
      <p:sp>
        <p:nvSpPr>
          <p:cNvPr id="10" name="TextBox 9"/>
          <p:cNvSpPr txBox="1">
            <a:spLocks noChangeArrowheads="1"/>
          </p:cNvSpPr>
          <p:nvPr/>
        </p:nvSpPr>
        <p:spPr bwMode="auto">
          <a:xfrm>
            <a:off x="4876800" y="3195935"/>
            <a:ext cx="25908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Mosque @ center</a:t>
            </a:r>
            <a:endParaRPr lang="en-US" sz="2400" dirty="0">
              <a:solidFill>
                <a:srgbClr val="FFFFCC"/>
              </a:solidFill>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800600" y="3808549"/>
            <a:ext cx="4267200" cy="2922451"/>
          </a:xfrm>
          <a:prstGeom prst="rect">
            <a:avLst/>
          </a:prstGeom>
        </p:spPr>
      </p:pic>
      <p:sp>
        <p:nvSpPr>
          <p:cNvPr id="12" name="TextBox 11"/>
          <p:cNvSpPr txBox="1">
            <a:spLocks noChangeArrowheads="1"/>
          </p:cNvSpPr>
          <p:nvPr/>
        </p:nvSpPr>
        <p:spPr bwMode="auto">
          <a:xfrm>
            <a:off x="4800600" y="6248400"/>
            <a:ext cx="12954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Bazaar</a:t>
            </a:r>
            <a:endParaRPr lang="en-US" sz="2400" dirty="0">
              <a:solidFill>
                <a:srgbClr val="FFFFCC"/>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Content Placeholder 2"/>
          <p:cNvSpPr>
            <a:spLocks noGrp="1"/>
          </p:cNvSpPr>
          <p:nvPr>
            <p:ph idx="1"/>
          </p:nvPr>
        </p:nvSpPr>
        <p:spPr>
          <a:xfrm>
            <a:off x="0" y="0"/>
            <a:ext cx="9144000" cy="5257800"/>
          </a:xfrm>
        </p:spPr>
        <p:txBody>
          <a:bodyPr/>
          <a:lstStyle/>
          <a:p>
            <a:pPr marL="0" indent="0">
              <a:spcBef>
                <a:spcPct val="0"/>
              </a:spcBef>
              <a:buNone/>
            </a:pPr>
            <a:r>
              <a:rPr lang="en-US" b="1" dirty="0" smtClean="0">
                <a:solidFill>
                  <a:srgbClr val="5F0101"/>
                </a:solidFill>
              </a:rPr>
              <a:t>Islamic City</a:t>
            </a:r>
          </a:p>
          <a:p>
            <a:pPr>
              <a:spcBef>
                <a:spcPct val="0"/>
              </a:spcBef>
            </a:pPr>
            <a:r>
              <a:rPr lang="en-US" sz="2800" dirty="0" smtClean="0">
                <a:solidFill>
                  <a:srgbClr val="5F0101"/>
                </a:solidFill>
              </a:rPr>
              <a:t>North Africa, Southwest Asia (Middle East)</a:t>
            </a:r>
          </a:p>
          <a:p>
            <a:pPr>
              <a:spcBef>
                <a:spcPct val="0"/>
              </a:spcBef>
            </a:pPr>
            <a:r>
              <a:rPr lang="en-US" sz="2800" dirty="0" smtClean="0">
                <a:solidFill>
                  <a:srgbClr val="5F0101"/>
                </a:solidFill>
              </a:rPr>
              <a:t>Cities </a:t>
            </a:r>
            <a:r>
              <a:rPr lang="en-US" sz="2800" dirty="0">
                <a:solidFill>
                  <a:srgbClr val="5F0101"/>
                </a:solidFill>
              </a:rPr>
              <a:t>in Muslim countries that owe their structure to their religious beliefs. Islamic cities contain mosques at their center and walls guarding their perimeter. </a:t>
            </a:r>
            <a:endParaRPr lang="en-US" sz="2800" dirty="0" smtClean="0">
              <a:solidFill>
                <a:srgbClr val="5F0101"/>
              </a:solidFill>
            </a:endParaRPr>
          </a:p>
          <a:p>
            <a:pPr>
              <a:spcBef>
                <a:spcPct val="0"/>
              </a:spcBef>
            </a:pPr>
            <a:r>
              <a:rPr lang="en-US" sz="2800" dirty="0" smtClean="0">
                <a:solidFill>
                  <a:srgbClr val="5F0101"/>
                </a:solidFill>
              </a:rPr>
              <a:t>Open</a:t>
            </a:r>
            <a:r>
              <a:rPr lang="en-US" sz="2800" dirty="0">
                <a:solidFill>
                  <a:srgbClr val="5F0101"/>
                </a:solidFill>
              </a:rPr>
              <a:t>-air </a:t>
            </a:r>
            <a:r>
              <a:rPr lang="en-US" sz="2800" dirty="0" smtClean="0">
                <a:solidFill>
                  <a:srgbClr val="5F0101"/>
                </a:solidFill>
              </a:rPr>
              <a:t>markets (bazaars/souks), </a:t>
            </a:r>
            <a:r>
              <a:rPr lang="en-US" sz="2800" dirty="0">
                <a:solidFill>
                  <a:srgbClr val="5F0101"/>
                </a:solidFill>
              </a:rPr>
              <a:t>courtyards surrounded by high walls, and dead-end streets, which limit foot traffic in residential neighborhoods, also characterize Islamic cities</a:t>
            </a:r>
            <a:r>
              <a:rPr lang="en-US" sz="2800" dirty="0" smtClean="0">
                <a:solidFill>
                  <a:srgbClr val="5F0101"/>
                </a:solidFill>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3550" indent="-463550">
              <a:lnSpc>
                <a:spcPct val="80000"/>
              </a:lnSpc>
              <a:buFontTx/>
              <a:buChar char="•"/>
            </a:pPr>
            <a:r>
              <a:rPr lang="en-US" sz="3200" b="1">
                <a:solidFill>
                  <a:srgbClr val="800000"/>
                </a:solidFill>
              </a:rPr>
              <a:t>Urbanization: Pro &amp; Con</a:t>
            </a:r>
          </a:p>
          <a:p>
            <a:pPr marL="795338" lvl="1" indent="-533400">
              <a:lnSpc>
                <a:spcPct val="80000"/>
              </a:lnSpc>
              <a:buFontTx/>
              <a:buChar char="–"/>
            </a:pPr>
            <a:r>
              <a:rPr lang="en-US" sz="2800" b="1">
                <a:solidFill>
                  <a:srgbClr val="800000"/>
                </a:solidFill>
              </a:rPr>
              <a:t>Pro: fewer people in rural areas – better for forests, soil, wildlife,…, lower family sizes, better education, better health</a:t>
            </a:r>
          </a:p>
          <a:p>
            <a:pPr marL="795338" lvl="1" indent="-533400">
              <a:lnSpc>
                <a:spcPct val="80000"/>
              </a:lnSpc>
              <a:buFontTx/>
              <a:buChar char="–"/>
            </a:pPr>
            <a:r>
              <a:rPr lang="en-US" sz="2800" b="1">
                <a:solidFill>
                  <a:srgbClr val="800000"/>
                </a:solidFill>
              </a:rPr>
              <a:t>Con:</a:t>
            </a:r>
          </a:p>
          <a:p>
            <a:pPr marL="1133475" lvl="2" indent="-457200">
              <a:lnSpc>
                <a:spcPct val="80000"/>
              </a:lnSpc>
              <a:buFontTx/>
              <a:buChar char="•"/>
            </a:pPr>
            <a:r>
              <a:rPr lang="en-US" sz="2400" b="1">
                <a:solidFill>
                  <a:srgbClr val="800000"/>
                </a:solidFill>
              </a:rPr>
              <a:t>1) Hazards of Site – outlying areas more susceptible to landslides, floods, storms, earthquakes,…</a:t>
            </a:r>
          </a:p>
          <a:p>
            <a:pPr marL="1133475" lvl="2" indent="-457200">
              <a:lnSpc>
                <a:spcPct val="80000"/>
              </a:lnSpc>
              <a:buFontTx/>
              <a:buChar char="•"/>
            </a:pPr>
            <a:r>
              <a:rPr lang="en-US" sz="2400" b="1">
                <a:solidFill>
                  <a:srgbClr val="800000"/>
                </a:solidFill>
              </a:rPr>
              <a:t>2) Loss of Land – farmland lost (US = 1 million acres/yr.; China = 3x as much)</a:t>
            </a:r>
          </a:p>
          <a:p>
            <a:pPr marL="1133475" lvl="2" indent="-457200">
              <a:lnSpc>
                <a:spcPct val="80000"/>
              </a:lnSpc>
              <a:buFontTx/>
              <a:buChar char="•"/>
            </a:pPr>
            <a:r>
              <a:rPr lang="en-US" sz="2400" b="1">
                <a:solidFill>
                  <a:srgbClr val="800000"/>
                </a:solidFill>
              </a:rPr>
              <a:t>3) Changed Land Cover – natural landscape becomes cultural (pavement, buildings,…); less rainfall, more pollutants</a:t>
            </a:r>
          </a:p>
          <a:p>
            <a:pPr marL="1133475" lvl="2" indent="-457200">
              <a:lnSpc>
                <a:spcPct val="80000"/>
              </a:lnSpc>
              <a:buFontTx/>
              <a:buChar char="•"/>
            </a:pPr>
            <a:r>
              <a:rPr lang="en-US" sz="2400" b="1">
                <a:solidFill>
                  <a:srgbClr val="800000"/>
                </a:solidFill>
              </a:rPr>
              <a:t>4) Impact of Pollution – growing volumes of contaminants (in air, water, and soil); Mexico City, Delhi, Bangkok are most smog-ridden</a:t>
            </a:r>
          </a:p>
          <a:p>
            <a:pPr marL="1133475" lvl="2" indent="-457200">
              <a:lnSpc>
                <a:spcPct val="80000"/>
              </a:lnSpc>
              <a:buFontTx/>
              <a:buChar char="•"/>
            </a:pPr>
            <a:r>
              <a:rPr lang="en-US" sz="2400" b="1">
                <a:solidFill>
                  <a:srgbClr val="800000"/>
                </a:solidFill>
              </a:rPr>
              <a:t>5) Production of Waste – lack of sewer facilities (&gt;3 million w/o in Mexico City); burning garbage heaps</a:t>
            </a:r>
          </a:p>
          <a:p>
            <a:pPr marL="1133475" lvl="2" indent="-457200">
              <a:lnSpc>
                <a:spcPct val="80000"/>
              </a:lnSpc>
              <a:buFontTx/>
              <a:buChar char="•"/>
            </a:pPr>
            <a:r>
              <a:rPr lang="en-US" sz="2400" b="1">
                <a:solidFill>
                  <a:srgbClr val="800000"/>
                </a:solidFill>
              </a:rPr>
              <a:t>6) Larger Demand for Water – much higher than in rural areas; riverfront cities create pollution as well</a:t>
            </a:r>
          </a:p>
          <a:p>
            <a:pPr marL="1133475" lvl="2" indent="-457200">
              <a:lnSpc>
                <a:spcPct val="80000"/>
              </a:lnSpc>
              <a:buFontTx/>
              <a:buChar char="•"/>
            </a:pPr>
            <a:r>
              <a:rPr lang="en-US" sz="2400" b="1">
                <a:solidFill>
                  <a:srgbClr val="800000"/>
                </a:solidFill>
              </a:rPr>
              <a:t>7) Changing Consumption Habits – urban dwellers use more energy, change diets (meat), dress, and recreation habits</a:t>
            </a:r>
          </a:p>
        </p:txBody>
      </p:sp>
    </p:spTree>
    <p:extLst>
      <p:ext uri="{BB962C8B-B14F-4D97-AF65-F5344CB8AC3E}">
        <p14:creationId xmlns:p14="http://schemas.microsoft.com/office/powerpoint/2010/main" val="34069003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14" y="0"/>
            <a:ext cx="9067800" cy="1342571"/>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845" y="1905000"/>
            <a:ext cx="9100155" cy="2971800"/>
          </a:xfrm>
          <a:prstGeom prst="rect">
            <a:avLst/>
          </a:prstGeom>
        </p:spPr>
      </p:pic>
    </p:spTree>
    <p:extLst>
      <p:ext uri="{BB962C8B-B14F-4D97-AF65-F5344CB8AC3E}">
        <p14:creationId xmlns:p14="http://schemas.microsoft.com/office/powerpoint/2010/main" val="1447066953"/>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14" y="0"/>
            <a:ext cx="9067800" cy="1342571"/>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1905000"/>
            <a:ext cx="9144001" cy="2986314"/>
          </a:xfrm>
          <a:prstGeom prst="rect">
            <a:avLst/>
          </a:prstGeom>
        </p:spPr>
      </p:pic>
    </p:spTree>
    <p:extLst>
      <p:ext uri="{BB962C8B-B14F-4D97-AF65-F5344CB8AC3E}">
        <p14:creationId xmlns:p14="http://schemas.microsoft.com/office/powerpoint/2010/main" val="3203936587"/>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514" y="0"/>
            <a:ext cx="9067800" cy="1342571"/>
          </a:xfrm>
          <a:prstGeom prst="rect">
            <a:avLst/>
          </a:prstGeom>
        </p:spPr>
      </p:pic>
      <p:pic>
        <p:nvPicPr>
          <p:cNvPr id="7" name="Picture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905000"/>
            <a:ext cx="9121590" cy="2836693"/>
          </a:xfrm>
          <a:prstGeom prst="rect">
            <a:avLst/>
          </a:prstGeom>
        </p:spPr>
      </p:pic>
    </p:spTree>
    <p:extLst>
      <p:ext uri="{BB962C8B-B14F-4D97-AF65-F5344CB8AC3E}">
        <p14:creationId xmlns:p14="http://schemas.microsoft.com/office/powerpoint/2010/main" val="4040978722"/>
      </p:ext>
    </p:extLst>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bright="-20000" contrast="50000"/>
                    </a14:imgEffect>
                  </a14:imgLayer>
                </a14:imgProps>
              </a:ext>
              <a:ext uri="{28A0092B-C50C-407E-A947-70E740481C1C}">
                <a14:useLocalDpi xmlns:a14="http://schemas.microsoft.com/office/drawing/2010/main"/>
              </a:ext>
            </a:extLst>
          </a:blip>
          <a:srcRect/>
          <a:stretch/>
        </p:blipFill>
        <p:spPr>
          <a:xfrm>
            <a:off x="-10886" y="0"/>
            <a:ext cx="5065443" cy="1752600"/>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289425"/>
            <a:ext cx="2794000" cy="3196975"/>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43200" y="2362084"/>
            <a:ext cx="3445509" cy="3124316"/>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96000" y="2359702"/>
            <a:ext cx="3051658" cy="3126698"/>
          </a:xfrm>
          <a:prstGeom prst="rect">
            <a:avLst/>
          </a:prstGeom>
        </p:spPr>
      </p:pic>
    </p:spTree>
    <p:extLst>
      <p:ext uri="{BB962C8B-B14F-4D97-AF65-F5344CB8AC3E}">
        <p14:creationId xmlns:p14="http://schemas.microsoft.com/office/powerpoint/2010/main" val="829072013"/>
      </p:ext>
    </p:extLst>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609600" y="838200"/>
            <a:ext cx="7772400" cy="4648200"/>
          </a:xfrm>
        </p:spPr>
        <p:txBody>
          <a:bodyPr lIns="92075" tIns="46038" rIns="92075" bIns="46038"/>
          <a:lstStyle/>
          <a:p>
            <a:pPr eaLnBrk="1" hangingPunct="1"/>
            <a:r>
              <a:rPr lang="en-US" sz="9600" b="1">
                <a:solidFill>
                  <a:srgbClr val="800000"/>
                </a:solidFill>
                <a:effectLst>
                  <a:outerShdw blurRad="38100" dist="38100" dir="2700000" algn="tl">
                    <a:srgbClr val="DDDDDD"/>
                  </a:outerShdw>
                </a:effectLst>
                <a:latin typeface="Arial" charset="0"/>
              </a:rPr>
              <a:t>That</a:t>
            </a:r>
            <a:r>
              <a:rPr lang="ja-JP" altLang="en-US" sz="9600" b="1">
                <a:solidFill>
                  <a:srgbClr val="800000"/>
                </a:solidFill>
                <a:effectLst>
                  <a:outerShdw blurRad="38100" dist="38100" dir="2700000" algn="tl">
                    <a:srgbClr val="DDDDDD"/>
                  </a:outerShdw>
                </a:effectLst>
                <a:latin typeface="Arial" charset="0"/>
              </a:rPr>
              <a:t>’</a:t>
            </a:r>
            <a:r>
              <a:rPr lang="en-US" sz="9600" b="1">
                <a:solidFill>
                  <a:srgbClr val="800000"/>
                </a:solidFill>
                <a:effectLst>
                  <a:outerShdw blurRad="38100" dist="38100" dir="2700000" algn="tl">
                    <a:srgbClr val="DDDDDD"/>
                  </a:outerShdw>
                </a:effectLst>
                <a:latin typeface="Arial" charset="0"/>
              </a:rPr>
              <a:t>s </a:t>
            </a:r>
            <a:br>
              <a:rPr lang="en-US" sz="9600" b="1">
                <a:solidFill>
                  <a:srgbClr val="800000"/>
                </a:solidFill>
                <a:effectLst>
                  <a:outerShdw blurRad="38100" dist="38100" dir="2700000" algn="tl">
                    <a:srgbClr val="DDDDDD"/>
                  </a:outerShdw>
                </a:effectLst>
                <a:latin typeface="Arial" charset="0"/>
              </a:rPr>
            </a:br>
            <a:r>
              <a:rPr lang="en-US" sz="9600" b="1">
                <a:solidFill>
                  <a:srgbClr val="800000"/>
                </a:solidFill>
                <a:effectLst>
                  <a:outerShdw blurRad="38100" dist="38100" dir="2700000" algn="tl">
                    <a:srgbClr val="DDDDDD"/>
                  </a:outerShdw>
                </a:effectLst>
                <a:latin typeface="Arial" charset="0"/>
              </a:rPr>
              <a:t>All</a:t>
            </a:r>
            <a:br>
              <a:rPr lang="en-US" sz="9600" b="1">
                <a:solidFill>
                  <a:srgbClr val="800000"/>
                </a:solidFill>
                <a:effectLst>
                  <a:outerShdw blurRad="38100" dist="38100" dir="2700000" algn="tl">
                    <a:srgbClr val="DDDDDD"/>
                  </a:outerShdw>
                </a:effectLst>
                <a:latin typeface="Arial" charset="0"/>
              </a:rPr>
            </a:br>
            <a:r>
              <a:rPr lang="en-US" sz="9600" b="1">
                <a:solidFill>
                  <a:srgbClr val="800000"/>
                </a:solidFill>
                <a:effectLst>
                  <a:outerShdw blurRad="38100" dist="38100" dir="2700000" algn="tl">
                    <a:srgbClr val="DDDDDD"/>
                  </a:outerShdw>
                </a:effectLst>
                <a:latin typeface="Arial" charset="0"/>
              </a:rPr>
              <a:t>Folks!</a:t>
            </a:r>
          </a:p>
        </p:txBody>
      </p:sp>
      <p:pic>
        <p:nvPicPr>
          <p:cNvPr id="54279" name="Picture 7" descr="Jabba"/>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81600" y="4648200"/>
            <a:ext cx="45720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427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jabba.wav"/>
                                        </p:tgtEl>
                                      </p:cMediaNode>
                                    </p:audio>
                                  </p:subTnLst>
                                </p:cTn>
                              </p:par>
                            </p:childTnLst>
                          </p:cTn>
                        </p:par>
                        <p:par>
                          <p:cTn id="7" fill="hold" nodeType="afterGroup">
                            <p:stCondLst>
                              <p:cond delay="500"/>
                            </p:stCondLst>
                            <p:childTnLst>
                              <p:par>
                                <p:cTn id="8" presetID="2" presetClass="entr" presetSubtype="4" fill="hold" nodeType="afterEffect">
                                  <p:stCondLst>
                                    <p:cond delay="0"/>
                                  </p:stCondLst>
                                  <p:childTnLst>
                                    <p:set>
                                      <p:cBhvr>
                                        <p:cTn id="9" dur="1" fill="hold">
                                          <p:stCondLst>
                                            <p:cond delay="0"/>
                                          </p:stCondLst>
                                        </p:cTn>
                                        <p:tgtEl>
                                          <p:spTgt spid="54279"/>
                                        </p:tgtEl>
                                        <p:attrNameLst>
                                          <p:attrName>style.visibility</p:attrName>
                                        </p:attrNameLst>
                                      </p:cBhvr>
                                      <p:to>
                                        <p:strVal val="visible"/>
                                      </p:to>
                                    </p:set>
                                    <p:anim calcmode="lin" valueType="num">
                                      <p:cBhvr additive="base">
                                        <p:cTn id="10" dur="3000" fill="hold"/>
                                        <p:tgtEl>
                                          <p:spTgt spid="54279"/>
                                        </p:tgtEl>
                                        <p:attrNameLst>
                                          <p:attrName>ppt_x</p:attrName>
                                        </p:attrNameLst>
                                      </p:cBhvr>
                                      <p:tavLst>
                                        <p:tav tm="0">
                                          <p:val>
                                            <p:strVal val="#ppt_x"/>
                                          </p:val>
                                        </p:tav>
                                        <p:tav tm="100000">
                                          <p:val>
                                            <p:strVal val="#ppt_x"/>
                                          </p:val>
                                        </p:tav>
                                      </p:tavLst>
                                    </p:anim>
                                    <p:anim calcmode="lin" valueType="num">
                                      <p:cBhvr additive="base">
                                        <p:cTn id="11" dur="3000" fill="hold"/>
                                        <p:tgtEl>
                                          <p:spTgt spid="542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3" descr="http://www.nycerome.com/rome-hotels-images/areas-of-rome-images/colosseum-area-pictures/roman-forum-in-Rom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1050" y="914400"/>
            <a:ext cx="7600950"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p:cNvSpPr>
            <a:spLocks noChangeArrowheads="1"/>
          </p:cNvSpPr>
          <p:nvPr/>
        </p:nvSpPr>
        <p:spPr bwMode="auto">
          <a:xfrm>
            <a:off x="847725" y="177800"/>
            <a:ext cx="7534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a:t>What urban public space is depicted?</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00" y="377956"/>
            <a:ext cx="9103179" cy="6175244"/>
          </a:xfrm>
          <a:prstGeom prst="rect">
            <a:avLst/>
          </a:prstGeom>
        </p:spPr>
      </p:pic>
    </p:spTree>
    <p:extLst>
      <p:ext uri="{BB962C8B-B14F-4D97-AF65-F5344CB8AC3E}">
        <p14:creationId xmlns:p14="http://schemas.microsoft.com/office/powerpoint/2010/main" val="40501788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figure21_4"/>
          <p:cNvPicPr>
            <a:picLocks noChangeAspect="1" noChangeArrowheads="1"/>
          </p:cNvPicPr>
          <p:nvPr/>
        </p:nvPicPr>
        <p:blipFill>
          <a:blip r:embed="rId3" cstate="email">
            <a:lum bright="-18000" contrast="24000"/>
            <a:extLst>
              <a:ext uri="{28A0092B-C50C-407E-A947-70E740481C1C}">
                <a14:useLocalDpi xmlns:a14="http://schemas.microsoft.com/office/drawing/2010/main"/>
              </a:ext>
            </a:extLst>
          </a:blip>
          <a:srcRect/>
          <a:stretch>
            <a:fillRect/>
          </a:stretch>
        </p:blipFill>
        <p:spPr bwMode="auto">
          <a:xfrm>
            <a:off x="304800" y="228600"/>
            <a:ext cx="8534400" cy="6382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Acropolis"/>
          <p:cNvPicPr>
            <a:picLocks noChangeAspect="1" noChangeArrowheads="1"/>
          </p:cNvPicPr>
          <p:nvPr/>
        </p:nvPicPr>
        <p:blipFill>
          <a:blip r:embed="rId3" cstate="email">
            <a:lum bright="6000" contrast="18000"/>
            <a:extLst>
              <a:ext uri="{28A0092B-C50C-407E-A947-70E740481C1C}">
                <a14:useLocalDpi xmlns:a14="http://schemas.microsoft.com/office/drawing/2010/main"/>
              </a:ext>
            </a:extLst>
          </a:blip>
          <a:srcRect/>
          <a:stretch>
            <a:fillRect/>
          </a:stretch>
        </p:blipFill>
        <p:spPr bwMode="auto">
          <a:xfrm>
            <a:off x="4589463" y="3581400"/>
            <a:ext cx="4402137"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5"/>
          <p:cNvSpPr txBox="1">
            <a:spLocks noChangeArrowheads="1"/>
          </p:cNvSpPr>
          <p:nvPr/>
        </p:nvSpPr>
        <p:spPr bwMode="auto">
          <a:xfrm>
            <a:off x="5943600" y="6324600"/>
            <a:ext cx="186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Acropolis, Rome</a:t>
            </a:r>
          </a:p>
        </p:txBody>
      </p:sp>
      <p:pic>
        <p:nvPicPr>
          <p:cNvPr id="18436" name="Picture 8" descr="Slide30"/>
          <p:cNvPicPr>
            <a:picLocks noChangeAspect="1" noChangeArrowheads="1"/>
          </p:cNvPicPr>
          <p:nvPr/>
        </p:nvPicPr>
        <p:blipFill>
          <a:blip r:embed="rId4" cstate="email">
            <a:lum contrast="6000"/>
            <a:extLst>
              <a:ext uri="{28A0092B-C50C-407E-A947-70E740481C1C}">
                <a14:useLocalDpi xmlns:a14="http://schemas.microsoft.com/office/drawing/2010/main"/>
              </a:ext>
            </a:extLst>
          </a:blip>
          <a:srcRect/>
          <a:stretch>
            <a:fillRect/>
          </a:stretch>
        </p:blipFill>
        <p:spPr bwMode="auto">
          <a:xfrm>
            <a:off x="152400" y="3581400"/>
            <a:ext cx="43434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9"/>
          <p:cNvSpPr txBox="1">
            <a:spLocks noChangeArrowheads="1"/>
          </p:cNvSpPr>
          <p:nvPr/>
        </p:nvSpPr>
        <p:spPr bwMode="auto">
          <a:xfrm>
            <a:off x="1066800" y="6324600"/>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t>Nimes Aqueduct, France</a:t>
            </a:r>
          </a:p>
        </p:txBody>
      </p:sp>
      <p:pic>
        <p:nvPicPr>
          <p:cNvPr id="18438" name="Picture 11" descr="http://stylefrizz.com/img/rome-life-after-people-hq.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04800"/>
            <a:ext cx="65166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Rectangle 10"/>
          <p:cNvSpPr>
            <a:spLocks noChangeArrowheads="1"/>
          </p:cNvSpPr>
          <p:nvPr/>
        </p:nvSpPr>
        <p:spPr bwMode="auto">
          <a:xfrm>
            <a:off x="6781800" y="304800"/>
            <a:ext cx="2286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a:solidFill>
                  <a:srgbClr val="800000"/>
                </a:solidFill>
              </a:rPr>
              <a:t>Collapse of Rome coincided w/ disintegration of urban system &amp; transport networks</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52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68825" y="152400"/>
            <a:ext cx="442277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52400" y="3495675"/>
            <a:ext cx="8882490" cy="316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23675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1000-yrs"/>
          <p:cNvPicPr>
            <a:picLocks noChangeAspect="1" noChangeArrowheads="1"/>
          </p:cNvPicPr>
          <p:nvPr/>
        </p:nvPicPr>
        <p:blipFill>
          <a:blip r:embed="rId3">
            <a:clrChange>
              <a:clrFrom>
                <a:srgbClr val="FFFFFF"/>
              </a:clrFrom>
              <a:clrTo>
                <a:srgbClr val="FFFFFF">
                  <a:alpha val="0"/>
                </a:srgbClr>
              </a:clrTo>
            </a:clrChange>
            <a:lum bright="-6000" contrast="18000"/>
            <a:extLst>
              <a:ext uri="{28A0092B-C50C-407E-A947-70E740481C1C}">
                <a14:useLocalDpi xmlns:a14="http://schemas.microsoft.com/office/drawing/2010/main"/>
              </a:ext>
            </a:extLst>
          </a:blip>
          <a:srcRect/>
          <a:stretch>
            <a:fillRect/>
          </a:stretch>
        </p:blipFill>
        <p:spPr bwMode="auto">
          <a:xfrm>
            <a:off x="8245" y="914401"/>
            <a:ext cx="916393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body" idx="1"/>
          </p:nvPr>
        </p:nvSpPr>
        <p:spPr>
          <a:xfrm>
            <a:off x="0" y="0"/>
            <a:ext cx="9144000" cy="914400"/>
          </a:xfrm>
        </p:spPr>
        <p:txBody>
          <a:bodyPr/>
          <a:lstStyle/>
          <a:p>
            <a:pPr marL="452438" indent="-452438" eaLnBrk="1" hangingPunct="1"/>
            <a:r>
              <a:rPr lang="en-US" b="1" dirty="0">
                <a:solidFill>
                  <a:srgbClr val="800000"/>
                </a:solidFill>
                <a:latin typeface="Arial" charset="0"/>
              </a:rPr>
              <a:t>Preindustrial </a:t>
            </a:r>
            <a:r>
              <a:rPr lang="en-US" b="1" dirty="0" smtClean="0">
                <a:solidFill>
                  <a:srgbClr val="800000"/>
                </a:solidFill>
                <a:latin typeface="Arial" charset="0"/>
              </a:rPr>
              <a:t>Europe</a:t>
            </a:r>
            <a:endParaRPr lang="en-US" sz="3000" b="1" dirty="0">
              <a:solidFill>
                <a:srgbClr val="800000"/>
              </a:solidFill>
              <a:latin typeface="Arial"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4771292" y="152400"/>
            <a:ext cx="4220308" cy="1828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body" idx="1"/>
          </p:nvPr>
        </p:nvSpPr>
        <p:spPr>
          <a:xfrm>
            <a:off x="0" y="0"/>
            <a:ext cx="9144000" cy="6858000"/>
          </a:xfrm>
        </p:spPr>
        <p:txBody>
          <a:bodyPr/>
          <a:lstStyle/>
          <a:p>
            <a:pPr marL="452438" indent="-452438" eaLnBrk="1" hangingPunct="1"/>
            <a:r>
              <a:rPr lang="en-US" b="1" dirty="0">
                <a:solidFill>
                  <a:srgbClr val="800000"/>
                </a:solidFill>
                <a:latin typeface="Arial" charset="0"/>
              </a:rPr>
              <a:t>Urban Banana (pre – Eur. colonization) </a:t>
            </a:r>
          </a:p>
        </p:txBody>
      </p:sp>
      <p:pic>
        <p:nvPicPr>
          <p:cNvPr id="21507" name="Picture 2" descr="http://www2.kenyon.edu/Depts/Religion/Fac/Adler/Asia201/Maps/SilkRoad2.gif"/>
          <p:cNvPicPr>
            <a:picLocks noChangeAspect="1" noChangeArrowheads="1"/>
          </p:cNvPicPr>
          <p:nvPr/>
        </p:nvPicPr>
        <p:blipFill>
          <a:blip r:embed="rId3">
            <a:lum contrast="20000"/>
            <a:extLst>
              <a:ext uri="{28A0092B-C50C-407E-A947-70E740481C1C}">
                <a14:useLocalDpi xmlns:a14="http://schemas.microsoft.com/office/drawing/2010/main"/>
              </a:ext>
            </a:extLst>
          </a:blip>
          <a:srcRect/>
          <a:stretch>
            <a:fillRect/>
          </a:stretch>
        </p:blipFill>
        <p:spPr bwMode="auto">
          <a:xfrm>
            <a:off x="152400" y="990600"/>
            <a:ext cx="8818841"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l="2310" t="568" r="2258" b="9075"/>
          <a:stretch/>
        </p:blipFill>
        <p:spPr>
          <a:xfrm>
            <a:off x="838200" y="226136"/>
            <a:ext cx="7441868" cy="6409706"/>
          </a:xfrm>
          <a:prstGeom prst="rect">
            <a:avLst/>
          </a:prstGeom>
        </p:spPr>
      </p:pic>
    </p:spTree>
    <p:extLst>
      <p:ext uri="{BB962C8B-B14F-4D97-AF65-F5344CB8AC3E}">
        <p14:creationId xmlns:p14="http://schemas.microsoft.com/office/powerpoint/2010/main" val="5854293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4" descr="1000-yrs"/>
          <p:cNvPicPr>
            <a:picLocks noChangeAspect="1" noChangeArrowheads="1"/>
          </p:cNvPicPr>
          <p:nvPr/>
        </p:nvPicPr>
        <p:blipFill>
          <a:blip r:embed="rId3">
            <a:clrChange>
              <a:clrFrom>
                <a:srgbClr val="FFFFFF"/>
              </a:clrFrom>
              <a:clrTo>
                <a:srgbClr val="FFFFFF">
                  <a:alpha val="0"/>
                </a:srgbClr>
              </a:clrTo>
            </a:clrChange>
            <a:lum bright="-6000" contrast="18000"/>
            <a:extLst>
              <a:ext uri="{28A0092B-C50C-407E-A947-70E740481C1C}">
                <a14:useLocalDpi xmlns:a14="http://schemas.microsoft.com/office/drawing/2010/main"/>
              </a:ext>
            </a:extLst>
          </a:blip>
          <a:srcRect/>
          <a:stretch>
            <a:fillRect/>
          </a:stretch>
        </p:blipFill>
        <p:spPr bwMode="auto">
          <a:xfrm>
            <a:off x="8245" y="914401"/>
            <a:ext cx="916393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2"/>
          <p:cNvSpPr>
            <a:spLocks noGrp="1" noChangeArrowheads="1"/>
          </p:cNvSpPr>
          <p:nvPr>
            <p:ph type="body" idx="1"/>
          </p:nvPr>
        </p:nvSpPr>
        <p:spPr>
          <a:xfrm>
            <a:off x="0" y="0"/>
            <a:ext cx="9144000" cy="914400"/>
          </a:xfrm>
        </p:spPr>
        <p:txBody>
          <a:bodyPr/>
          <a:lstStyle/>
          <a:p>
            <a:pPr marL="452438" indent="-452438" eaLnBrk="1" hangingPunct="1"/>
            <a:r>
              <a:rPr lang="en-US" b="1" dirty="0" smtClean="0">
                <a:solidFill>
                  <a:srgbClr val="800000"/>
                </a:solidFill>
                <a:latin typeface="Arial" charset="0"/>
              </a:rPr>
              <a:t>Little Ice Age</a:t>
            </a:r>
            <a:endParaRPr lang="en-US" sz="3000" b="1" dirty="0">
              <a:solidFill>
                <a:srgbClr val="800000"/>
              </a:solidFill>
              <a:latin typeface="Arial"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72545" y="152400"/>
            <a:ext cx="4219055" cy="1917611"/>
          </a:xfrm>
          <a:prstGeom prst="rect">
            <a:avLst/>
          </a:prstGeom>
        </p:spPr>
      </p:pic>
    </p:spTree>
    <p:extLst>
      <p:ext uri="{BB962C8B-B14F-4D97-AF65-F5344CB8AC3E}">
        <p14:creationId xmlns:p14="http://schemas.microsoft.com/office/powerpoint/2010/main" val="13986981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2"/>
          <p:cNvSpPr>
            <a:spLocks noGrp="1" noChangeArrowheads="1"/>
          </p:cNvSpPr>
          <p:nvPr>
            <p:ph type="body" idx="1"/>
          </p:nvPr>
        </p:nvSpPr>
        <p:spPr>
          <a:xfrm>
            <a:off x="0" y="0"/>
            <a:ext cx="9144000" cy="6858000"/>
          </a:xfrm>
        </p:spPr>
        <p:txBody>
          <a:bodyPr/>
          <a:lstStyle/>
          <a:p>
            <a:pPr marL="609600" indent="-609600" eaLnBrk="1" hangingPunct="1"/>
            <a:r>
              <a:rPr lang="en-US" sz="2800" b="1" dirty="0">
                <a:solidFill>
                  <a:srgbClr val="800000"/>
                </a:solidFill>
                <a:latin typeface="Arial" charset="0"/>
              </a:rPr>
              <a:t>Preindustrial Europe – </a:t>
            </a:r>
            <a:r>
              <a:rPr lang="ja-JP" altLang="en-US" sz="2800" b="1" dirty="0">
                <a:solidFill>
                  <a:srgbClr val="800000"/>
                </a:solidFill>
                <a:latin typeface="Arial" charset="0"/>
              </a:rPr>
              <a:t>“</a:t>
            </a:r>
            <a:r>
              <a:rPr lang="en-US" sz="2800" b="1" dirty="0">
                <a:solidFill>
                  <a:srgbClr val="800000"/>
                </a:solidFill>
                <a:latin typeface="Arial" charset="0"/>
              </a:rPr>
              <a:t>Medieval Optimum</a:t>
            </a:r>
            <a:r>
              <a:rPr lang="ja-JP" altLang="en-US" sz="2800" b="1" dirty="0">
                <a:solidFill>
                  <a:srgbClr val="800000"/>
                </a:solidFill>
                <a:latin typeface="Arial" charset="0"/>
              </a:rPr>
              <a:t>”</a:t>
            </a:r>
            <a:r>
              <a:rPr lang="en-US" sz="2800" b="1" dirty="0">
                <a:solidFill>
                  <a:srgbClr val="800000"/>
                </a:solidFill>
                <a:latin typeface="Arial" charset="0"/>
              </a:rPr>
              <a:t> (warmer climate expanded farmlands, aided Europe</a:t>
            </a:r>
            <a:r>
              <a:rPr lang="ja-JP" altLang="en-US" sz="2800" b="1" dirty="0">
                <a:solidFill>
                  <a:srgbClr val="800000"/>
                </a:solidFill>
                <a:latin typeface="Arial" charset="0"/>
              </a:rPr>
              <a:t>’</a:t>
            </a:r>
            <a:r>
              <a:rPr lang="en-US" sz="2800" b="1" dirty="0">
                <a:solidFill>
                  <a:srgbClr val="800000"/>
                </a:solidFill>
                <a:latin typeface="Arial" charset="0"/>
              </a:rPr>
              <a:t>s recovery &amp; defeat of the Moors</a:t>
            </a:r>
            <a:r>
              <a:rPr lang="en-US" sz="2800" b="1" dirty="0" smtClean="0">
                <a:solidFill>
                  <a:srgbClr val="800000"/>
                </a:solidFill>
                <a:latin typeface="Arial" charset="0"/>
              </a:rPr>
              <a:t>)</a:t>
            </a:r>
            <a:endParaRPr lang="en-US" sz="2800" b="1" dirty="0">
              <a:solidFill>
                <a:srgbClr val="800000"/>
              </a:solidFill>
              <a:latin typeface="Arial" charset="0"/>
            </a:endParaRPr>
          </a:p>
          <a:p>
            <a:pPr marL="609600" indent="-609600" eaLnBrk="1" hangingPunct="1"/>
            <a:r>
              <a:rPr lang="en-US" sz="2800" b="1" dirty="0" smtClean="0">
                <a:solidFill>
                  <a:srgbClr val="800000"/>
                </a:solidFill>
                <a:latin typeface="Arial" charset="0"/>
              </a:rPr>
              <a:t>Urban Banana (pre – Eur. colonization) </a:t>
            </a:r>
          </a:p>
          <a:p>
            <a:pPr marL="990600" lvl="1" indent="-533400" eaLnBrk="1" hangingPunct="1"/>
            <a:r>
              <a:rPr lang="en-US" b="1" dirty="0" smtClean="0">
                <a:solidFill>
                  <a:srgbClr val="800000"/>
                </a:solidFill>
                <a:latin typeface="Arial" charset="0"/>
              </a:rPr>
              <a:t>Crescent-shaped urban zone across Eurasia (from England to Japan)</a:t>
            </a:r>
          </a:p>
          <a:p>
            <a:pPr marL="990600" lvl="1" indent="-533400" eaLnBrk="1" hangingPunct="1"/>
            <a:r>
              <a:rPr lang="en-US" b="1" dirty="0" smtClean="0">
                <a:solidFill>
                  <a:srgbClr val="800000"/>
                </a:solidFill>
                <a:latin typeface="Arial" charset="0"/>
              </a:rPr>
              <a:t>Cities developed along Silk Road, many cities located in interior (not coasts)</a:t>
            </a:r>
          </a:p>
          <a:p>
            <a:pPr marL="590550" indent="-533400" eaLnBrk="1" hangingPunct="1"/>
            <a:r>
              <a:rPr lang="en-US" sz="2800" b="1" kern="1200" dirty="0">
                <a:solidFill>
                  <a:srgbClr val="800000"/>
                </a:solidFill>
                <a:latin typeface="Arial" pitchFamily="34" charset="0"/>
              </a:rPr>
              <a:t>Even in the 14th century, 80% to 90% of Europe's urban population was still inside the former borders of the Roman Empire</a:t>
            </a:r>
            <a:r>
              <a:rPr lang="en-US" sz="2800" b="1" kern="1200" dirty="0" smtClean="0">
                <a:solidFill>
                  <a:srgbClr val="800000"/>
                </a:solidFill>
                <a:latin typeface="Arial" pitchFamily="34" charset="0"/>
              </a:rPr>
              <a:t>.</a:t>
            </a:r>
            <a:endParaRPr lang="en-US" sz="2800" b="1" dirty="0" smtClean="0">
              <a:solidFill>
                <a:srgbClr val="800000"/>
              </a:solidFill>
              <a:latin typeface="Arial" charset="0"/>
            </a:endParaRPr>
          </a:p>
          <a:p>
            <a:pPr marL="590550" indent="-533400" eaLnBrk="1" hangingPunct="1"/>
            <a:r>
              <a:rPr lang="ja-JP" altLang="en-US" sz="2800" b="1" dirty="0" smtClean="0">
                <a:solidFill>
                  <a:srgbClr val="800000"/>
                </a:solidFill>
                <a:latin typeface="Arial" charset="0"/>
              </a:rPr>
              <a:t>“</a:t>
            </a:r>
            <a:r>
              <a:rPr lang="en-US" sz="2800" b="1" dirty="0" smtClean="0">
                <a:solidFill>
                  <a:srgbClr val="800000"/>
                </a:solidFill>
                <a:latin typeface="Arial" charset="0"/>
              </a:rPr>
              <a:t>Little Ice Age</a:t>
            </a:r>
            <a:r>
              <a:rPr lang="ja-JP" altLang="en-US" sz="2800" b="1" dirty="0" smtClean="0">
                <a:solidFill>
                  <a:srgbClr val="800000"/>
                </a:solidFill>
                <a:latin typeface="Arial" charset="0"/>
              </a:rPr>
              <a:t>”</a:t>
            </a:r>
            <a:r>
              <a:rPr lang="en-US" sz="2800" b="1" dirty="0" smtClean="0">
                <a:solidFill>
                  <a:srgbClr val="800000"/>
                </a:solidFill>
                <a:latin typeface="Arial" charset="0"/>
              </a:rPr>
              <a:t> (14</a:t>
            </a:r>
            <a:r>
              <a:rPr lang="en-US" sz="2800" b="1" baseline="30000" dirty="0" smtClean="0">
                <a:solidFill>
                  <a:srgbClr val="800000"/>
                </a:solidFill>
                <a:latin typeface="Arial" charset="0"/>
              </a:rPr>
              <a:t>th</a:t>
            </a:r>
            <a:r>
              <a:rPr lang="en-US" sz="2800" b="1" dirty="0" smtClean="0">
                <a:solidFill>
                  <a:srgbClr val="800000"/>
                </a:solidFill>
                <a:latin typeface="Arial" charset="0"/>
              </a:rPr>
              <a:t> – 17</a:t>
            </a:r>
            <a:r>
              <a:rPr lang="en-US" sz="2800" b="1" baseline="30000" dirty="0" smtClean="0">
                <a:solidFill>
                  <a:srgbClr val="800000"/>
                </a:solidFill>
                <a:latin typeface="Arial" charset="0"/>
              </a:rPr>
              <a:t>th</a:t>
            </a:r>
            <a:r>
              <a:rPr lang="en-US" sz="2800" b="1" dirty="0" smtClean="0">
                <a:solidFill>
                  <a:srgbClr val="800000"/>
                </a:solidFill>
                <a:latin typeface="Arial" charset="0"/>
              </a:rPr>
              <a:t> c., colder &amp; drier climate forced farmers &amp; peasants to cities)</a:t>
            </a:r>
          </a:p>
        </p:txBody>
      </p:sp>
    </p:spTree>
    <p:extLst>
      <p:ext uri="{BB962C8B-B14F-4D97-AF65-F5344CB8AC3E}">
        <p14:creationId xmlns:p14="http://schemas.microsoft.com/office/powerpoint/2010/main" val="4195271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1314">
                                            <p:txEl>
                                              <p:pRg st="0" end="0"/>
                                            </p:txEl>
                                          </p:spTgt>
                                        </p:tgtEl>
                                        <p:attrNameLst>
                                          <p:attrName>style.visibility</p:attrName>
                                        </p:attrNameLst>
                                      </p:cBhvr>
                                      <p:to>
                                        <p:strVal val="visible"/>
                                      </p:to>
                                    </p:set>
                                    <p:animEffect transition="in" filter="blinds(horizontal)">
                                      <p:cBhvr>
                                        <p:cTn id="7" dur="500"/>
                                        <p:tgtEl>
                                          <p:spTgt spid="1413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1314">
                                            <p:txEl>
                                              <p:pRg st="1" end="1"/>
                                            </p:txEl>
                                          </p:spTgt>
                                        </p:tgtEl>
                                        <p:attrNameLst>
                                          <p:attrName>style.visibility</p:attrName>
                                        </p:attrNameLst>
                                      </p:cBhvr>
                                      <p:to>
                                        <p:strVal val="visible"/>
                                      </p:to>
                                    </p:set>
                                    <p:animEffect transition="in" filter="blinds(horizontal)">
                                      <p:cBhvr>
                                        <p:cTn id="12" dur="500"/>
                                        <p:tgtEl>
                                          <p:spTgt spid="1413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1314">
                                            <p:txEl>
                                              <p:pRg st="2" end="2"/>
                                            </p:txEl>
                                          </p:spTgt>
                                        </p:tgtEl>
                                        <p:attrNameLst>
                                          <p:attrName>style.visibility</p:attrName>
                                        </p:attrNameLst>
                                      </p:cBhvr>
                                      <p:to>
                                        <p:strVal val="visible"/>
                                      </p:to>
                                    </p:set>
                                    <p:animEffect transition="in" filter="blinds(horizontal)">
                                      <p:cBhvr>
                                        <p:cTn id="17" dur="500"/>
                                        <p:tgtEl>
                                          <p:spTgt spid="1413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1314">
                                            <p:txEl>
                                              <p:pRg st="3" end="3"/>
                                            </p:txEl>
                                          </p:spTgt>
                                        </p:tgtEl>
                                        <p:attrNameLst>
                                          <p:attrName>style.visibility</p:attrName>
                                        </p:attrNameLst>
                                      </p:cBhvr>
                                      <p:to>
                                        <p:strVal val="visible"/>
                                      </p:to>
                                    </p:set>
                                    <p:animEffect transition="in" filter="blinds(horizontal)">
                                      <p:cBhvr>
                                        <p:cTn id="22" dur="500"/>
                                        <p:tgtEl>
                                          <p:spTgt spid="1413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1314">
                                            <p:txEl>
                                              <p:pRg st="4" end="4"/>
                                            </p:txEl>
                                          </p:spTgt>
                                        </p:tgtEl>
                                        <p:attrNameLst>
                                          <p:attrName>style.visibility</p:attrName>
                                        </p:attrNameLst>
                                      </p:cBhvr>
                                      <p:to>
                                        <p:strVal val="visible"/>
                                      </p:to>
                                    </p:set>
                                    <p:animEffect transition="in" filter="blinds(horizontal)">
                                      <p:cBhvr>
                                        <p:cTn id="27" dur="500"/>
                                        <p:tgtEl>
                                          <p:spTgt spid="1413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1314">
                                            <p:txEl>
                                              <p:pRg st="5" end="5"/>
                                            </p:txEl>
                                          </p:spTgt>
                                        </p:tgtEl>
                                        <p:attrNameLst>
                                          <p:attrName>style.visibility</p:attrName>
                                        </p:attrNameLst>
                                      </p:cBhvr>
                                      <p:to>
                                        <p:strVal val="visible"/>
                                      </p:to>
                                    </p:set>
                                    <p:animEffect transition="in" filter="blinds(horizontal)">
                                      <p:cBhvr>
                                        <p:cTn id="32" dur="500"/>
                                        <p:tgtEl>
                                          <p:spTgt spid="1413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4"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104612"/>
            <a:ext cx="8763000" cy="1800388"/>
          </a:xfrm>
          <a:prstGeom prst="rect">
            <a:avLst/>
          </a:prstGeom>
        </p:spPr>
      </p:pic>
      <p:sp>
        <p:nvSpPr>
          <p:cNvPr id="89090" name="Rectangle 2"/>
          <p:cNvSpPr>
            <a:spLocks noGrp="1" noChangeArrowheads="1"/>
          </p:cNvSpPr>
          <p:nvPr>
            <p:ph type="body" idx="1"/>
          </p:nvPr>
        </p:nvSpPr>
        <p:spPr>
          <a:xfrm>
            <a:off x="152400" y="0"/>
            <a:ext cx="3200400" cy="609600"/>
          </a:xfrm>
          <a:solidFill>
            <a:srgbClr val="FFFFFF">
              <a:alpha val="80000"/>
            </a:srgbClr>
          </a:solidFill>
        </p:spPr>
        <p:txBody>
          <a:bodyPr/>
          <a:lstStyle/>
          <a:p>
            <a:pPr marL="609600" indent="-609600" eaLnBrk="1" hangingPunct="1">
              <a:spcBef>
                <a:spcPct val="0"/>
              </a:spcBef>
              <a:buFontTx/>
              <a:buNone/>
            </a:pPr>
            <a:r>
              <a:rPr lang="en-US" sz="3000" b="1" dirty="0">
                <a:solidFill>
                  <a:srgbClr val="800000"/>
                </a:solidFill>
                <a:latin typeface="Arial" charset="0"/>
              </a:rPr>
              <a:t>Mercantile </a:t>
            </a:r>
            <a:r>
              <a:rPr lang="en-US" sz="3000" b="1" dirty="0" smtClean="0">
                <a:solidFill>
                  <a:srgbClr val="800000"/>
                </a:solidFill>
                <a:latin typeface="Arial" charset="0"/>
              </a:rPr>
              <a:t>cities</a:t>
            </a:r>
            <a:endParaRPr lang="en-US" sz="3000" b="1" dirty="0">
              <a:solidFill>
                <a:srgbClr val="800000"/>
              </a:solidFill>
              <a:latin typeface="Arial" charset="0"/>
            </a:endParaRPr>
          </a:p>
        </p:txBody>
      </p:sp>
      <p:pic>
        <p:nvPicPr>
          <p:cNvPr id="19460" name="Picture 4" descr="http://whc.unesco.org/uploads/sites/gallery/medium/site_1150_0001.jpg"/>
          <p:cNvPicPr>
            <a:picLocks noChangeAspect="1" noChangeArrowheads="1"/>
          </p:cNvPicPr>
          <p:nvPr/>
        </p:nvPicPr>
        <p:blipFill>
          <a:blip r:embed="rId4" cstate="email">
            <a:lum bright="10000" contrast="30000"/>
            <a:extLst>
              <a:ext uri="{28A0092B-C50C-407E-A947-70E740481C1C}">
                <a14:useLocalDpi xmlns:a14="http://schemas.microsoft.com/office/drawing/2010/main"/>
              </a:ext>
            </a:extLst>
          </a:blip>
          <a:srcRect/>
          <a:stretch>
            <a:fillRect/>
          </a:stretch>
        </p:blipFill>
        <p:spPr bwMode="auto">
          <a:xfrm>
            <a:off x="152400" y="1981200"/>
            <a:ext cx="41910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http://www.pocruises.com/Content/img/ports/Madeira.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5800" y="1985963"/>
            <a:ext cx="44196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52400" y="1981200"/>
            <a:ext cx="15240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FFFFCC"/>
                </a:solidFill>
                <a:effectLst>
                  <a:outerShdw blurRad="38100" dist="38100" dir="2700000" algn="tl">
                    <a:srgbClr val="000000">
                      <a:alpha val="43137"/>
                    </a:srgbClr>
                  </a:outerShdw>
                </a:effectLst>
              </a:rPr>
              <a:t>Liverpool</a:t>
            </a:r>
          </a:p>
        </p:txBody>
      </p:sp>
      <p:sp>
        <p:nvSpPr>
          <p:cNvPr id="6" name="TextBox 5"/>
          <p:cNvSpPr txBox="1">
            <a:spLocks noChangeArrowheads="1"/>
          </p:cNvSpPr>
          <p:nvPr/>
        </p:nvSpPr>
        <p:spPr bwMode="auto">
          <a:xfrm>
            <a:off x="4495800" y="1981200"/>
            <a:ext cx="11430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a:solidFill>
                  <a:srgbClr val="FFFFCC"/>
                </a:solidFill>
                <a:effectLst>
                  <a:outerShdw blurRad="38100" dist="38100" dir="2700000" algn="tl">
                    <a:srgbClr val="000000">
                      <a:alpha val="43137"/>
                    </a:srgbClr>
                  </a:outerShdw>
                </a:effectLst>
              </a:rPr>
              <a:t>Lisbon</a:t>
            </a:r>
          </a:p>
        </p:txBody>
      </p:sp>
      <p:pic>
        <p:nvPicPr>
          <p:cNvPr id="19464" name="Picture 8" descr="http://www.erih.net/typo3temp/pics/2d63024ddb.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600" y="42672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0" descr="http://www.1st-art-gallery.com/thumbnail/80708/1/Boats-In-The-Port-Of-Londo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48200" y="4267200"/>
            <a:ext cx="4267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648200" y="4262438"/>
            <a:ext cx="1219200" cy="461962"/>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FFFFCC"/>
                </a:solidFill>
                <a:effectLst>
                  <a:outerShdw blurRad="38100" dist="38100" dir="2700000" algn="tl">
                    <a:srgbClr val="000000">
                      <a:alpha val="43137"/>
                    </a:srgbClr>
                  </a:outerShdw>
                </a:effectLst>
              </a:rPr>
              <a:t>London</a:t>
            </a:r>
          </a:p>
        </p:txBody>
      </p:sp>
      <p:sp>
        <p:nvSpPr>
          <p:cNvPr id="10" name="TextBox 9"/>
          <p:cNvSpPr txBox="1">
            <a:spLocks noChangeArrowheads="1"/>
          </p:cNvSpPr>
          <p:nvPr/>
        </p:nvSpPr>
        <p:spPr bwMode="auto">
          <a:xfrm>
            <a:off x="2819400" y="5257800"/>
            <a:ext cx="1752600" cy="461963"/>
          </a:xfrm>
          <a:prstGeom prst="rect">
            <a:avLst/>
          </a:prstGeom>
          <a:solidFill>
            <a:srgbClr val="000000">
              <a:alpha val="41000"/>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a:solidFill>
                  <a:srgbClr val="FFFFCC"/>
                </a:solidFill>
                <a:effectLst>
                  <a:outerShdw blurRad="38100" dist="38100" dir="2700000" algn="tl">
                    <a:srgbClr val="000000">
                      <a:alpha val="43137"/>
                    </a:srgbClr>
                  </a:outerShdw>
                </a:effectLst>
              </a:rPr>
              <a:t>Amsterdam</a:t>
            </a:r>
          </a:p>
        </p:txBody>
      </p:sp>
      <p:sp>
        <p:nvSpPr>
          <p:cNvPr id="13" name="TextBox 12"/>
          <p:cNvSpPr txBox="1">
            <a:spLocks noChangeArrowheads="1"/>
          </p:cNvSpPr>
          <p:nvPr/>
        </p:nvSpPr>
        <p:spPr bwMode="auto">
          <a:xfrm>
            <a:off x="7772400" y="152400"/>
            <a:ext cx="11430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Venice</a:t>
            </a:r>
            <a:endParaRPr lang="en-US" sz="2400" dirty="0">
              <a:solidFill>
                <a:srgbClr val="FFFFCC"/>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0">
                                            <p:txEl>
                                              <p:charRg st="4294967295" end="4294967295"/>
                                            </p:txEl>
                                          </p:spTgt>
                                        </p:tgtEl>
                                        <p:attrNameLst>
                                          <p:attrName>style.visibility</p:attrName>
                                        </p:attrNameLst>
                                      </p:cBhvr>
                                      <p:to>
                                        <p:strVal val="visible"/>
                                      </p:to>
                                    </p:set>
                                    <p:animEffect transition="in" filter="blinds(horizontal)">
                                      <p:cBhvr>
                                        <p:cTn id="7" dur="500"/>
                                        <p:tgtEl>
                                          <p:spTgt spid="89090">
                                            <p:txEl>
                                              <p:charRg st="4294967295" end="4294967295"/>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9460"/>
                                        </p:tgtEl>
                                        <p:attrNameLst>
                                          <p:attrName>style.visibility</p:attrName>
                                        </p:attrNameLst>
                                      </p:cBhvr>
                                      <p:to>
                                        <p:strVal val="visible"/>
                                      </p:to>
                                    </p:set>
                                    <p:animEffect transition="in" filter="dissolve">
                                      <p:cBhvr>
                                        <p:cTn id="15" dur="500"/>
                                        <p:tgtEl>
                                          <p:spTgt spid="1946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par>
                                <p:cTn id="19" presetID="9" presetClass="entr" presetSubtype="0" fill="hold" nodeType="withEffect">
                                  <p:stCondLst>
                                    <p:cond delay="0"/>
                                  </p:stCondLst>
                                  <p:childTnLst>
                                    <p:set>
                                      <p:cBhvr>
                                        <p:cTn id="20" dur="1" fill="hold">
                                          <p:stCondLst>
                                            <p:cond delay="0"/>
                                          </p:stCondLst>
                                        </p:cTn>
                                        <p:tgtEl>
                                          <p:spTgt spid="19462"/>
                                        </p:tgtEl>
                                        <p:attrNameLst>
                                          <p:attrName>style.visibility</p:attrName>
                                        </p:attrNameLst>
                                      </p:cBhvr>
                                      <p:to>
                                        <p:strVal val="visible"/>
                                      </p:to>
                                    </p:set>
                                    <p:animEffect transition="in" filter="dissolve">
                                      <p:cBhvr>
                                        <p:cTn id="21" dur="500"/>
                                        <p:tgtEl>
                                          <p:spTgt spid="1946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9" presetClass="entr" presetSubtype="0" fill="hold" nodeType="withEffect">
                                  <p:stCondLst>
                                    <p:cond delay="0"/>
                                  </p:stCondLst>
                                  <p:childTnLst>
                                    <p:set>
                                      <p:cBhvr>
                                        <p:cTn id="26" dur="1" fill="hold">
                                          <p:stCondLst>
                                            <p:cond delay="0"/>
                                          </p:stCondLst>
                                        </p:cTn>
                                        <p:tgtEl>
                                          <p:spTgt spid="19466"/>
                                        </p:tgtEl>
                                        <p:attrNameLst>
                                          <p:attrName>style.visibility</p:attrName>
                                        </p:attrNameLst>
                                      </p:cBhvr>
                                      <p:to>
                                        <p:strVal val="visible"/>
                                      </p:to>
                                    </p:set>
                                    <p:animEffect transition="in" filter="dissolve">
                                      <p:cBhvr>
                                        <p:cTn id="27" dur="500"/>
                                        <p:tgtEl>
                                          <p:spTgt spid="1946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500"/>
                                        <p:tgtEl>
                                          <p:spTgt spid="9"/>
                                        </p:tgtEl>
                                      </p:cBhvr>
                                    </p:animEffect>
                                  </p:childTnLst>
                                </p:cTn>
                              </p:par>
                              <p:par>
                                <p:cTn id="31" presetID="9" presetClass="entr" presetSubtype="0" fill="hold" nodeType="withEffect">
                                  <p:stCondLst>
                                    <p:cond delay="0"/>
                                  </p:stCondLst>
                                  <p:childTnLst>
                                    <p:set>
                                      <p:cBhvr>
                                        <p:cTn id="32" dur="1" fill="hold">
                                          <p:stCondLst>
                                            <p:cond delay="0"/>
                                          </p:stCondLst>
                                        </p:cTn>
                                        <p:tgtEl>
                                          <p:spTgt spid="19464"/>
                                        </p:tgtEl>
                                        <p:attrNameLst>
                                          <p:attrName>style.visibility</p:attrName>
                                        </p:attrNameLst>
                                      </p:cBhvr>
                                      <p:to>
                                        <p:strVal val="visible"/>
                                      </p:to>
                                    </p:set>
                                    <p:animEffect transition="in" filter="dissolve">
                                      <p:cBhvr>
                                        <p:cTn id="33" dur="500"/>
                                        <p:tgtEl>
                                          <p:spTgt spid="19464"/>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dissolv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ldLvl="2" autoUpdateAnimBg="0"/>
      <p:bldP spid="5" grpId="0" animBg="1"/>
      <p:bldP spid="6" grpId="0" animBg="1"/>
      <p:bldP spid="9" grpId="0" animBg="1"/>
      <p:bldP spid="10" grpId="0" animBg="1"/>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0" y="0"/>
            <a:ext cx="9144000" cy="6858000"/>
          </a:xfrm>
        </p:spPr>
        <p:txBody>
          <a:bodyPr/>
          <a:lstStyle/>
          <a:p>
            <a:pPr marL="609600" indent="-609600" eaLnBrk="1" hangingPunct="1">
              <a:buFontTx/>
              <a:buNone/>
            </a:pPr>
            <a:r>
              <a:rPr lang="en-US" sz="2900" b="1" dirty="0">
                <a:solidFill>
                  <a:srgbClr val="800000"/>
                </a:solidFill>
                <a:latin typeface="Arial" charset="0"/>
              </a:rPr>
              <a:t>Mercantile cities (e.g. Lisbon, Amsterdam, London, Liverpool, …)</a:t>
            </a:r>
          </a:p>
          <a:p>
            <a:pPr marL="609600" indent="-609600" eaLnBrk="1" hangingPunct="1"/>
            <a:r>
              <a:rPr lang="en-US" sz="2900" b="1" dirty="0">
                <a:solidFill>
                  <a:srgbClr val="800000"/>
                </a:solidFill>
                <a:latin typeface="Arial" charset="0"/>
              </a:rPr>
              <a:t>Maritime trade disrupted trade routes &amp; centers of power starting in the 1500s (from interior to coastal ports)</a:t>
            </a:r>
          </a:p>
          <a:p>
            <a:pPr marL="609600" indent="-609600" eaLnBrk="1" hangingPunct="1"/>
            <a:r>
              <a:rPr lang="en-US" sz="2900" b="1" dirty="0">
                <a:solidFill>
                  <a:srgbClr val="800000"/>
                </a:solidFill>
                <a:latin typeface="Arial" charset="0"/>
              </a:rPr>
              <a:t>Central square became focus (</a:t>
            </a:r>
            <a:r>
              <a:rPr lang="ja-JP" altLang="en-US" sz="2900" b="1" dirty="0">
                <a:solidFill>
                  <a:srgbClr val="800000"/>
                </a:solidFill>
                <a:latin typeface="Arial" charset="0"/>
              </a:rPr>
              <a:t>“</a:t>
            </a:r>
            <a:r>
              <a:rPr lang="en-US" sz="2900" b="1" dirty="0">
                <a:solidFill>
                  <a:srgbClr val="800000"/>
                </a:solidFill>
                <a:latin typeface="Arial" charset="0"/>
              </a:rPr>
              <a:t>downtown</a:t>
            </a:r>
            <a:r>
              <a:rPr lang="ja-JP" altLang="en-US" sz="2900" b="1" dirty="0">
                <a:solidFill>
                  <a:srgbClr val="800000"/>
                </a:solidFill>
                <a:latin typeface="Arial" charset="0"/>
              </a:rPr>
              <a:t>”</a:t>
            </a:r>
            <a:r>
              <a:rPr lang="en-US" sz="2900" b="1" dirty="0">
                <a:solidFill>
                  <a:srgbClr val="800000"/>
                </a:solidFill>
                <a:latin typeface="Arial" charset="0"/>
              </a:rPr>
              <a:t>)</a:t>
            </a:r>
          </a:p>
          <a:p>
            <a:pPr marL="609600" indent="-609600" eaLnBrk="1" hangingPunct="1"/>
            <a:r>
              <a:rPr lang="en-US" sz="2900" b="1" dirty="0">
                <a:solidFill>
                  <a:srgbClr val="800000"/>
                </a:solidFill>
                <a:latin typeface="Arial" charset="0"/>
              </a:rPr>
              <a:t>These cities became nodes of a network of trade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blinds(horizontal)">
                                      <p:cBhvr>
                                        <p:cTn id="7" dur="500"/>
                                        <p:tgtEl>
                                          <p:spTgt spid="890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090">
                                            <p:txEl>
                                              <p:pRg st="1" end="1"/>
                                            </p:txEl>
                                          </p:spTgt>
                                        </p:tgtEl>
                                        <p:attrNameLst>
                                          <p:attrName>style.visibility</p:attrName>
                                        </p:attrNameLst>
                                      </p:cBhvr>
                                      <p:to>
                                        <p:strVal val="visible"/>
                                      </p:to>
                                    </p:set>
                                    <p:animEffect transition="in" filter="blinds(horizontal)">
                                      <p:cBhvr>
                                        <p:cTn id="12" dur="500"/>
                                        <p:tgtEl>
                                          <p:spTgt spid="890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9090">
                                            <p:txEl>
                                              <p:pRg st="2" end="2"/>
                                            </p:txEl>
                                          </p:spTgt>
                                        </p:tgtEl>
                                        <p:attrNameLst>
                                          <p:attrName>style.visibility</p:attrName>
                                        </p:attrNameLst>
                                      </p:cBhvr>
                                      <p:to>
                                        <p:strVal val="visible"/>
                                      </p:to>
                                    </p:set>
                                    <p:animEffect transition="in" filter="blinds(horizontal)">
                                      <p:cBhvr>
                                        <p:cTn id="17" dur="500"/>
                                        <p:tgtEl>
                                          <p:spTgt spid="8909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9090">
                                            <p:txEl>
                                              <p:pRg st="3" end="3"/>
                                            </p:txEl>
                                          </p:spTgt>
                                        </p:tgtEl>
                                        <p:attrNameLst>
                                          <p:attrName>style.visibility</p:attrName>
                                        </p:attrNameLst>
                                      </p:cBhvr>
                                      <p:to>
                                        <p:strVal val="visible"/>
                                      </p:to>
                                    </p:set>
                                    <p:animEffect transition="in" filter="blinds(horizontal)">
                                      <p:cBhvr>
                                        <p:cTn id="22" dur="500"/>
                                        <p:tgtEl>
                                          <p:spTgt spid="890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bldLvl="2"/>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Text Box 6"/>
          <p:cNvSpPr txBox="1">
            <a:spLocks noChangeArrowheads="1"/>
          </p:cNvSpPr>
          <p:nvPr/>
        </p:nvSpPr>
        <p:spPr bwMode="auto">
          <a:xfrm>
            <a:off x="304800" y="152400"/>
            <a:ext cx="8534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000099"/>
                </a:solidFill>
                <a:latin typeface="Franklin Gothic Medium" charset="0"/>
              </a:rPr>
              <a:t>During the mercantile era, the cities that thrived were embellished by wealthy merchant families, who built ornate mansions, patronized the arts, participated in city governments, and supported the reconstruction of city centers.</a:t>
            </a:r>
          </a:p>
        </p:txBody>
      </p:sp>
      <p:pic>
        <p:nvPicPr>
          <p:cNvPr id="24579" name="Picture 7" descr="deblij_ch09_fig1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905000"/>
            <a:ext cx="70104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8"/>
          <p:cNvSpPr txBox="1">
            <a:spLocks noChangeArrowheads="1"/>
          </p:cNvSpPr>
          <p:nvPr/>
        </p:nvSpPr>
        <p:spPr bwMode="auto">
          <a:xfrm>
            <a:off x="7391400" y="2971800"/>
            <a:ext cx="144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800">
                <a:solidFill>
                  <a:srgbClr val="000099"/>
                </a:solidFill>
                <a:latin typeface="Franklin Gothic Medium" charset="0"/>
              </a:rPr>
              <a:t>Genoa, Italy</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descr="deblij_ch09_fig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98425"/>
            <a:ext cx="8610600"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p:cNvSpPr>
            <a:spLocks noGrp="1" noChangeArrowheads="1"/>
          </p:cNvSpPr>
          <p:nvPr>
            <p:ph type="title"/>
          </p:nvPr>
        </p:nvSpPr>
        <p:spPr>
          <a:xfrm>
            <a:off x="5257800" y="76200"/>
            <a:ext cx="3581400" cy="1066800"/>
          </a:xfrm>
          <a:solidFill>
            <a:srgbClr val="FFFFFF">
              <a:alpha val="50195"/>
            </a:srgbClr>
          </a:solidFill>
        </p:spPr>
        <p:txBody>
          <a:bodyPr anchor="t"/>
          <a:lstStyle/>
          <a:p>
            <a:pPr algn="r" eaLnBrk="1" hangingPunct="1"/>
            <a:r>
              <a:rPr lang="en-US" sz="3200" b="1">
                <a:solidFill>
                  <a:srgbClr val="800000"/>
                </a:solidFill>
                <a:latin typeface="Arial" charset="0"/>
              </a:rPr>
              <a:t>The Second </a:t>
            </a:r>
            <a:br>
              <a:rPr lang="en-US" sz="3200" b="1">
                <a:solidFill>
                  <a:srgbClr val="800000"/>
                </a:solidFill>
                <a:latin typeface="Arial" charset="0"/>
              </a:rPr>
            </a:br>
            <a:r>
              <a:rPr lang="en-US" sz="3200" b="1">
                <a:solidFill>
                  <a:srgbClr val="800000"/>
                </a:solidFill>
                <a:latin typeface="Arial" charset="0"/>
              </a:rPr>
              <a:t>Urban Revolution</a:t>
            </a:r>
          </a:p>
        </p:txBody>
      </p:sp>
      <p:sp>
        <p:nvSpPr>
          <p:cNvPr id="2" name="Rectangle 3"/>
          <p:cNvSpPr>
            <a:spLocks noGrp="1" noChangeArrowheads="1"/>
          </p:cNvSpPr>
          <p:nvPr>
            <p:ph type="body" idx="1"/>
          </p:nvPr>
        </p:nvSpPr>
        <p:spPr>
          <a:xfrm>
            <a:off x="228600" y="5791200"/>
            <a:ext cx="8610600" cy="1066800"/>
          </a:xfrm>
          <a:solidFill>
            <a:srgbClr val="FFFFFF">
              <a:alpha val="67058"/>
            </a:srgbClr>
          </a:solidFill>
        </p:spPr>
        <p:txBody>
          <a:bodyPr/>
          <a:lstStyle/>
          <a:p>
            <a:pPr marL="457200" lvl="1" indent="-457200" eaLnBrk="1" hangingPunct="1">
              <a:spcBef>
                <a:spcPct val="0"/>
              </a:spcBef>
              <a:buFont typeface="Arial"/>
              <a:buChar char="•"/>
            </a:pPr>
            <a:r>
              <a:rPr lang="en-US" b="1" dirty="0">
                <a:solidFill>
                  <a:srgbClr val="800000"/>
                </a:solidFill>
                <a:latin typeface="Arial" charset="0"/>
              </a:rPr>
              <a:t>2nd </a:t>
            </a:r>
            <a:r>
              <a:rPr lang="en-US" b="1" dirty="0" err="1">
                <a:solidFill>
                  <a:srgbClr val="800000"/>
                </a:solidFill>
                <a:latin typeface="Arial" charset="0"/>
              </a:rPr>
              <a:t>Agr</a:t>
            </a:r>
            <a:r>
              <a:rPr lang="en-US" b="1" dirty="0">
                <a:solidFill>
                  <a:srgbClr val="800000"/>
                </a:solidFill>
                <a:latin typeface="Arial" charset="0"/>
              </a:rPr>
              <a:t>. Rev. </a:t>
            </a:r>
            <a:r>
              <a:rPr lang="en-US" b="1" dirty="0" smtClean="0">
                <a:solidFill>
                  <a:srgbClr val="800000"/>
                </a:solidFill>
                <a:latin typeface="Arial" charset="0"/>
              </a:rPr>
              <a:t>= (</a:t>
            </a:r>
            <a:r>
              <a:rPr lang="en-US" b="1" dirty="0">
                <a:solidFill>
                  <a:srgbClr val="800000"/>
                </a:solidFill>
                <a:latin typeface="Arial" charset="0"/>
                <a:cs typeface="Arial" charset="0"/>
              </a:rPr>
              <a:t>↑ </a:t>
            </a:r>
            <a:r>
              <a:rPr lang="en-US" b="1" dirty="0">
                <a:solidFill>
                  <a:srgbClr val="800000"/>
                </a:solidFill>
                <a:latin typeface="Arial" charset="0"/>
              </a:rPr>
              <a:t>food/surplus; pop. </a:t>
            </a:r>
            <a:r>
              <a:rPr lang="en-US" b="1" dirty="0">
                <a:solidFill>
                  <a:srgbClr val="800000"/>
                </a:solidFill>
                <a:latin typeface="Arial" charset="0"/>
                <a:cs typeface="Arial" charset="0"/>
              </a:rPr>
              <a:t>→ </a:t>
            </a:r>
            <a:r>
              <a:rPr lang="en-US" b="1" dirty="0">
                <a:solidFill>
                  <a:srgbClr val="800000"/>
                </a:solidFill>
                <a:latin typeface="Arial" charset="0"/>
              </a:rPr>
              <a:t>cities </a:t>
            </a:r>
            <a:r>
              <a:rPr lang="en-US" b="1" dirty="0" smtClean="0">
                <a:solidFill>
                  <a:srgbClr val="800000"/>
                </a:solidFill>
                <a:latin typeface="Arial" charset="0"/>
              </a:rPr>
              <a:t>)</a:t>
            </a:r>
          </a:p>
          <a:p>
            <a:pPr marL="457200" lvl="1" indent="-457200" eaLnBrk="1" hangingPunct="1">
              <a:spcBef>
                <a:spcPct val="0"/>
              </a:spcBef>
              <a:buFont typeface="Arial"/>
              <a:buChar char="•"/>
            </a:pPr>
            <a:r>
              <a:rPr lang="en-US" b="1" dirty="0" smtClean="0">
                <a:solidFill>
                  <a:srgbClr val="800000"/>
                </a:solidFill>
                <a:latin typeface="Arial" charset="0"/>
              </a:rPr>
              <a:t>Ind</a:t>
            </a:r>
            <a:r>
              <a:rPr lang="en-US" b="1" dirty="0">
                <a:solidFill>
                  <a:srgbClr val="800000"/>
                </a:solidFill>
                <a:latin typeface="Arial" charset="0"/>
              </a:rPr>
              <a:t>. Rev. </a:t>
            </a:r>
            <a:r>
              <a:rPr lang="en-US" b="1" dirty="0" smtClean="0">
                <a:solidFill>
                  <a:srgbClr val="800000"/>
                </a:solidFill>
                <a:latin typeface="Arial" charset="0"/>
              </a:rPr>
              <a:t>= (</a:t>
            </a:r>
            <a:r>
              <a:rPr lang="en-US" b="1" dirty="0">
                <a:solidFill>
                  <a:srgbClr val="800000"/>
                </a:solidFill>
                <a:latin typeface="Arial" charset="0"/>
                <a:cs typeface="Arial" charset="0"/>
              </a:rPr>
              <a:t>↑</a:t>
            </a:r>
            <a:r>
              <a:rPr lang="en-US" b="1" dirty="0">
                <a:solidFill>
                  <a:srgbClr val="800000"/>
                </a:solidFill>
                <a:latin typeface="Arial" charset="0"/>
              </a:rPr>
              <a:t> cities near resources)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dissolve">
                                      <p:cBhvr>
                                        <p:cTn id="7" dur="500"/>
                                        <p:tgtEl>
                                          <p:spTgt spid="2">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dissolve">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0" y="0"/>
            <a:ext cx="9144000" cy="6858000"/>
          </a:xfrm>
        </p:spPr>
        <p:txBody>
          <a:bodyPr/>
          <a:lstStyle/>
          <a:p>
            <a:pPr marL="609600" indent="-609600" eaLnBrk="1" hangingPunct="1">
              <a:buFontTx/>
              <a:buNone/>
            </a:pPr>
            <a:r>
              <a:rPr lang="en-US" sz="2900" b="1">
                <a:solidFill>
                  <a:srgbClr val="800000"/>
                </a:solidFill>
                <a:latin typeface="Arial" charset="0"/>
              </a:rPr>
              <a:t>Second Urban Revolution</a:t>
            </a:r>
          </a:p>
          <a:p>
            <a:pPr marL="609600" indent="-609600" eaLnBrk="1" hangingPunct="1"/>
            <a:r>
              <a:rPr lang="en-US" sz="2800" b="1">
                <a:solidFill>
                  <a:srgbClr val="800000"/>
                </a:solidFill>
                <a:latin typeface="Arial" charset="0"/>
              </a:rPr>
              <a:t>People </a:t>
            </a:r>
            <a:r>
              <a:rPr lang="en-US" b="1">
                <a:solidFill>
                  <a:srgbClr val="800000"/>
                </a:solidFill>
                <a:latin typeface="Arial" charset="0"/>
                <a:cs typeface="Arial" charset="0"/>
              </a:rPr>
              <a:t>→</a:t>
            </a:r>
            <a:r>
              <a:rPr lang="en-US" sz="2800" b="1">
                <a:solidFill>
                  <a:srgbClr val="800000"/>
                </a:solidFill>
                <a:latin typeface="Arial" charset="0"/>
                <a:cs typeface="Arial" charset="0"/>
              </a:rPr>
              <a:t> </a:t>
            </a:r>
            <a:r>
              <a:rPr lang="en-US" sz="2800" b="1">
                <a:solidFill>
                  <a:srgbClr val="800000"/>
                </a:solidFill>
                <a:latin typeface="Arial" charset="0"/>
              </a:rPr>
              <a:t>cities (manufacturing)</a:t>
            </a:r>
          </a:p>
          <a:p>
            <a:pPr marL="609600" indent="-609600" eaLnBrk="1" hangingPunct="1"/>
            <a:r>
              <a:rPr lang="en-US" sz="2800" b="1">
                <a:solidFill>
                  <a:srgbClr val="800000"/>
                </a:solidFill>
                <a:latin typeface="Arial" charset="0"/>
              </a:rPr>
              <a:t>Made possible by:</a:t>
            </a:r>
          </a:p>
          <a:p>
            <a:pPr lvl="1" eaLnBrk="1" hangingPunct="1"/>
            <a:r>
              <a:rPr lang="en-US" b="1">
                <a:solidFill>
                  <a:srgbClr val="800000"/>
                </a:solidFill>
                <a:latin typeface="Arial" charset="0"/>
              </a:rPr>
              <a:t>	2nd Agr. Rev. (</a:t>
            </a:r>
            <a:r>
              <a:rPr lang="en-US" b="1">
                <a:solidFill>
                  <a:srgbClr val="800000"/>
                </a:solidFill>
                <a:latin typeface="Arial" charset="0"/>
                <a:cs typeface="Arial" charset="0"/>
              </a:rPr>
              <a:t>↑ </a:t>
            </a:r>
            <a:r>
              <a:rPr lang="en-US" b="1">
                <a:solidFill>
                  <a:srgbClr val="800000"/>
                </a:solidFill>
                <a:latin typeface="Arial" charset="0"/>
              </a:rPr>
              <a:t>food production &amp; surplus)</a:t>
            </a:r>
          </a:p>
          <a:p>
            <a:pPr lvl="1" eaLnBrk="1" hangingPunct="1"/>
            <a:r>
              <a:rPr lang="en-US" b="1">
                <a:solidFill>
                  <a:srgbClr val="800000"/>
                </a:solidFill>
                <a:latin typeface="Arial" charset="0"/>
              </a:rPr>
              <a:t>	Ind. Rev. (</a:t>
            </a:r>
            <a:r>
              <a:rPr lang="en-US" b="1">
                <a:solidFill>
                  <a:srgbClr val="800000"/>
                </a:solidFill>
                <a:latin typeface="Arial" charset="0"/>
                <a:cs typeface="Arial" charset="0"/>
              </a:rPr>
              <a:t>↑</a:t>
            </a:r>
            <a:r>
              <a:rPr lang="en-US" b="1">
                <a:solidFill>
                  <a:srgbClr val="800000"/>
                </a:solidFill>
                <a:latin typeface="Arial" charset="0"/>
              </a:rPr>
              <a:t> growth of cities near resources)</a:t>
            </a:r>
          </a:p>
        </p:txBody>
      </p:sp>
      <p:pic>
        <p:nvPicPr>
          <p:cNvPr id="266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2800350"/>
            <a:ext cx="5105400"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blinds(horizontal)">
                                      <p:cBhvr>
                                        <p:cTn id="7" dur="500"/>
                                        <p:tgtEl>
                                          <p:spTgt spid="890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3" name="Picture 3" descr="lagos"/>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800600" y="228600"/>
            <a:ext cx="4191000" cy="648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4" descr="kultur11111"/>
          <p:cNvPicPr>
            <a:picLocks noChangeAspect="1" noChangeArrowheads="1"/>
          </p:cNvPicPr>
          <p:nvPr/>
        </p:nvPicPr>
        <p:blipFill>
          <a:blip r:embed="rId4">
            <a:lum bright="6000" contrast="6000"/>
            <a:extLst>
              <a:ext uri="{28A0092B-C50C-407E-A947-70E740481C1C}">
                <a14:useLocalDpi xmlns:a14="http://schemas.microsoft.com/office/drawing/2010/main"/>
              </a:ext>
            </a:extLst>
          </a:blip>
          <a:srcRect/>
          <a:stretch>
            <a:fillRect/>
          </a:stretch>
        </p:blipFill>
        <p:spPr bwMode="auto">
          <a:xfrm>
            <a:off x="152400" y="228600"/>
            <a:ext cx="441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NGR-Lagos-DFabiwe1"/>
          <p:cNvPicPr>
            <a:picLocks noChangeAspect="1" noChangeArrowheads="1"/>
          </p:cNvPicPr>
          <p:nvPr/>
        </p:nvPicPr>
        <p:blipFill rotWithShape="1">
          <a:blip r:embed="rId5" cstate="email">
            <a:lum bright="18000" contrast="42000"/>
            <a:extLst>
              <a:ext uri="{28A0092B-C50C-407E-A947-70E740481C1C}">
                <a14:useLocalDpi xmlns:a14="http://schemas.microsoft.com/office/drawing/2010/main"/>
              </a:ext>
            </a:extLst>
          </a:blip>
          <a:srcRect/>
          <a:stretch/>
        </p:blipFill>
        <p:spPr bwMode="auto">
          <a:xfrm>
            <a:off x="152401" y="3276600"/>
            <a:ext cx="4419600" cy="3437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6661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http://www.titanicinbelfast.com/uploads/WAG3789larg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719388"/>
            <a:ext cx="5181600"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267200" y="2743200"/>
            <a:ext cx="11430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dirty="0">
                <a:solidFill>
                  <a:srgbClr val="FFFFCC"/>
                </a:solidFill>
                <a:effectLst>
                  <a:outerShdw blurRad="38100" dist="38100" dir="2700000" algn="tl">
                    <a:srgbClr val="000000">
                      <a:alpha val="43137"/>
                    </a:srgbClr>
                  </a:outerShdw>
                </a:effectLst>
              </a:rPr>
              <a:t>Belfast</a:t>
            </a:r>
          </a:p>
        </p:txBody>
      </p:sp>
      <p:pic>
        <p:nvPicPr>
          <p:cNvPr id="151556" name="Picture 4" descr="http://3.bp.blogspot.com/_1-xvEOICRwA/SiuNb8CWXaI/AAAAAAAABRg/BPc7Ost-f08/s400/Chicago-193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26088" y="2743200"/>
            <a:ext cx="33893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5562600" y="6167438"/>
            <a:ext cx="1371600" cy="461962"/>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FFFFCC"/>
                </a:solidFill>
                <a:effectLst>
                  <a:outerShdw blurRad="38100" dist="38100" dir="2700000" algn="tl">
                    <a:srgbClr val="000000">
                      <a:alpha val="43137"/>
                    </a:srgbClr>
                  </a:outerShdw>
                </a:effectLst>
              </a:rPr>
              <a:t>Chicago</a:t>
            </a:r>
          </a:p>
        </p:txBody>
      </p:sp>
      <p:pic>
        <p:nvPicPr>
          <p:cNvPr id="3" name="Picture 2"/>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33000"/>
                    </a14:imgEffect>
                    <a14:imgEffect>
                      <a14:brightnessContrast contrast="20000"/>
                    </a14:imgEffect>
                  </a14:imgLayer>
                </a14:imgProps>
              </a:ext>
              <a:ext uri="{28A0092B-C50C-407E-A947-70E740481C1C}">
                <a14:useLocalDpi xmlns:a14="http://schemas.microsoft.com/office/drawing/2010/main"/>
              </a:ext>
            </a:extLst>
          </a:blip>
          <a:srcRect t="44229" b="2798"/>
          <a:stretch/>
        </p:blipFill>
        <p:spPr>
          <a:xfrm>
            <a:off x="0" y="8649"/>
            <a:ext cx="9144000" cy="2670189"/>
          </a:xfrm>
          <a:prstGeom prst="rect">
            <a:avLst/>
          </a:prstGeom>
        </p:spPr>
      </p:pic>
      <p:pic>
        <p:nvPicPr>
          <p:cNvPr id="7" name="Picture 3"/>
          <p:cNvPicPr>
            <a:picLocks noChangeAspect="1" noChangeArrowheads="1"/>
          </p:cNvPicPr>
          <p:nvPr/>
        </p:nvPicPr>
        <p:blipFill>
          <a:blip r:embed="rId7" cstate="email">
            <a:lum contrast="10000"/>
            <a:extLst>
              <a:ext uri="{28A0092B-C50C-407E-A947-70E740481C1C}">
                <a14:useLocalDpi xmlns:a14="http://schemas.microsoft.com/office/drawing/2010/main"/>
              </a:ext>
            </a:extLst>
          </a:blip>
          <a:srcRect/>
          <a:stretch>
            <a:fillRect/>
          </a:stretch>
        </p:blipFill>
        <p:spPr bwMode="auto">
          <a:xfrm>
            <a:off x="7467600" y="1647825"/>
            <a:ext cx="16764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0" y="2209800"/>
            <a:ext cx="1219200" cy="461665"/>
          </a:xfrm>
          <a:prstGeom prst="rect">
            <a:avLst/>
          </a:prstGeom>
          <a:solidFill>
            <a:srgbClr val="000000">
              <a:alpha val="25098"/>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400" dirty="0" smtClean="0">
                <a:solidFill>
                  <a:srgbClr val="FFFFCC"/>
                </a:solidFill>
                <a:effectLst>
                  <a:outerShdw blurRad="38100" dist="38100" dir="2700000" algn="tl">
                    <a:srgbClr val="000000">
                      <a:alpha val="43137"/>
                    </a:srgbClr>
                  </a:outerShdw>
                </a:effectLst>
              </a:rPr>
              <a:t>London</a:t>
            </a:r>
            <a:endParaRPr lang="en-US" sz="2400" dirty="0">
              <a:solidFill>
                <a:srgbClr val="FFFFCC"/>
              </a:solidFill>
              <a:effectLst>
                <a:outerShdw blurRad="38100" dist="38100" dir="2700000" algn="tl">
                  <a:srgbClr val="000000">
                    <a:alpha val="43137"/>
                  </a:srgbClr>
                </a:outerShdw>
              </a:effectLst>
            </a:endParaRPr>
          </a:p>
        </p:txBody>
      </p:sp>
      <p:sp>
        <p:nvSpPr>
          <p:cNvPr id="12" name="Rectangle 2"/>
          <p:cNvSpPr txBox="1">
            <a:spLocks noChangeArrowheads="1"/>
          </p:cNvSpPr>
          <p:nvPr/>
        </p:nvSpPr>
        <p:spPr bwMode="auto">
          <a:xfrm>
            <a:off x="0" y="0"/>
            <a:ext cx="4648200" cy="609600"/>
          </a:xfrm>
          <a:prstGeom prst="rect">
            <a:avLst/>
          </a:prstGeom>
          <a:solidFill>
            <a:schemeClr val="bg1">
              <a:alpha val="8200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7663" indent="-347663" eaLnBrk="1" hangingPunct="1"/>
            <a:r>
              <a:rPr lang="en-US" b="1" dirty="0" smtClean="0">
                <a:solidFill>
                  <a:srgbClr val="800000"/>
                </a:solidFill>
                <a:latin typeface="Arial" charset="0"/>
              </a:rPr>
              <a:t>Manufacturing Cities</a:t>
            </a:r>
            <a:endParaRPr lang="en-US" sz="3000" b="1" dirty="0">
              <a:solidFill>
                <a:srgbClr val="8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nodeType="after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1554"/>
                                        </p:tgtEl>
                                        <p:attrNameLst>
                                          <p:attrName>style.visibility</p:attrName>
                                        </p:attrNameLst>
                                      </p:cBhvr>
                                      <p:to>
                                        <p:strVal val="visible"/>
                                      </p:to>
                                    </p:set>
                                    <p:animEffect transition="in" filter="dissolve">
                                      <p:cBhvr>
                                        <p:cTn id="12" dur="500"/>
                                        <p:tgtEl>
                                          <p:spTgt spid="151554"/>
                                        </p:tgtEl>
                                      </p:cBhvr>
                                    </p:animEffect>
                                  </p:childTnLst>
                                </p:cTn>
                              </p:par>
                              <p:par>
                                <p:cTn id="13" presetID="9" presetClass="exit" presetSubtype="0" fill="hold" nodeType="withEffect">
                                  <p:stCondLst>
                                    <p:cond delay="0"/>
                                  </p:stCondLst>
                                  <p:childTnLst>
                                    <p:animEffect transition="out" filter="dissolv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par>
                          <p:cTn id="20" fill="hold">
                            <p:stCondLst>
                              <p:cond delay="1000"/>
                            </p:stCondLst>
                            <p:childTnLst>
                              <p:par>
                                <p:cTn id="21" presetID="9" presetClass="entr" presetSubtype="0" fill="hold" nodeType="afterEffect">
                                  <p:stCondLst>
                                    <p:cond delay="0"/>
                                  </p:stCondLst>
                                  <p:childTnLst>
                                    <p:set>
                                      <p:cBhvr>
                                        <p:cTn id="22" dur="1" fill="hold">
                                          <p:stCondLst>
                                            <p:cond delay="0"/>
                                          </p:stCondLst>
                                        </p:cTn>
                                        <p:tgtEl>
                                          <p:spTgt spid="151556"/>
                                        </p:tgtEl>
                                        <p:attrNameLst>
                                          <p:attrName>style.visibility</p:attrName>
                                        </p:attrNameLst>
                                      </p:cBhvr>
                                      <p:to>
                                        <p:strVal val="visible"/>
                                      </p:to>
                                    </p:set>
                                    <p:animEffect transition="in" filter="dissolve">
                                      <p:cBhvr>
                                        <p:cTn id="23" dur="500"/>
                                        <p:tgtEl>
                                          <p:spTgt spid="15155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0" y="0"/>
            <a:ext cx="9144000" cy="6858000"/>
          </a:xfrm>
        </p:spPr>
        <p:txBody>
          <a:bodyPr/>
          <a:lstStyle/>
          <a:p>
            <a:pPr marL="609600" indent="-609600" eaLnBrk="1" hangingPunct="1">
              <a:buFontTx/>
              <a:buNone/>
            </a:pPr>
            <a:r>
              <a:rPr lang="en-US" sz="2900" b="1" dirty="0">
                <a:solidFill>
                  <a:srgbClr val="800000"/>
                </a:solidFill>
                <a:latin typeface="Arial" charset="0"/>
              </a:rPr>
              <a:t>Manufacturing cities</a:t>
            </a:r>
          </a:p>
          <a:p>
            <a:pPr marL="609600" indent="-609600" eaLnBrk="1" hangingPunct="1"/>
            <a:r>
              <a:rPr lang="en-US" sz="2900" b="1" dirty="0">
                <a:solidFill>
                  <a:srgbClr val="800000"/>
                </a:solidFill>
                <a:latin typeface="Arial" charset="0"/>
              </a:rPr>
              <a:t>Grew out of Ind. Rev. and </a:t>
            </a:r>
            <a:r>
              <a:rPr lang="ja-JP" altLang="en-US" sz="2900" b="1" dirty="0">
                <a:solidFill>
                  <a:srgbClr val="800000"/>
                </a:solidFill>
                <a:latin typeface="Arial" charset="0"/>
              </a:rPr>
              <a:t>“</a:t>
            </a:r>
            <a:r>
              <a:rPr lang="en-US" sz="2900" b="1" dirty="0">
                <a:solidFill>
                  <a:srgbClr val="800000"/>
                </a:solidFill>
                <a:latin typeface="Arial" charset="0"/>
              </a:rPr>
              <a:t>Little Ice Age</a:t>
            </a:r>
            <a:r>
              <a:rPr lang="ja-JP" altLang="en-US" sz="2900" b="1" dirty="0">
                <a:solidFill>
                  <a:srgbClr val="800000"/>
                </a:solidFill>
                <a:latin typeface="Arial" charset="0"/>
              </a:rPr>
              <a:t>”</a:t>
            </a:r>
            <a:endParaRPr lang="en-US" sz="2900" b="1" dirty="0">
              <a:solidFill>
                <a:srgbClr val="800000"/>
              </a:solidFill>
              <a:latin typeface="Arial" charset="0"/>
            </a:endParaRPr>
          </a:p>
          <a:p>
            <a:pPr marL="609600" indent="-609600" eaLnBrk="1" hangingPunct="1"/>
            <a:r>
              <a:rPr lang="en-US" sz="2900" b="1" dirty="0">
                <a:solidFill>
                  <a:srgbClr val="800000"/>
                </a:solidFill>
                <a:latin typeface="Arial" charset="0"/>
              </a:rPr>
              <a:t>Mushrooming </a:t>
            </a:r>
            <a:r>
              <a:rPr lang="en-US" sz="2900" b="1" dirty="0" smtClean="0">
                <a:solidFill>
                  <a:srgbClr val="800000"/>
                </a:solidFill>
                <a:latin typeface="Arial" charset="0"/>
              </a:rPr>
              <a:t>populations – fed the factories with cheap labor, but led to the development of tenements – or low-class apartment complexes often located just outside the central city, … and with new technologies like railroads, these urban realms were connected in ways that were impossible previously …</a:t>
            </a:r>
            <a:endParaRPr lang="en-US" sz="2900" b="1" dirty="0">
              <a:solidFill>
                <a:srgbClr val="800000"/>
              </a:solidFill>
              <a:latin typeface="Arial" charset="0"/>
            </a:endParaRPr>
          </a:p>
          <a:p>
            <a:pPr marL="609600" indent="-609600" eaLnBrk="1" hangingPunct="1"/>
            <a:r>
              <a:rPr lang="en-US" sz="2900" b="1" dirty="0" smtClean="0">
                <a:solidFill>
                  <a:srgbClr val="800000"/>
                </a:solidFill>
                <a:latin typeface="Arial" charset="0"/>
              </a:rPr>
              <a:t>The poor </a:t>
            </a:r>
            <a:r>
              <a:rPr lang="en-US" sz="2900" b="1" dirty="0">
                <a:solidFill>
                  <a:srgbClr val="800000"/>
                </a:solidFill>
                <a:latin typeface="Arial" charset="0"/>
              </a:rPr>
              <a:t>living &amp; health </a:t>
            </a:r>
            <a:r>
              <a:rPr lang="en-US" sz="2900" b="1" dirty="0" smtClean="0">
                <a:solidFill>
                  <a:srgbClr val="800000"/>
                </a:solidFill>
                <a:latin typeface="Arial" charset="0"/>
              </a:rPr>
              <a:t>conditions improved </a:t>
            </a:r>
            <a:r>
              <a:rPr lang="en-US" sz="2900" b="1" dirty="0">
                <a:solidFill>
                  <a:srgbClr val="800000"/>
                </a:solidFill>
                <a:latin typeface="Arial" charset="0"/>
              </a:rPr>
              <a:t>w/ </a:t>
            </a:r>
            <a:r>
              <a:rPr lang="en-US" sz="2900" b="1" dirty="0" err="1">
                <a:solidFill>
                  <a:srgbClr val="800000"/>
                </a:solidFill>
                <a:latin typeface="Arial" charset="0"/>
              </a:rPr>
              <a:t>gov</a:t>
            </a:r>
            <a:r>
              <a:rPr lang="ja-JP" altLang="en-US" sz="2900" b="1" dirty="0">
                <a:solidFill>
                  <a:srgbClr val="800000"/>
                </a:solidFill>
                <a:latin typeface="Arial" charset="0"/>
              </a:rPr>
              <a:t>’</a:t>
            </a:r>
            <a:r>
              <a:rPr lang="en-US" sz="2900" b="1" dirty="0">
                <a:solidFill>
                  <a:srgbClr val="800000"/>
                </a:solidFill>
                <a:latin typeface="Arial" charset="0"/>
              </a:rPr>
              <a:t>t intervention, city planning, </a:t>
            </a:r>
            <a:r>
              <a:rPr lang="en-US" sz="2900" b="1" dirty="0" smtClean="0">
                <a:solidFill>
                  <a:srgbClr val="800000"/>
                </a:solidFill>
                <a:latin typeface="Arial" charset="0"/>
              </a:rPr>
              <a:t>and laws such as zoning – in which city land was reserved specifically for residential, commercial, or industrial use …</a:t>
            </a:r>
            <a:endParaRPr lang="en-US" sz="2900" b="1" dirty="0">
              <a:solidFill>
                <a:srgbClr val="8000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blinds(horizontal)">
                                      <p:cBhvr>
                                        <p:cTn id="7" dur="500"/>
                                        <p:tgtEl>
                                          <p:spTgt spid="890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090">
                                            <p:txEl>
                                              <p:pRg st="1" end="1"/>
                                            </p:txEl>
                                          </p:spTgt>
                                        </p:tgtEl>
                                        <p:attrNameLst>
                                          <p:attrName>style.visibility</p:attrName>
                                        </p:attrNameLst>
                                      </p:cBhvr>
                                      <p:to>
                                        <p:strVal val="visible"/>
                                      </p:to>
                                    </p:set>
                                    <p:animEffect transition="in" filter="blinds(horizontal)">
                                      <p:cBhvr>
                                        <p:cTn id="12" dur="500"/>
                                        <p:tgtEl>
                                          <p:spTgt spid="8909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9090">
                                            <p:txEl>
                                              <p:pRg st="2" end="2"/>
                                            </p:txEl>
                                          </p:spTgt>
                                        </p:tgtEl>
                                        <p:attrNameLst>
                                          <p:attrName>style.visibility</p:attrName>
                                        </p:attrNameLst>
                                      </p:cBhvr>
                                      <p:to>
                                        <p:strVal val="visible"/>
                                      </p:to>
                                    </p:set>
                                    <p:animEffect transition="in" filter="blinds(horizontal)">
                                      <p:cBhvr>
                                        <p:cTn id="17" dur="500"/>
                                        <p:tgtEl>
                                          <p:spTgt spid="89090">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9090">
                                            <p:txEl>
                                              <p:pRg st="3" end="3"/>
                                            </p:txEl>
                                          </p:spTgt>
                                        </p:tgtEl>
                                        <p:attrNameLst>
                                          <p:attrName>style.visibility</p:attrName>
                                        </p:attrNameLst>
                                      </p:cBhvr>
                                      <p:to>
                                        <p:strVal val="visible"/>
                                      </p:to>
                                    </p:set>
                                    <p:animEffect transition="in" filter="blinds(horizontal)">
                                      <p:cBhvr>
                                        <p:cTn id="22" dur="500"/>
                                        <p:tgtEl>
                                          <p:spTgt spid="890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http://farm4.static.flickr.com/3104/2457757626_9f32c8230f.jpg"/>
          <p:cNvPicPr>
            <a:picLocks noChangeAspect="1" noChangeArrowheads="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228600" y="1981200"/>
            <a:ext cx="3962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228600" y="3652838"/>
            <a:ext cx="2133600" cy="461962"/>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FFFFCC"/>
                </a:solidFill>
                <a:effectLst>
                  <a:outerShdw blurRad="38100" dist="38100" dir="2700000" algn="tl">
                    <a:srgbClr val="000000">
                      <a:alpha val="43137"/>
                    </a:srgbClr>
                  </a:outerShdw>
                </a:effectLst>
              </a:rPr>
              <a:t>New York City</a:t>
            </a:r>
          </a:p>
        </p:txBody>
      </p:sp>
      <p:pic>
        <p:nvPicPr>
          <p:cNvPr id="149508" name="Picture 4" descr="http://farm4.static.flickr.com/3235/2809863596_5f270aa504.jpg"/>
          <p:cNvPicPr>
            <a:picLocks noChangeAspect="1" noChangeArrowheads="1"/>
          </p:cNvPicPr>
          <p:nvPr/>
        </p:nvPicPr>
        <p:blipFill>
          <a:blip r:embed="rId4" cstate="email">
            <a:lum bright="10000"/>
            <a:extLst>
              <a:ext uri="{28A0092B-C50C-407E-A947-70E740481C1C}">
                <a14:useLocalDpi xmlns:a14="http://schemas.microsoft.com/office/drawing/2010/main"/>
              </a:ext>
            </a:extLst>
          </a:blip>
          <a:srcRect/>
          <a:stretch>
            <a:fillRect/>
          </a:stretch>
        </p:blipFill>
        <p:spPr bwMode="auto">
          <a:xfrm>
            <a:off x="4495800" y="1987550"/>
            <a:ext cx="43434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4495800" y="3657600"/>
            <a:ext cx="10668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rgbClr val="FFFFCC"/>
                </a:solidFill>
                <a:effectLst>
                  <a:outerShdw blurRad="38100" dist="38100" dir="2700000" algn="tl">
                    <a:srgbClr val="000000">
                      <a:alpha val="43137"/>
                    </a:srgbClr>
                  </a:outerShdw>
                </a:effectLst>
              </a:rPr>
              <a:t>Miami</a:t>
            </a:r>
          </a:p>
        </p:txBody>
      </p:sp>
      <p:pic>
        <p:nvPicPr>
          <p:cNvPr id="149510" name="Picture 6" descr="http://www.davehaddad.com/SydneyCityscapefromBoat2004.jpg"/>
          <p:cNvPicPr>
            <a:picLocks noChangeAspect="1" noChangeArrowheads="1"/>
          </p:cNvPicPr>
          <p:nvPr/>
        </p:nvPicPr>
        <p:blipFill>
          <a:blip r:embed="rId5" cstate="email">
            <a:lum bright="10000" contrast="20000"/>
            <a:extLst>
              <a:ext uri="{28A0092B-C50C-407E-A947-70E740481C1C}">
                <a14:useLocalDpi xmlns:a14="http://schemas.microsoft.com/office/drawing/2010/main"/>
              </a:ext>
            </a:extLst>
          </a:blip>
          <a:srcRect/>
          <a:stretch>
            <a:fillRect/>
          </a:stretch>
        </p:blipFill>
        <p:spPr bwMode="auto">
          <a:xfrm>
            <a:off x="228600" y="4332288"/>
            <a:ext cx="3962400" cy="222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28600" y="6091238"/>
            <a:ext cx="1219200" cy="461962"/>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FFFFCC"/>
                </a:solidFill>
                <a:effectLst>
                  <a:outerShdw blurRad="38100" dist="38100" dir="2700000" algn="tl">
                    <a:srgbClr val="000000">
                      <a:alpha val="43137"/>
                    </a:srgbClr>
                  </a:outerShdw>
                </a:effectLst>
              </a:rPr>
              <a:t>Sydney</a:t>
            </a:r>
          </a:p>
        </p:txBody>
      </p:sp>
      <p:pic>
        <p:nvPicPr>
          <p:cNvPr id="149514" name="Picture 10" descr="http://cache2.asset-cache.net/xc/200176939-001.jpg?v=1&amp;c=IWSAsset&amp;k=2&amp;d=91F5CCEF208281FDFB3151B71022A85917BB148A2B493103F4F1993DAB0409EAEC7C5022FB410D56"/>
          <p:cNvPicPr>
            <a:picLocks noChangeAspect="1" noChangeArrowheads="1"/>
          </p:cNvPicPr>
          <p:nvPr/>
        </p:nvPicPr>
        <p:blipFill>
          <a:blip r:embed="rId6" cstate="email">
            <a:lum contrast="20000"/>
            <a:extLst>
              <a:ext uri="{28A0092B-C50C-407E-A947-70E740481C1C}">
                <a14:useLocalDpi xmlns:a14="http://schemas.microsoft.com/office/drawing/2010/main"/>
              </a:ext>
            </a:extLst>
          </a:blip>
          <a:srcRect/>
          <a:stretch>
            <a:fillRect/>
          </a:stretch>
        </p:blipFill>
        <p:spPr bwMode="auto">
          <a:xfrm>
            <a:off x="4495800" y="4267200"/>
            <a:ext cx="4335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a:spLocks noChangeArrowheads="1"/>
          </p:cNvSpPr>
          <p:nvPr/>
        </p:nvSpPr>
        <p:spPr bwMode="auto">
          <a:xfrm>
            <a:off x="4495800" y="6096000"/>
            <a:ext cx="1143000" cy="461963"/>
          </a:xfrm>
          <a:prstGeom prst="rect">
            <a:avLst/>
          </a:prstGeom>
          <a:solidFill>
            <a:srgbClr val="000000">
              <a:alpha val="32941"/>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FFFFCC"/>
                </a:solidFill>
                <a:effectLst>
                  <a:outerShdw blurRad="38100" dist="38100" dir="2700000" algn="tl">
                    <a:srgbClr val="000000">
                      <a:alpha val="43137"/>
                    </a:srgbClr>
                  </a:outerShdw>
                </a:effectLst>
              </a:rPr>
              <a:t>Beijing</a:t>
            </a:r>
          </a:p>
        </p:txBody>
      </p:sp>
      <p:sp>
        <p:nvSpPr>
          <p:cNvPr id="12" name="Rectangle 2"/>
          <p:cNvSpPr txBox="1">
            <a:spLocks noChangeArrowheads="1"/>
          </p:cNvSpPr>
          <p:nvPr/>
        </p:nvSpPr>
        <p:spPr bwMode="auto">
          <a:xfrm>
            <a:off x="0" y="0"/>
            <a:ext cx="3352800" cy="609600"/>
          </a:xfrm>
          <a:prstGeom prst="rect">
            <a:avLst/>
          </a:prstGeom>
          <a:solidFill>
            <a:schemeClr val="bg1">
              <a:alpha val="82000"/>
            </a:schemeClr>
          </a:solidFill>
          <a:ln>
            <a:noFill/>
          </a:ln>
          <a:extLs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7663" indent="-347663" eaLnBrk="1" hangingPunct="1"/>
            <a:r>
              <a:rPr lang="en-US" b="1" dirty="0" smtClean="0">
                <a:solidFill>
                  <a:srgbClr val="800000"/>
                </a:solidFill>
                <a:latin typeface="Arial" charset="0"/>
              </a:rPr>
              <a:t>Modern Cities</a:t>
            </a:r>
            <a:endParaRPr lang="en-US" sz="3000" b="1" dirty="0">
              <a:solidFill>
                <a:srgbClr val="800000"/>
              </a:solidFill>
              <a:latin typeface="Arial" charset="0"/>
            </a:endParaRPr>
          </a:p>
        </p:txBody>
      </p:sp>
      <p:pic>
        <p:nvPicPr>
          <p:cNvPr id="13" name="Picture 8" descr="File:KL-Skyline Night HDR.JPG">
            <a:hlinkClick r:id="rId7"/>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57600" y="118692"/>
            <a:ext cx="5181600" cy="171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3657600" y="1371600"/>
            <a:ext cx="2133600" cy="461665"/>
          </a:xfrm>
          <a:prstGeom prst="rect">
            <a:avLst/>
          </a:prstGeom>
          <a:solidFill>
            <a:srgbClr val="000000">
              <a:alpha val="25098"/>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smtClean="0">
                <a:solidFill>
                  <a:srgbClr val="FFFFCC"/>
                </a:solidFill>
                <a:effectLst>
                  <a:outerShdw blurRad="38100" dist="38100" dir="2700000" algn="tl">
                    <a:srgbClr val="000000">
                      <a:alpha val="43137"/>
                    </a:srgbClr>
                  </a:outerShdw>
                </a:effectLst>
              </a:rPr>
              <a:t>Kuala Lumpur</a:t>
            </a:r>
            <a:endParaRPr lang="en-US" sz="2400" dirty="0">
              <a:solidFill>
                <a:srgbClr val="FFFFCC"/>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149506"/>
                                        </p:tgtEl>
                                        <p:attrNameLst>
                                          <p:attrName>style.visibility</p:attrName>
                                        </p:attrNameLst>
                                      </p:cBhvr>
                                      <p:to>
                                        <p:strVal val="visible"/>
                                      </p:to>
                                    </p:set>
                                    <p:animEffect transition="in" filter="dissolve">
                                      <p:cBhvr>
                                        <p:cTn id="7" dur="500"/>
                                        <p:tgtEl>
                                          <p:spTgt spid="14950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149508"/>
                                        </p:tgtEl>
                                        <p:attrNameLst>
                                          <p:attrName>style.visibility</p:attrName>
                                        </p:attrNameLst>
                                      </p:cBhvr>
                                      <p:to>
                                        <p:strVal val="visible"/>
                                      </p:to>
                                    </p:set>
                                    <p:animEffect transition="in" filter="dissolve">
                                      <p:cBhvr>
                                        <p:cTn id="13" dur="500"/>
                                        <p:tgtEl>
                                          <p:spTgt spid="14950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149510"/>
                                        </p:tgtEl>
                                        <p:attrNameLst>
                                          <p:attrName>style.visibility</p:attrName>
                                        </p:attrNameLst>
                                      </p:cBhvr>
                                      <p:to>
                                        <p:strVal val="visible"/>
                                      </p:to>
                                    </p:set>
                                    <p:animEffect transition="in" filter="dissolve">
                                      <p:cBhvr>
                                        <p:cTn id="19" dur="500"/>
                                        <p:tgtEl>
                                          <p:spTgt spid="14951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149514"/>
                                        </p:tgtEl>
                                        <p:attrNameLst>
                                          <p:attrName>style.visibility</p:attrName>
                                        </p:attrNameLst>
                                      </p:cBhvr>
                                      <p:to>
                                        <p:strVal val="visible"/>
                                      </p:to>
                                    </p:set>
                                    <p:animEffect transition="in" filter="dissolve">
                                      <p:cBhvr>
                                        <p:cTn id="25" dur="500"/>
                                        <p:tgtEl>
                                          <p:spTgt spid="149514"/>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1"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
          <p:cNvSpPr>
            <a:spLocks noGrp="1" noChangeArrowheads="1"/>
          </p:cNvSpPr>
          <p:nvPr>
            <p:ph type="body" idx="1"/>
          </p:nvPr>
        </p:nvSpPr>
        <p:spPr>
          <a:xfrm>
            <a:off x="0" y="0"/>
            <a:ext cx="9144000" cy="6858000"/>
          </a:xfrm>
        </p:spPr>
        <p:txBody>
          <a:bodyPr/>
          <a:lstStyle/>
          <a:p>
            <a:pPr marL="609600" indent="-609600" eaLnBrk="1" hangingPunct="1"/>
            <a:r>
              <a:rPr lang="en-US" sz="2900" b="1" dirty="0">
                <a:solidFill>
                  <a:srgbClr val="800000"/>
                </a:solidFill>
                <a:latin typeface="Arial" charset="0"/>
              </a:rPr>
              <a:t>Modern cities – </a:t>
            </a:r>
            <a:endParaRPr lang="en-US" sz="2900" b="1" dirty="0" smtClean="0">
              <a:solidFill>
                <a:srgbClr val="800000"/>
              </a:solidFill>
              <a:latin typeface="Arial" charset="0"/>
            </a:endParaRPr>
          </a:p>
          <a:p>
            <a:pPr marL="609600" indent="-609600" eaLnBrk="1" hangingPunct="1"/>
            <a:r>
              <a:rPr lang="en-US" sz="2900" b="1" dirty="0" smtClean="0">
                <a:solidFill>
                  <a:srgbClr val="800000"/>
                </a:solidFill>
                <a:latin typeface="Arial" charset="0"/>
              </a:rPr>
              <a:t>Have developed out of today’s transportation </a:t>
            </a:r>
            <a:r>
              <a:rPr lang="en-US" sz="2900" b="1" dirty="0">
                <a:solidFill>
                  <a:srgbClr val="800000"/>
                </a:solidFill>
                <a:latin typeface="Arial" charset="0"/>
              </a:rPr>
              <a:t>&amp; road systems </a:t>
            </a:r>
            <a:r>
              <a:rPr lang="en-US" sz="2900" b="1" dirty="0" smtClean="0">
                <a:solidFill>
                  <a:srgbClr val="800000"/>
                </a:solidFill>
                <a:latin typeface="Arial" charset="0"/>
              </a:rPr>
              <a:t>– which have allowed the dispersal of vast populations into the suburbs in many cases …</a:t>
            </a:r>
          </a:p>
          <a:p>
            <a:pPr marL="609600" indent="-609600" eaLnBrk="1" hangingPunct="1"/>
            <a:r>
              <a:rPr lang="en-US" sz="2900" b="1" dirty="0" smtClean="0">
                <a:solidFill>
                  <a:srgbClr val="800000"/>
                </a:solidFill>
                <a:latin typeface="Arial" charset="0"/>
              </a:rPr>
              <a:t>… postmodernism </a:t>
            </a:r>
            <a:r>
              <a:rPr lang="en-US" sz="2900" b="1" dirty="0">
                <a:solidFill>
                  <a:srgbClr val="800000"/>
                </a:solidFill>
                <a:latin typeface="Arial" charset="0"/>
              </a:rPr>
              <a:t>– architecture &amp; design developed for look &amp; commerce (disjointed from historical roots)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9090">
                                            <p:txEl>
                                              <p:pRg st="0" end="0"/>
                                            </p:txEl>
                                          </p:spTgt>
                                        </p:tgtEl>
                                        <p:attrNameLst>
                                          <p:attrName>style.visibility</p:attrName>
                                        </p:attrNameLst>
                                      </p:cBhvr>
                                      <p:to>
                                        <p:strVal val="visible"/>
                                      </p:to>
                                    </p:set>
                                    <p:animEffect transition="in" filter="blinds(horizontal)">
                                      <p:cBhvr>
                                        <p:cTn id="7" dur="500"/>
                                        <p:tgtEl>
                                          <p:spTgt spid="890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9090">
                                            <p:txEl>
                                              <p:pRg st="1" end="1"/>
                                            </p:txEl>
                                          </p:spTgt>
                                        </p:tgtEl>
                                        <p:attrNameLst>
                                          <p:attrName>style.visibility</p:attrName>
                                        </p:attrNameLst>
                                      </p:cBhvr>
                                      <p:to>
                                        <p:strVal val="visible"/>
                                      </p:to>
                                    </p:set>
                                    <p:animEffect transition="in" filter="blinds(horizontal)">
                                      <p:cBhvr>
                                        <p:cTn id="12" dur="500"/>
                                        <p:tgtEl>
                                          <p:spTgt spid="890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9090">
                                            <p:txEl>
                                              <p:pRg st="2" end="2"/>
                                            </p:txEl>
                                          </p:spTgt>
                                        </p:tgtEl>
                                        <p:attrNameLst>
                                          <p:attrName>style.visibility</p:attrName>
                                        </p:attrNameLst>
                                      </p:cBhvr>
                                      <p:to>
                                        <p:strVal val="visible"/>
                                      </p:to>
                                    </p:set>
                                    <p:animEffect transition="in" filter="blinds(horizontal)">
                                      <p:cBhvr>
                                        <p:cTn id="17" dur="500"/>
                                        <p:tgtEl>
                                          <p:spTgt spid="8909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bldLvl="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64320" cy="6858000"/>
          </a:xfrm>
          <a:prstGeom prst="rect">
            <a:avLst/>
          </a:prstGeom>
        </p:spPr>
      </p:pic>
      <p:sp>
        <p:nvSpPr>
          <p:cNvPr id="3074" name="Rectangle 2"/>
          <p:cNvSpPr>
            <a:spLocks noGrp="1" noChangeArrowheads="1"/>
          </p:cNvSpPr>
          <p:nvPr>
            <p:ph type="ctrTitle"/>
          </p:nvPr>
        </p:nvSpPr>
        <p:spPr>
          <a:xfrm>
            <a:off x="5791200" y="228600"/>
            <a:ext cx="3124200" cy="1524000"/>
          </a:xfrm>
        </p:spPr>
        <p:txBody>
          <a:bodyPr/>
          <a:lstStyle/>
          <a:p>
            <a:pPr eaLnBrk="1" hangingPunct="1"/>
            <a:r>
              <a:rPr lang="en-US" sz="5400" b="1" dirty="0">
                <a:solidFill>
                  <a:srgbClr val="800000"/>
                </a:solidFill>
                <a:effectLst>
                  <a:outerShdw blurRad="38100" dist="38100" dir="2700000" algn="tl">
                    <a:srgbClr val="DDDDDD"/>
                  </a:outerShdw>
                </a:effectLst>
                <a:latin typeface="Arial" charset="0"/>
              </a:rPr>
              <a:t>Urban Models</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5842" name="Picture 6"/>
          <p:cNvPicPr>
            <a:picLocks noChangeAspect="1" noChangeArrowheads="1"/>
          </p:cNvPicPr>
          <p:nvPr/>
        </p:nvPicPr>
        <p:blipFill>
          <a:blip r:embed="rId2" cstate="email">
            <a:lum contrast="20000"/>
            <a:extLst>
              <a:ext uri="{28A0092B-C50C-407E-A947-70E740481C1C}">
                <a14:useLocalDpi xmlns:a14="http://schemas.microsoft.com/office/drawing/2010/main"/>
              </a:ext>
            </a:extLst>
          </a:blip>
          <a:srcRect/>
          <a:stretch>
            <a:fillRect/>
          </a:stretch>
        </p:blipFill>
        <p:spPr bwMode="auto">
          <a:xfrm>
            <a:off x="76200" y="3276600"/>
            <a:ext cx="3479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4"/>
          <p:cNvSpPr>
            <a:spLocks noGrp="1" noChangeArrowheads="1"/>
          </p:cNvSpPr>
          <p:nvPr>
            <p:ph type="body" sz="half" idx="1"/>
          </p:nvPr>
        </p:nvSpPr>
        <p:spPr>
          <a:xfrm>
            <a:off x="5334000" y="304800"/>
            <a:ext cx="3276600" cy="3200400"/>
          </a:xfrm>
        </p:spPr>
        <p:txBody>
          <a:bodyPr/>
          <a:lstStyle/>
          <a:p>
            <a:pPr eaLnBrk="1" hangingPunct="1">
              <a:buFontTx/>
              <a:buNone/>
            </a:pPr>
            <a:r>
              <a:rPr lang="en-US" sz="3600" b="1">
                <a:solidFill>
                  <a:srgbClr val="000099"/>
                </a:solidFill>
                <a:latin typeface="Arial" charset="0"/>
              </a:rPr>
              <a:t>Urban Morphology</a:t>
            </a:r>
          </a:p>
          <a:p>
            <a:pPr eaLnBrk="1" hangingPunct="1">
              <a:buFontTx/>
              <a:buNone/>
            </a:pPr>
            <a:r>
              <a:rPr lang="en-US" sz="2400" b="1">
                <a:solidFill>
                  <a:srgbClr val="800000"/>
                </a:solidFill>
                <a:latin typeface="Arial" charset="0"/>
              </a:rPr>
              <a:t>The layout of a city, its physical form and structure.</a:t>
            </a:r>
          </a:p>
        </p:txBody>
      </p:sp>
      <p:pic>
        <p:nvPicPr>
          <p:cNvPr id="35844" name="Picture 9" descr="deblij_ch09_fig0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7600" y="3276600"/>
            <a:ext cx="5486400"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0" descr="deblij_ch09_fig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5029200" cy="325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1"/>
          <p:cNvSpPr txBox="1">
            <a:spLocks noChangeArrowheads="1"/>
          </p:cNvSpPr>
          <p:nvPr/>
        </p:nvSpPr>
        <p:spPr bwMode="auto">
          <a:xfrm>
            <a:off x="4419600" y="3276600"/>
            <a:ext cx="4724400" cy="523875"/>
          </a:xfrm>
          <a:prstGeom prst="rect">
            <a:avLst/>
          </a:prstGeom>
          <a:solidFill>
            <a:srgbClr val="DDDDFF">
              <a:alpha val="4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Aft>
                <a:spcPts val="600"/>
              </a:spcAft>
            </a:pPr>
            <a:r>
              <a:rPr lang="en-US" sz="2800">
                <a:solidFill>
                  <a:srgbClr val="000099"/>
                </a:solidFill>
                <a:latin typeface="Franklin Gothic Medium" charset="0"/>
              </a:rPr>
              <a:t>Berlin, Germany (without wall</a:t>
            </a:r>
          </a:p>
        </p:txBody>
      </p:sp>
      <p:sp>
        <p:nvSpPr>
          <p:cNvPr id="35847" name="Text Box 11"/>
          <p:cNvSpPr txBox="1">
            <a:spLocks noChangeArrowheads="1"/>
          </p:cNvSpPr>
          <p:nvPr/>
        </p:nvSpPr>
        <p:spPr bwMode="auto">
          <a:xfrm>
            <a:off x="0" y="0"/>
            <a:ext cx="4267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Aft>
                <a:spcPts val="600"/>
              </a:spcAft>
            </a:pPr>
            <a:r>
              <a:rPr lang="en-US" sz="2800">
                <a:solidFill>
                  <a:srgbClr val="000099"/>
                </a:solidFill>
                <a:latin typeface="Franklin Gothic Medium" charset="0"/>
              </a:rPr>
              <a:t>Berlin, Germany (with wall)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sz="half" idx="1"/>
          </p:nvPr>
        </p:nvSpPr>
        <p:spPr>
          <a:xfrm>
            <a:off x="5257800" y="1066800"/>
            <a:ext cx="3886200" cy="2438400"/>
          </a:xfrm>
        </p:spPr>
        <p:txBody>
          <a:bodyPr/>
          <a:lstStyle/>
          <a:p>
            <a:pPr eaLnBrk="1" hangingPunct="1">
              <a:spcBef>
                <a:spcPts val="0"/>
              </a:spcBef>
              <a:buFontTx/>
              <a:buNone/>
              <a:defRPr/>
            </a:pPr>
            <a:r>
              <a:rPr lang="en-US" sz="3000" b="1" dirty="0" smtClean="0">
                <a:solidFill>
                  <a:srgbClr val="800000"/>
                </a:solidFill>
                <a:ea typeface="+mn-ea"/>
              </a:rPr>
              <a:t>Functional </a:t>
            </a:r>
            <a:r>
              <a:rPr lang="en-US" sz="3000" b="1" dirty="0" err="1" smtClean="0">
                <a:solidFill>
                  <a:srgbClr val="800000"/>
                </a:solidFill>
                <a:ea typeface="+mn-ea"/>
              </a:rPr>
              <a:t>Zonation</a:t>
            </a:r>
            <a:endParaRPr lang="en-US" sz="3000" b="1" dirty="0" smtClean="0">
              <a:solidFill>
                <a:srgbClr val="800000"/>
              </a:solidFill>
              <a:ea typeface="+mn-ea"/>
            </a:endParaRPr>
          </a:p>
          <a:p>
            <a:pPr marL="168275" indent="-168275" eaLnBrk="1" hangingPunct="1">
              <a:spcBef>
                <a:spcPts val="0"/>
              </a:spcBef>
              <a:buFontTx/>
              <a:buNone/>
              <a:defRPr/>
            </a:pPr>
            <a:r>
              <a:rPr lang="en-US" b="1" dirty="0">
                <a:solidFill>
                  <a:srgbClr val="800000"/>
                </a:solidFill>
                <a:ea typeface="+mn-ea"/>
              </a:rPr>
              <a:t>D</a:t>
            </a:r>
            <a:r>
              <a:rPr lang="en-US" b="1" dirty="0" smtClean="0">
                <a:solidFill>
                  <a:srgbClr val="800000"/>
                </a:solidFill>
                <a:ea typeface="+mn-ea"/>
              </a:rPr>
              <a:t>ivision of the city into regions (zones) for certain purposes (functions)</a:t>
            </a:r>
          </a:p>
        </p:txBody>
      </p:sp>
      <p:sp>
        <p:nvSpPr>
          <p:cNvPr id="13" name="Rectangle 2"/>
          <p:cNvSpPr txBox="1">
            <a:spLocks noChangeArrowheads="1"/>
          </p:cNvSpPr>
          <p:nvPr/>
        </p:nvSpPr>
        <p:spPr bwMode="auto">
          <a:xfrm>
            <a:off x="17057" y="0"/>
            <a:ext cx="6078944"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8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800">
                <a:solidFill>
                  <a:schemeClr val="tx1"/>
                </a:solidFill>
                <a:latin typeface="+mn-lt"/>
                <a:ea typeface="ＭＳ Ｐゴシック" charset="0"/>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eaLnBrk="1" hangingPunct="1">
              <a:spcBef>
                <a:spcPts val="0"/>
              </a:spcBef>
              <a:buFontTx/>
              <a:buNone/>
              <a:defRPr/>
            </a:pPr>
            <a:r>
              <a:rPr lang="en-US" sz="3200" b="1" dirty="0" smtClean="0">
                <a:solidFill>
                  <a:srgbClr val="800000"/>
                </a:solidFill>
                <a:ea typeface="+mn-ea"/>
              </a:rPr>
              <a:t>Urban Morphology</a:t>
            </a:r>
          </a:p>
          <a:p>
            <a:pPr marL="168275" indent="-168275" eaLnBrk="1" hangingPunct="1">
              <a:spcBef>
                <a:spcPts val="0"/>
              </a:spcBef>
              <a:buFontTx/>
              <a:buNone/>
              <a:defRPr/>
            </a:pPr>
            <a:r>
              <a:rPr lang="en-US" b="1" dirty="0" smtClean="0">
                <a:solidFill>
                  <a:srgbClr val="800000"/>
                </a:solidFill>
                <a:ea typeface="+mn-ea"/>
              </a:rPr>
              <a:t>Layout of a city (form &amp; structure)</a:t>
            </a:r>
          </a:p>
        </p:txBody>
      </p:sp>
      <p:pic>
        <p:nvPicPr>
          <p:cNvPr id="1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526035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3999" y="3429000"/>
            <a:ext cx="3740855" cy="3276600"/>
          </a:xfrm>
          <a:prstGeom prst="rect">
            <a:avLst/>
          </a:prstGeom>
        </p:spPr>
      </p:pic>
      <p:sp>
        <p:nvSpPr>
          <p:cNvPr id="17" name="Text Box 7"/>
          <p:cNvSpPr txBox="1">
            <a:spLocks noChangeArrowheads="1"/>
          </p:cNvSpPr>
          <p:nvPr/>
        </p:nvSpPr>
        <p:spPr bwMode="auto">
          <a:xfrm>
            <a:off x="5334000" y="6243637"/>
            <a:ext cx="2438400" cy="461963"/>
          </a:xfrm>
          <a:prstGeom prst="rect">
            <a:avLst/>
          </a:prstGeom>
          <a:solidFill>
            <a:schemeClr val="tx1">
              <a:alpha val="39000"/>
            </a:scheme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rgbClr val="FFFFFF"/>
                </a:solidFill>
                <a:effectLst>
                  <a:outerShdw blurRad="38100" dist="38100" dir="2700000" algn="tl">
                    <a:srgbClr val="000000">
                      <a:alpha val="43137"/>
                    </a:srgbClr>
                  </a:outerShdw>
                </a:effectLst>
                <a:latin typeface="Franklin Gothic Medium" charset="0"/>
              </a:rPr>
              <a:t>Cairo, Egypt, </a:t>
            </a:r>
            <a:r>
              <a:rPr lang="en-US" sz="2400" dirty="0" smtClean="0">
                <a:solidFill>
                  <a:srgbClr val="FFFFFF"/>
                </a:solidFill>
                <a:effectLst>
                  <a:outerShdw blurRad="38100" dist="38100" dir="2700000" algn="tl">
                    <a:srgbClr val="000000">
                      <a:alpha val="43137"/>
                    </a:srgbClr>
                  </a:outerShdw>
                </a:effectLst>
                <a:latin typeface="Franklin Gothic Medium" charset="0"/>
              </a:rPr>
              <a:t>CBD</a:t>
            </a:r>
            <a:endParaRPr lang="en-US" sz="2400" dirty="0">
              <a:solidFill>
                <a:srgbClr val="FFFFFF"/>
              </a:solidFill>
              <a:effectLst>
                <a:outerShdw blurRad="38100" dist="38100" dir="2700000" algn="tl">
                  <a:srgbClr val="000000">
                    <a:alpha val="43137"/>
                  </a:srgbClr>
                </a:outerShdw>
              </a:effectLst>
              <a:latin typeface="Franklin Gothic Medium" charset="0"/>
            </a:endParaRPr>
          </a:p>
        </p:txBody>
      </p:sp>
    </p:spTree>
    <p:extLst>
      <p:ext uri="{BB962C8B-B14F-4D97-AF65-F5344CB8AC3E}">
        <p14:creationId xmlns:p14="http://schemas.microsoft.com/office/powerpoint/2010/main" val="5591831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778"/>
                                        </p:tgtEl>
                                        <p:attrNameLst>
                                          <p:attrName>style.visibility</p:attrName>
                                        </p:attrNameLst>
                                      </p:cBhvr>
                                      <p:to>
                                        <p:strVal val="visible"/>
                                      </p:to>
                                    </p:set>
                                    <p:animEffect transition="in" filter="dissolve">
                                      <p:cBhvr>
                                        <p:cTn id="12" dur="500"/>
                                        <p:tgtEl>
                                          <p:spTgt spid="75778"/>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dissolve">
                                      <p:cBhvr>
                                        <p:cTn id="21" dur="500"/>
                                        <p:tgtEl>
                                          <p:spTgt spid="3"/>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p:bldP spid="13" grpId="0"/>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3048000"/>
            <a:ext cx="41910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64113" y="0"/>
            <a:ext cx="417988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deblij_ch09_fig3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400" y="3478213"/>
            <a:ext cx="4927600"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Text Box 7"/>
          <p:cNvSpPr txBox="1">
            <a:spLocks noChangeArrowheads="1"/>
          </p:cNvSpPr>
          <p:nvPr/>
        </p:nvSpPr>
        <p:spPr bwMode="auto">
          <a:xfrm>
            <a:off x="0" y="6396038"/>
            <a:ext cx="4876800" cy="461962"/>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FFFFFF"/>
                </a:solidFill>
                <a:effectLst>
                  <a:outerShdw blurRad="38100" dist="38100" dir="2700000" algn="tl">
                    <a:srgbClr val="000000">
                      <a:alpha val="43137"/>
                    </a:srgbClr>
                  </a:outerShdw>
                </a:effectLst>
                <a:latin typeface="Franklin Gothic Medium" charset="0"/>
              </a:rPr>
              <a:t>Cairo, Egypt, housing projects</a:t>
            </a:r>
          </a:p>
        </p:txBody>
      </p:sp>
      <p:sp>
        <p:nvSpPr>
          <p:cNvPr id="8" name="Rectangle 3"/>
          <p:cNvSpPr txBox="1">
            <a:spLocks noChangeArrowheads="1"/>
          </p:cNvSpPr>
          <p:nvPr/>
        </p:nvSpPr>
        <p:spPr bwMode="auto">
          <a:xfrm>
            <a:off x="762000" y="3505200"/>
            <a:ext cx="3657600" cy="1066800"/>
          </a:xfrm>
          <a:prstGeom prst="rect">
            <a:avLst/>
          </a:prstGeom>
          <a:noFill/>
          <a:ln w="9525">
            <a:noFill/>
            <a:miter lim="800000"/>
            <a:headEnd/>
            <a:tailEnd/>
          </a:ln>
        </p:spPr>
        <p:txBody>
          <a:bodyPr/>
          <a:lstStyle>
            <a:lvl1pPr marL="168275" indent="-16827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800" b="1" dirty="0" smtClean="0">
                <a:solidFill>
                  <a:srgbClr val="FFFFFF"/>
                </a:solidFill>
                <a:effectLst>
                  <a:outerShdw blurRad="38100" dist="38100" dir="2700000" algn="tl">
                    <a:srgbClr val="000000">
                      <a:alpha val="43137"/>
                    </a:srgbClr>
                  </a:outerShdw>
                </a:effectLst>
              </a:rPr>
              <a:t>Suburb =  (</a:t>
            </a:r>
            <a:r>
              <a:rPr lang="en-US" sz="2800" b="1" dirty="0">
                <a:solidFill>
                  <a:srgbClr val="FFFFFF"/>
                </a:solidFill>
                <a:effectLst>
                  <a:outerShdw blurRad="38100" dist="38100" dir="2700000" algn="tl">
                    <a:srgbClr val="000000">
                      <a:alpha val="43137"/>
                    </a:srgbClr>
                  </a:outerShdw>
                </a:effectLst>
              </a:rPr>
              <a:t>outside central city)</a:t>
            </a:r>
          </a:p>
        </p:txBody>
      </p:sp>
      <p:sp>
        <p:nvSpPr>
          <p:cNvPr id="12" name="Text Box 3"/>
          <p:cNvSpPr txBox="1">
            <a:spLocks noChangeArrowheads="1"/>
          </p:cNvSpPr>
          <p:nvPr/>
        </p:nvSpPr>
        <p:spPr bwMode="auto">
          <a:xfrm>
            <a:off x="5029200" y="5715000"/>
            <a:ext cx="411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a:solidFill>
                  <a:srgbClr val="800000"/>
                </a:solidFill>
              </a:rPr>
              <a:t>Tradeoff b/w land value &amp; distance </a:t>
            </a:r>
          </a:p>
        </p:txBody>
      </p:sp>
      <p:pic>
        <p:nvPicPr>
          <p:cNvPr id="13" name="Picture 5" descr="deblij_ch09_fig3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864" y="-16317"/>
            <a:ext cx="49831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p:nvSpPr>
        <p:spPr bwMode="auto">
          <a:xfrm>
            <a:off x="14864" y="2955483"/>
            <a:ext cx="3733800" cy="461963"/>
          </a:xfrm>
          <a:prstGeom prst="rect">
            <a:avLst/>
          </a:prstGeom>
          <a:no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dirty="0">
                <a:solidFill>
                  <a:srgbClr val="FFFFFF"/>
                </a:solidFill>
                <a:effectLst>
                  <a:outerShdw blurRad="38100" dist="38100" dir="2700000" algn="tl">
                    <a:srgbClr val="000000">
                      <a:alpha val="43137"/>
                    </a:srgbClr>
                  </a:outerShdw>
                </a:effectLst>
                <a:latin typeface="Franklin Gothic Medium" charset="0"/>
              </a:rPr>
              <a:t>Cairo, Egypt, Central city</a:t>
            </a:r>
          </a:p>
        </p:txBody>
      </p:sp>
      <p:sp>
        <p:nvSpPr>
          <p:cNvPr id="3" name="Rectangle 2"/>
          <p:cNvSpPr/>
          <p:nvPr/>
        </p:nvSpPr>
        <p:spPr>
          <a:xfrm>
            <a:off x="838200" y="0"/>
            <a:ext cx="3505200" cy="954107"/>
          </a:xfrm>
          <a:prstGeom prst="rect">
            <a:avLst/>
          </a:prstGeom>
        </p:spPr>
        <p:txBody>
          <a:bodyPr wrap="square">
            <a:spAutoFit/>
          </a:bodyPr>
          <a:lstStyle/>
          <a:p>
            <a:pPr eaLnBrk="1" hangingPunct="1"/>
            <a:r>
              <a:rPr lang="en-US" sz="2800" b="1" dirty="0" smtClean="0">
                <a:solidFill>
                  <a:srgbClr val="FFFFFF"/>
                </a:solidFill>
                <a:effectLst>
                  <a:outerShdw blurRad="38100" dist="38100" dir="2700000" algn="tl">
                    <a:srgbClr val="000000">
                      <a:alpha val="43137"/>
                    </a:srgbClr>
                  </a:outerShdw>
                </a:effectLst>
              </a:rPr>
              <a:t>Central City = (CBD + older housing)</a:t>
            </a:r>
            <a:endParaRPr lang="en-US" sz="2800" b="1" dirty="0">
              <a:solidFill>
                <a:srgbClr val="FFFFFF"/>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6869"/>
                                        </p:tgtEl>
                                        <p:attrNameLst>
                                          <p:attrName>style.visibility</p:attrName>
                                        </p:attrNameLst>
                                      </p:cBhvr>
                                      <p:to>
                                        <p:strVal val="visible"/>
                                      </p:to>
                                    </p:set>
                                    <p:animEffect transition="in" filter="dissolve">
                                      <p:cBhvr>
                                        <p:cTn id="18" dur="500"/>
                                        <p:tgtEl>
                                          <p:spTgt spid="3686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77830"/>
                                        </p:tgtEl>
                                        <p:attrNameLst>
                                          <p:attrName>style.visibility</p:attrName>
                                        </p:attrNameLst>
                                      </p:cBhvr>
                                      <p:to>
                                        <p:strVal val="visible"/>
                                      </p:to>
                                    </p:set>
                                    <p:animEffect transition="in" filter="dissolve">
                                      <p:cBhvr>
                                        <p:cTn id="24" dur="500"/>
                                        <p:tgtEl>
                                          <p:spTgt spid="7783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dissolve">
                                      <p:cBhvr>
                                        <p:cTn id="34" dur="500"/>
                                        <p:tgtEl>
                                          <p:spTgt spid="11"/>
                                        </p:tgtEl>
                                      </p:cBhvr>
                                    </p:animEffect>
                                  </p:childTnLst>
                                </p:cTn>
                              </p:par>
                            </p:childTnLst>
                          </p:cTn>
                        </p:par>
                        <p:par>
                          <p:cTn id="35" fill="hold" nodeType="afterGroup">
                            <p:stCondLst>
                              <p:cond delay="500"/>
                            </p:stCondLst>
                            <p:childTnLst>
                              <p:par>
                                <p:cTn id="36" presetID="9"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0" grpId="0"/>
      <p:bldP spid="8" grpId="0"/>
      <p:bldP spid="12" grpId="0"/>
      <p:bldP spid="14"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a:xfrm>
            <a:off x="0" y="0"/>
            <a:ext cx="9144000" cy="533400"/>
          </a:xfrm>
        </p:spPr>
        <p:txBody>
          <a:bodyPr/>
          <a:lstStyle/>
          <a:p>
            <a:pPr marL="338138" indent="-338138" eaLnBrk="1" hangingPunct="1">
              <a:spcBef>
                <a:spcPct val="0"/>
              </a:spcBef>
              <a:spcAft>
                <a:spcPts val="400"/>
              </a:spcAft>
              <a:buFontTx/>
              <a:buNone/>
            </a:pPr>
            <a:r>
              <a:rPr lang="en-US" b="1" dirty="0">
                <a:solidFill>
                  <a:srgbClr val="800000"/>
                </a:solidFill>
                <a:latin typeface="Arial" charset="0"/>
              </a:rPr>
              <a:t>Bid-rent (land-rent) Curve</a:t>
            </a:r>
            <a:endParaRPr lang="en-US" dirty="0">
              <a:solidFill>
                <a:srgbClr val="800000"/>
              </a:solidFill>
              <a:latin typeface="Arial" charset="0"/>
            </a:endParaRPr>
          </a:p>
        </p:txBody>
      </p:sp>
      <p:sp>
        <p:nvSpPr>
          <p:cNvPr id="4" name="Rectangle 2"/>
          <p:cNvSpPr txBox="1">
            <a:spLocks noChangeArrowheads="1"/>
          </p:cNvSpPr>
          <p:nvPr/>
        </p:nvSpPr>
        <p:spPr bwMode="auto">
          <a:xfrm>
            <a:off x="0" y="533400"/>
            <a:ext cx="9144000" cy="914400"/>
          </a:xfrm>
          <a:prstGeom prst="rect">
            <a:avLst/>
          </a:prstGeom>
          <a:noFill/>
          <a:ln w="9525">
            <a:noFill/>
            <a:miter lim="800000"/>
            <a:headEnd/>
            <a:tailEnd/>
          </a:ln>
        </p:spPr>
        <p:txBody>
          <a:bodyPr/>
          <a:lstStyle/>
          <a:p>
            <a:pPr marL="338138" indent="-280988">
              <a:spcBef>
                <a:spcPts val="0"/>
              </a:spcBef>
              <a:spcAft>
                <a:spcPts val="400"/>
              </a:spcAft>
              <a:buFontTx/>
              <a:buChar char="•"/>
              <a:defRPr/>
            </a:pPr>
            <a:r>
              <a:rPr lang="en-US" sz="2800" dirty="0">
                <a:solidFill>
                  <a:srgbClr val="800000"/>
                </a:solidFill>
                <a:ea typeface="+mn-ea"/>
              </a:rPr>
              <a:t>Price and demand for real estate changes as the distance from the CBD increases</a:t>
            </a:r>
            <a:endParaRPr lang="en-US" sz="2800" kern="0" dirty="0">
              <a:solidFill>
                <a:srgbClr val="800000"/>
              </a:solidFill>
              <a:latin typeface="+mn-lt"/>
              <a:ea typeface="+mn-ea"/>
            </a:endParaRPr>
          </a:p>
        </p:txBody>
      </p:sp>
      <p:pic>
        <p:nvPicPr>
          <p:cNvPr id="19" name="Picture 5" descr="landrent.gif (13711 byt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493838"/>
            <a:ext cx="685800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Bid Ren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8800" y="670972"/>
            <a:ext cx="8015706" cy="6187028"/>
          </a:xfrm>
          <a:prstGeom prst="rect">
            <a:avLst/>
          </a:prstGeom>
        </p:spPr>
      </p:pic>
      <p:sp>
        <p:nvSpPr>
          <p:cNvPr id="37890" name="Rectangle 2"/>
          <p:cNvSpPr>
            <a:spLocks noGrp="1" noChangeArrowheads="1"/>
          </p:cNvSpPr>
          <p:nvPr>
            <p:ph type="body" idx="1"/>
          </p:nvPr>
        </p:nvSpPr>
        <p:spPr>
          <a:xfrm>
            <a:off x="0" y="0"/>
            <a:ext cx="9144000" cy="533400"/>
          </a:xfrm>
        </p:spPr>
        <p:txBody>
          <a:bodyPr/>
          <a:lstStyle/>
          <a:p>
            <a:pPr marL="338138" indent="-338138" eaLnBrk="1" hangingPunct="1">
              <a:spcBef>
                <a:spcPct val="0"/>
              </a:spcBef>
              <a:spcAft>
                <a:spcPts val="400"/>
              </a:spcAft>
              <a:buFontTx/>
              <a:buNone/>
            </a:pPr>
            <a:r>
              <a:rPr lang="en-US" b="1" dirty="0">
                <a:solidFill>
                  <a:srgbClr val="800000"/>
                </a:solidFill>
                <a:latin typeface="Arial" charset="0"/>
              </a:rPr>
              <a:t>Bid-rent (land-rent) Curve</a:t>
            </a:r>
            <a:endParaRPr lang="en-US" dirty="0">
              <a:solidFill>
                <a:srgbClr val="800000"/>
              </a:solidFill>
              <a:latin typeface="Arial" charset="0"/>
            </a:endParaRPr>
          </a:p>
        </p:txBody>
      </p:sp>
      <p:pic>
        <p:nvPicPr>
          <p:cNvPr id="6" name="Picture 5" descr="landrent.gif (13711 byte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9600" y="1295400"/>
            <a:ext cx="1949528" cy="284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landrent.gif (13711 bytes)"/>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667000" y="1295400"/>
            <a:ext cx="1949527" cy="277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landrent.gif (13711 bytes)"/>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85800" y="4145484"/>
            <a:ext cx="1860100" cy="263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landrent.gif (13711 bytes)"/>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667000" y="4127595"/>
            <a:ext cx="1913757" cy="273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landrent.gif (13711 bytes)"/>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800600" y="3363036"/>
            <a:ext cx="3648657" cy="335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landrent.gif (13711 bytes)"/>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800600" y="762000"/>
            <a:ext cx="3648657" cy="256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216161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2"/>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152400" y="152400"/>
            <a:ext cx="467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3"/>
          <p:cNvPicPr>
            <a:picLocks noChangeAspect="1" noChangeArrowheads="1"/>
          </p:cNvPicPr>
          <p:nvPr/>
        </p:nvPicPr>
        <p:blipFill rotWithShape="1">
          <a:blip r:embed="rId4" cstate="email">
            <a:lum contrast="10000"/>
            <a:extLst>
              <a:ext uri="{28A0092B-C50C-407E-A947-70E740481C1C}">
                <a14:useLocalDpi xmlns:a14="http://schemas.microsoft.com/office/drawing/2010/main"/>
              </a:ext>
            </a:extLst>
          </a:blip>
          <a:srcRect/>
          <a:stretch/>
        </p:blipFill>
        <p:spPr bwMode="auto">
          <a:xfrm>
            <a:off x="4999038" y="228600"/>
            <a:ext cx="3960125" cy="649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4"/>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152400" y="3733800"/>
            <a:ext cx="4724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02321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0" y="6278563"/>
            <a:ext cx="9144000" cy="579437"/>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a:solidFill>
                  <a:srgbClr val="800000"/>
                </a:solidFill>
                <a:effectLst>
                  <a:outerShdw blurRad="38100" dist="38100" dir="2700000" algn="tl">
                    <a:srgbClr val="DDDDDD"/>
                  </a:outerShdw>
                </a:effectLst>
              </a:rPr>
              <a:t>Land Economics</a:t>
            </a:r>
          </a:p>
        </p:txBody>
      </p:sp>
      <p:pic>
        <p:nvPicPr>
          <p:cNvPr id="38915" name="Picture 5" descr="landeconomics.gif (11065 bytes)"/>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52400" y="381000"/>
            <a:ext cx="85344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38600" y="152400"/>
            <a:ext cx="41751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1295400"/>
            <a:ext cx="342900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029200" y="3124200"/>
            <a:ext cx="41322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6"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05200" y="4686300"/>
            <a:ext cx="4191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2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28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2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4876800" y="914400"/>
            <a:ext cx="1981200" cy="4724400"/>
            <a:chOff x="4876800" y="914400"/>
            <a:chExt cx="1981200" cy="4724400"/>
          </a:xfrm>
        </p:grpSpPr>
        <p:pic>
          <p:nvPicPr>
            <p:cNvPr id="4096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6800" y="4451275"/>
              <a:ext cx="1981200" cy="11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0" y="914400"/>
              <a:ext cx="1508167" cy="4453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p:cNvGrpSpPr>
            <a:grpSpLocks/>
          </p:cNvGrpSpPr>
          <p:nvPr/>
        </p:nvGrpSpPr>
        <p:grpSpPr bwMode="auto">
          <a:xfrm>
            <a:off x="3505200" y="889000"/>
            <a:ext cx="1981200" cy="4749800"/>
            <a:chOff x="5619750" y="533400"/>
            <a:chExt cx="1238456" cy="3048000"/>
          </a:xfrm>
        </p:grpSpPr>
        <p:pic>
          <p:nvPicPr>
            <p:cNvPr id="4096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9750" y="2819400"/>
              <a:ext cx="123845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3600" y="533400"/>
              <a:ext cx="914606"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 Box 3"/>
          <p:cNvSpPr txBox="1">
            <a:spLocks noChangeArrowheads="1"/>
          </p:cNvSpPr>
          <p:nvPr/>
        </p:nvSpPr>
        <p:spPr bwMode="auto">
          <a:xfrm>
            <a:off x="2667000" y="5800725"/>
            <a:ext cx="5943600" cy="523875"/>
          </a:xfrm>
          <a:prstGeom prst="rect">
            <a:avLst/>
          </a:prstGeom>
          <a:solidFill>
            <a:srgbClr val="FFFF00"/>
          </a:solidFill>
          <a:ln w="57150">
            <a:solidFill>
              <a:srgbClr val="800000"/>
            </a:solidFill>
            <a:miter lim="800000"/>
            <a:headEnd/>
            <a:tailEnd/>
          </a:ln>
        </p:spPr>
        <p:txBody>
          <a:bodyPr>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i="1">
                <a:solidFill>
                  <a:srgbClr val="800000"/>
                </a:solidFill>
              </a:rPr>
              <a:t>Land rent (bid rent) </a:t>
            </a:r>
            <a:r>
              <a:rPr lang="en-US" sz="2800" b="1">
                <a:solidFill>
                  <a:srgbClr val="800000"/>
                </a:solidFill>
              </a:rPr>
              <a:t>may increase</a:t>
            </a:r>
          </a:p>
        </p:txBody>
      </p:sp>
      <p:sp>
        <p:nvSpPr>
          <p:cNvPr id="10" name="Text Box 3"/>
          <p:cNvSpPr txBox="1">
            <a:spLocks noChangeArrowheads="1"/>
          </p:cNvSpPr>
          <p:nvPr/>
        </p:nvSpPr>
        <p:spPr bwMode="auto">
          <a:xfrm>
            <a:off x="2667000" y="5791200"/>
            <a:ext cx="5943600" cy="954088"/>
          </a:xfrm>
          <a:prstGeom prst="rect">
            <a:avLst/>
          </a:prstGeom>
          <a:solidFill>
            <a:srgbClr val="FFFF00"/>
          </a:solidFill>
          <a:ln w="57150">
            <a:solidFill>
              <a:srgbClr val="800000"/>
            </a:solidFill>
            <a:miter lim="800000"/>
            <a:headEnd/>
            <a:tailEnd/>
          </a:ln>
        </p:spPr>
        <p:txBody>
          <a:bodyPr>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800" b="1" i="1">
                <a:solidFill>
                  <a:srgbClr val="800000"/>
                </a:solidFill>
              </a:rPr>
              <a:t>Land rent (bid rent) </a:t>
            </a:r>
            <a:r>
              <a:rPr lang="en-US" sz="2800" b="1">
                <a:solidFill>
                  <a:srgbClr val="800000"/>
                </a:solidFill>
              </a:rPr>
              <a:t>may increase,</a:t>
            </a:r>
            <a:br>
              <a:rPr lang="en-US" sz="2800" b="1">
                <a:solidFill>
                  <a:srgbClr val="800000"/>
                </a:solidFill>
              </a:rPr>
            </a:br>
            <a:r>
              <a:rPr lang="en-US" sz="2800" b="1">
                <a:solidFill>
                  <a:srgbClr val="800000"/>
                </a:solidFill>
              </a:rPr>
              <a:t>but </a:t>
            </a:r>
            <a:r>
              <a:rPr lang="en-US" sz="2800" b="1" i="1">
                <a:solidFill>
                  <a:srgbClr val="800000"/>
                </a:solidFill>
              </a:rPr>
              <a:t>land value </a:t>
            </a:r>
            <a:r>
              <a:rPr lang="en-US" sz="2800" b="1">
                <a:solidFill>
                  <a:srgbClr val="800000"/>
                </a:solidFill>
              </a:rPr>
              <a:t>decreases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ox(out)">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0" y="587758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b="1" dirty="0">
                <a:solidFill>
                  <a:srgbClr val="800000"/>
                </a:solidFill>
              </a:rPr>
              <a:t>Typical density profile of a </a:t>
            </a:r>
            <a:r>
              <a:rPr lang="en-US" sz="2800" b="1" dirty="0" smtClean="0">
                <a:solidFill>
                  <a:srgbClr val="800000"/>
                </a:solidFill>
              </a:rPr>
              <a:t>North </a:t>
            </a:r>
            <a:r>
              <a:rPr lang="en-US" sz="2800" b="1" dirty="0">
                <a:solidFill>
                  <a:srgbClr val="800000"/>
                </a:solidFill>
              </a:rPr>
              <a:t>American city</a:t>
            </a:r>
          </a:p>
        </p:txBody>
      </p:sp>
      <p:pic>
        <p:nvPicPr>
          <p:cNvPr id="41987" name="Picture 2"/>
          <p:cNvPicPr>
            <a:picLocks noChangeAspect="1" noChangeArrowheads="1"/>
          </p:cNvPicPr>
          <p:nvPr/>
        </p:nvPicPr>
        <p:blipFill>
          <a:blip r:embed="rId3">
            <a:clrChange>
              <a:clrFrom>
                <a:srgbClr val="FFFFFF"/>
              </a:clrFrom>
              <a:clrTo>
                <a:srgbClr val="FFFFFF">
                  <a:alpha val="0"/>
                </a:srgbClr>
              </a:clrTo>
            </a:clrChange>
            <a:lum contrast="10000"/>
            <a:extLst>
              <a:ext uri="{28A0092B-C50C-407E-A947-70E740481C1C}">
                <a14:useLocalDpi xmlns:a14="http://schemas.microsoft.com/office/drawing/2010/main"/>
              </a:ext>
            </a:extLst>
          </a:blip>
          <a:srcRect/>
          <a:stretch>
            <a:fillRect/>
          </a:stretch>
        </p:blipFill>
        <p:spPr bwMode="auto">
          <a:xfrm>
            <a:off x="0" y="1357312"/>
            <a:ext cx="9144000" cy="435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2594" y="29717"/>
            <a:ext cx="9156594" cy="559127"/>
          </a:xfrm>
          <a:prstGeom prst="rect">
            <a:avLst/>
          </a:prstGeom>
        </p:spPr>
        <p:txBody>
          <a:bodyPr wrap="square">
            <a:spAutoFit/>
          </a:bodyPr>
          <a:lstStyle/>
          <a:p>
            <a:pPr marL="234950" indent="-234950">
              <a:lnSpc>
                <a:spcPts val="3600"/>
              </a:lnSpc>
              <a:buFontTx/>
              <a:buChar char="•"/>
            </a:pPr>
            <a:r>
              <a:rPr lang="en-US" sz="3200" b="1" dirty="0" smtClean="0">
                <a:solidFill>
                  <a:srgbClr val="800000"/>
                </a:solidFill>
              </a:rPr>
              <a:t>Models – based on competing land uses</a:t>
            </a:r>
            <a:endParaRPr lang="en-US" sz="3200" b="1" dirty="0">
              <a:solidFill>
                <a:srgbClr val="800000"/>
              </a:solidFill>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UT0004"/>
          <p:cNvPicPr>
            <a:picLocks noChangeAspect="1" noChangeArrowheads="1"/>
          </p:cNvPicPr>
          <p:nvPr/>
        </p:nvPicPr>
        <p:blipFill>
          <a:blip r:embed="rId3" cstate="email">
            <a:lum bright="-18000" contrast="30000"/>
            <a:extLst>
              <a:ext uri="{28A0092B-C50C-407E-A947-70E740481C1C}">
                <a14:useLocalDpi xmlns:a14="http://schemas.microsoft.com/office/drawing/2010/main"/>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ChangeArrowheads="1"/>
          </p:cNvSpPr>
          <p:nvPr/>
        </p:nvSpPr>
        <p:spPr bwMode="auto">
          <a:xfrm>
            <a:off x="3657600" y="0"/>
            <a:ext cx="5486400" cy="3352800"/>
          </a:xfrm>
          <a:prstGeom prst="rect">
            <a:avLst/>
          </a:prstGeom>
          <a:noFill/>
          <a:ln w="9525">
            <a:noFill/>
            <a:miter lim="800000"/>
            <a:headEnd/>
            <a:tailEnd/>
          </a:ln>
        </p:spPr>
        <p:txBody>
          <a:bodyPr/>
          <a:lstStyle/>
          <a:p>
            <a:pPr>
              <a:lnSpc>
                <a:spcPts val="3600"/>
              </a:lnSpc>
            </a:pPr>
            <a:r>
              <a:rPr lang="en-US" sz="3000" b="1" dirty="0" smtClean="0">
                <a:solidFill>
                  <a:srgbClr val="800000"/>
                </a:solidFill>
              </a:rPr>
              <a:t>Similar assumptions … </a:t>
            </a:r>
            <a:br>
              <a:rPr lang="en-US" sz="3000" b="1" dirty="0" smtClean="0">
                <a:solidFill>
                  <a:srgbClr val="800000"/>
                </a:solidFill>
              </a:rPr>
            </a:br>
            <a:r>
              <a:rPr lang="en-US" sz="3000" b="1" dirty="0" smtClean="0">
                <a:solidFill>
                  <a:srgbClr val="800000"/>
                </a:solidFill>
              </a:rPr>
              <a:t>(</a:t>
            </a:r>
            <a:r>
              <a:rPr lang="en-US" sz="3000" b="1" dirty="0">
                <a:solidFill>
                  <a:srgbClr val="800000"/>
                </a:solidFill>
              </a:rPr>
              <a:t>von </a:t>
            </a:r>
            <a:r>
              <a:rPr lang="en-US" sz="3000" b="1" dirty="0" err="1">
                <a:solidFill>
                  <a:srgbClr val="800000"/>
                </a:solidFill>
              </a:rPr>
              <a:t>Thünen</a:t>
            </a:r>
            <a:r>
              <a:rPr lang="en-US" sz="3000" b="1" dirty="0" smtClean="0">
                <a:solidFill>
                  <a:srgbClr val="800000"/>
                </a:solidFill>
              </a:rPr>
              <a:t>)</a:t>
            </a:r>
          </a:p>
          <a:p>
            <a:pPr marL="234950" indent="-234950">
              <a:lnSpc>
                <a:spcPts val="3600"/>
              </a:lnSpc>
              <a:buFontTx/>
              <a:buChar char="•"/>
            </a:pPr>
            <a:r>
              <a:rPr lang="en-US" sz="2800" b="1" dirty="0" smtClean="0">
                <a:solidFill>
                  <a:srgbClr val="800000"/>
                </a:solidFill>
              </a:rPr>
              <a:t>Flat land</a:t>
            </a:r>
          </a:p>
          <a:p>
            <a:pPr marL="234950" indent="-234950">
              <a:lnSpc>
                <a:spcPts val="3600"/>
              </a:lnSpc>
              <a:buFontTx/>
              <a:buChar char="•"/>
            </a:pPr>
            <a:r>
              <a:rPr lang="en-US" sz="2800" b="1" dirty="0" smtClean="0">
                <a:solidFill>
                  <a:srgbClr val="800000"/>
                </a:solidFill>
              </a:rPr>
              <a:t>Centrality</a:t>
            </a:r>
          </a:p>
          <a:p>
            <a:pPr marL="234950" indent="-234950">
              <a:lnSpc>
                <a:spcPts val="3600"/>
              </a:lnSpc>
              <a:buFontTx/>
              <a:buChar char="•"/>
            </a:pPr>
            <a:r>
              <a:rPr lang="en-US" sz="2800" b="1" dirty="0" smtClean="0">
                <a:solidFill>
                  <a:srgbClr val="800000"/>
                </a:solidFill>
              </a:rPr>
              <a:t>Maximize profits</a:t>
            </a:r>
          </a:p>
          <a:p>
            <a:pPr marL="234950" indent="-234950">
              <a:lnSpc>
                <a:spcPts val="3600"/>
              </a:lnSpc>
              <a:buFontTx/>
              <a:buChar char="•"/>
            </a:pPr>
            <a:r>
              <a:rPr lang="en-US" sz="2800" b="1" dirty="0" smtClean="0">
                <a:solidFill>
                  <a:srgbClr val="800000"/>
                </a:solidFill>
              </a:rPr>
              <a:t>Transportation</a:t>
            </a:r>
          </a:p>
          <a:p>
            <a:pPr marL="234950" indent="-234950">
              <a:lnSpc>
                <a:spcPts val="3600"/>
              </a:lnSpc>
              <a:buFontTx/>
              <a:buChar char="•"/>
            </a:pPr>
            <a:r>
              <a:rPr lang="en-US" sz="2800" b="1" dirty="0" smtClean="0">
                <a:solidFill>
                  <a:srgbClr val="800000"/>
                </a:solidFill>
              </a:rPr>
              <a:t>Single market</a:t>
            </a:r>
          </a:p>
          <a:p>
            <a:pPr marL="234950" indent="-234950">
              <a:lnSpc>
                <a:spcPts val="3600"/>
              </a:lnSpc>
              <a:buFontTx/>
              <a:buChar char="•"/>
            </a:pPr>
            <a:endParaRPr lang="en-US" sz="3000" b="1" dirty="0">
              <a:solidFill>
                <a:srgbClr val="800000"/>
              </a:solidFill>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58001" y="602058"/>
            <a:ext cx="2294244" cy="2755187"/>
          </a:xfrm>
          <a:prstGeom prst="rect">
            <a:avLst/>
          </a:prstGeom>
        </p:spPr>
      </p:pic>
      <p:pic>
        <p:nvPicPr>
          <p:cNvPr id="4" name="Picture 3" descr="Burges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33800" y="3360937"/>
            <a:ext cx="5410200" cy="3497064"/>
          </a:xfrm>
          <a:prstGeom prst="rect">
            <a:avLst/>
          </a:prstGeom>
        </p:spPr>
      </p:pic>
      <p:sp>
        <p:nvSpPr>
          <p:cNvPr id="7" name="TextBox 6"/>
          <p:cNvSpPr txBox="1">
            <a:spLocks noChangeArrowheads="1"/>
          </p:cNvSpPr>
          <p:nvPr/>
        </p:nvSpPr>
        <p:spPr bwMode="auto">
          <a:xfrm>
            <a:off x="6858000" y="2895600"/>
            <a:ext cx="22860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Ernest Burgess</a:t>
            </a:r>
            <a:endParaRPr lang="en-US" sz="2400" dirty="0">
              <a:solidFill>
                <a:srgbClr val="FFFFCC"/>
              </a:solidFill>
              <a:effectLst>
                <a:outerShdw blurRad="38100" dist="38100" dir="2700000" algn="tl">
                  <a:srgbClr val="000000">
                    <a:alpha val="43137"/>
                  </a:srgbClr>
                </a:outerShdw>
              </a:effectLst>
            </a:endParaRPr>
          </a:p>
        </p:txBody>
      </p:sp>
      <p:sp>
        <p:nvSpPr>
          <p:cNvPr id="8" name="Text Box 3"/>
          <p:cNvSpPr txBox="1">
            <a:spLocks noChangeArrowheads="1"/>
          </p:cNvSpPr>
          <p:nvPr/>
        </p:nvSpPr>
        <p:spPr bwMode="auto">
          <a:xfrm>
            <a:off x="3733800" y="3352800"/>
            <a:ext cx="1600200" cy="954107"/>
          </a:xfrm>
          <a:prstGeom prst="rect">
            <a:avLst/>
          </a:prstGeom>
          <a:solidFill>
            <a:srgbClr val="FFFFFF">
              <a:alpha val="60000"/>
            </a:srgbClr>
          </a:solidFill>
          <a:ln>
            <a:noFill/>
          </a:ln>
        </p:spPr>
        <p:txBody>
          <a:bodyPr wrap="square">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800" b="1" dirty="0" smtClean="0">
                <a:solidFill>
                  <a:srgbClr val="800000"/>
                </a:solidFill>
              </a:rPr>
              <a:t>1920s Chicago</a:t>
            </a:r>
            <a:endParaRPr lang="en-US" sz="2800" b="1" dirty="0">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ssolv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5603">
                                            <p:txEl>
                                              <p:pRg st="0" end="0"/>
                                            </p:txEl>
                                          </p:spTgt>
                                        </p:tgtEl>
                                        <p:attrNameLst>
                                          <p:attrName>style.visibility</p:attrName>
                                        </p:attrNameLst>
                                      </p:cBhvr>
                                      <p:to>
                                        <p:strVal val="visible"/>
                                      </p:to>
                                    </p:set>
                                    <p:animEffect transition="in" filter="blinds(horizontal)">
                                      <p:cBhvr>
                                        <p:cTn id="23" dur="500"/>
                                        <p:tgtEl>
                                          <p:spTgt spid="2560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5603">
                                            <p:txEl>
                                              <p:pRg st="1" end="1"/>
                                            </p:txEl>
                                          </p:spTgt>
                                        </p:tgtEl>
                                        <p:attrNameLst>
                                          <p:attrName>style.visibility</p:attrName>
                                        </p:attrNameLst>
                                      </p:cBhvr>
                                      <p:to>
                                        <p:strVal val="visible"/>
                                      </p:to>
                                    </p:set>
                                    <p:animEffect transition="in" filter="blinds(horizontal)">
                                      <p:cBhvr>
                                        <p:cTn id="28" dur="500"/>
                                        <p:tgtEl>
                                          <p:spTgt spid="2560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5603">
                                            <p:txEl>
                                              <p:pRg st="2" end="2"/>
                                            </p:txEl>
                                          </p:spTgt>
                                        </p:tgtEl>
                                        <p:attrNameLst>
                                          <p:attrName>style.visibility</p:attrName>
                                        </p:attrNameLst>
                                      </p:cBhvr>
                                      <p:to>
                                        <p:strVal val="visible"/>
                                      </p:to>
                                    </p:set>
                                    <p:animEffect transition="in" filter="blinds(horizontal)">
                                      <p:cBhvr>
                                        <p:cTn id="33" dur="500"/>
                                        <p:tgtEl>
                                          <p:spTgt spid="2560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5603">
                                            <p:txEl>
                                              <p:pRg st="3" end="3"/>
                                            </p:txEl>
                                          </p:spTgt>
                                        </p:tgtEl>
                                        <p:attrNameLst>
                                          <p:attrName>style.visibility</p:attrName>
                                        </p:attrNameLst>
                                      </p:cBhvr>
                                      <p:to>
                                        <p:strVal val="visible"/>
                                      </p:to>
                                    </p:set>
                                    <p:animEffect transition="in" filter="blinds(horizontal)">
                                      <p:cBhvr>
                                        <p:cTn id="38" dur="500"/>
                                        <p:tgtEl>
                                          <p:spTgt spid="2560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5603">
                                            <p:txEl>
                                              <p:pRg st="4" end="4"/>
                                            </p:txEl>
                                          </p:spTgt>
                                        </p:tgtEl>
                                        <p:attrNameLst>
                                          <p:attrName>style.visibility</p:attrName>
                                        </p:attrNameLst>
                                      </p:cBhvr>
                                      <p:to>
                                        <p:strVal val="visible"/>
                                      </p:to>
                                    </p:set>
                                    <p:animEffect transition="in" filter="blinds(horizontal)">
                                      <p:cBhvr>
                                        <p:cTn id="43" dur="500"/>
                                        <p:tgtEl>
                                          <p:spTgt spid="25603">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5603">
                                            <p:txEl>
                                              <p:pRg st="5" end="5"/>
                                            </p:txEl>
                                          </p:spTgt>
                                        </p:tgtEl>
                                        <p:attrNameLst>
                                          <p:attrName>style.visibility</p:attrName>
                                        </p:attrNameLst>
                                      </p:cBhvr>
                                      <p:to>
                                        <p:strVal val="visible"/>
                                      </p:to>
                                    </p:set>
                                    <p:animEffect transition="in" filter="blinds(horizontal)">
                                      <p:cBhvr>
                                        <p:cTn id="48" dur="500"/>
                                        <p:tgtEl>
                                          <p:spTgt spid="256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2"/>
      <p:bldP spid="7"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2800350"/>
            <a:ext cx="5181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2" descr="~AUT0004"/>
          <p:cNvPicPr>
            <a:picLocks noChangeAspect="1" noChangeArrowheads="1"/>
          </p:cNvPicPr>
          <p:nvPr/>
        </p:nvPicPr>
        <p:blipFill>
          <a:blip r:embed="rId4" cstate="email">
            <a:lum bright="-18000" contrast="30000"/>
            <a:extLst>
              <a:ext uri="{28A0092B-C50C-407E-A947-70E740481C1C}">
                <a14:useLocalDpi xmlns:a14="http://schemas.microsoft.com/office/drawing/2010/main"/>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ChangeArrowheads="1"/>
          </p:cNvSpPr>
          <p:nvPr/>
        </p:nvSpPr>
        <p:spPr bwMode="auto">
          <a:xfrm>
            <a:off x="3429000" y="1371600"/>
            <a:ext cx="571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3600"/>
              </a:lnSpc>
              <a:buFontTx/>
              <a:buChar char="•"/>
            </a:pPr>
            <a:r>
              <a:rPr lang="en-US" sz="3000" b="1">
                <a:solidFill>
                  <a:srgbClr val="800000"/>
                </a:solidFill>
              </a:rPr>
              <a:t>Zone 1 = CBD</a:t>
            </a:r>
          </a:p>
        </p:txBody>
      </p:sp>
      <p:sp>
        <p:nvSpPr>
          <p:cNvPr id="5" name="Oval 4"/>
          <p:cNvSpPr/>
          <p:nvPr/>
        </p:nvSpPr>
        <p:spPr>
          <a:xfrm>
            <a:off x="1600200" y="2133600"/>
            <a:ext cx="533400" cy="533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rPr>
              <a:t>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dissolve">
                                      <p:cBhvr>
                                        <p:cTn id="7" dur="500"/>
                                        <p:tgtEl>
                                          <p:spTgt spid="7680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dissolve">
                                      <p:cBhvr>
                                        <p:cTn id="13" dur="5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2801938"/>
            <a:ext cx="5181600"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descr="~AUT0004"/>
          <p:cNvPicPr>
            <a:picLocks noChangeAspect="1" noChangeArrowheads="1"/>
          </p:cNvPicPr>
          <p:nvPr/>
        </p:nvPicPr>
        <p:blipFill>
          <a:blip r:embed="rId4" cstate="email">
            <a:lum bright="-18000" contrast="30000"/>
            <a:extLst>
              <a:ext uri="{28A0092B-C50C-407E-A947-70E740481C1C}">
                <a14:useLocalDpi xmlns:a14="http://schemas.microsoft.com/office/drawing/2010/main"/>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981200" y="2133600"/>
            <a:ext cx="533400" cy="533400"/>
          </a:xfrm>
          <a:prstGeom prst="ellipse">
            <a:avLst/>
          </a:prstGeom>
          <a:solidFill>
            <a:srgbClr val="B2B2B2"/>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rPr>
              <a:t>2</a:t>
            </a:r>
          </a:p>
        </p:txBody>
      </p:sp>
      <p:sp>
        <p:nvSpPr>
          <p:cNvPr id="45061" name="Rectangle 3"/>
          <p:cNvSpPr>
            <a:spLocks noChangeArrowheads="1"/>
          </p:cNvSpPr>
          <p:nvPr/>
        </p:nvSpPr>
        <p:spPr bwMode="auto">
          <a:xfrm>
            <a:off x="3429000" y="1371600"/>
            <a:ext cx="571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3600"/>
              </a:lnSpc>
              <a:buFontTx/>
              <a:buChar char="•"/>
            </a:pPr>
            <a:r>
              <a:rPr lang="en-US" sz="3000" b="1">
                <a:solidFill>
                  <a:srgbClr val="800000"/>
                </a:solidFill>
              </a:rPr>
              <a:t>Zone 2 ≈ factories</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2801938"/>
            <a:ext cx="5181600"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descr="~AUT0004"/>
          <p:cNvPicPr>
            <a:picLocks noChangeAspect="1" noChangeArrowheads="1"/>
          </p:cNvPicPr>
          <p:nvPr/>
        </p:nvPicPr>
        <p:blipFill>
          <a:blip r:embed="rId4" cstate="email">
            <a:lum bright="-18000" contrast="30000"/>
            <a:extLst>
              <a:ext uri="{28A0092B-C50C-407E-A947-70E740481C1C}">
                <a14:useLocalDpi xmlns:a14="http://schemas.microsoft.com/office/drawing/2010/main"/>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438400" y="2133600"/>
            <a:ext cx="533400" cy="533400"/>
          </a:xfrm>
          <a:prstGeom prst="ellipse">
            <a:avLst/>
          </a:prstGeom>
          <a:solidFill>
            <a:srgbClr val="FFC1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000000"/>
                </a:solidFill>
              </a:rPr>
              <a:t>3</a:t>
            </a:r>
          </a:p>
        </p:txBody>
      </p:sp>
      <p:sp>
        <p:nvSpPr>
          <p:cNvPr id="46085" name="Rectangle 3"/>
          <p:cNvSpPr>
            <a:spLocks noChangeArrowheads="1"/>
          </p:cNvSpPr>
          <p:nvPr/>
        </p:nvSpPr>
        <p:spPr bwMode="auto">
          <a:xfrm>
            <a:off x="3429000" y="1371600"/>
            <a:ext cx="571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3600"/>
              </a:lnSpc>
              <a:buFontTx/>
              <a:buChar char="•"/>
            </a:pPr>
            <a:r>
              <a:rPr lang="en-US" sz="3000" b="1">
                <a:solidFill>
                  <a:srgbClr val="800000"/>
                </a:solidFill>
              </a:rPr>
              <a:t>Zone 3 ≈ lower class</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2801938"/>
            <a:ext cx="5181600"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2" descr="~AUT0004"/>
          <p:cNvPicPr>
            <a:picLocks noChangeAspect="1" noChangeArrowheads="1"/>
          </p:cNvPicPr>
          <p:nvPr/>
        </p:nvPicPr>
        <p:blipFill>
          <a:blip r:embed="rId4" cstate="email">
            <a:lum bright="-18000" contrast="30000"/>
            <a:extLst>
              <a:ext uri="{28A0092B-C50C-407E-A947-70E740481C1C}">
                <a14:useLocalDpi xmlns:a14="http://schemas.microsoft.com/office/drawing/2010/main"/>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819400" y="2133600"/>
            <a:ext cx="533400" cy="533400"/>
          </a:xfrm>
          <a:prstGeom prst="ellipse">
            <a:avLst/>
          </a:prstGeom>
          <a:solidFill>
            <a:srgbClr val="990099"/>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1">
                <a:solidFill>
                  <a:srgbClr val="FFFFFF"/>
                </a:solidFill>
                <a:effectLst>
                  <a:outerShdw blurRad="38100" dist="38100" dir="2700000" algn="tl">
                    <a:srgbClr val="000000"/>
                  </a:outerShdw>
                </a:effectLst>
                <a:latin typeface="Arial" charset="0"/>
                <a:ea typeface="ＭＳ Ｐゴシック" charset="0"/>
              </a:rPr>
              <a:t>4</a:t>
            </a:r>
          </a:p>
        </p:txBody>
      </p:sp>
      <p:sp>
        <p:nvSpPr>
          <p:cNvPr id="47109" name="Rectangle 3"/>
          <p:cNvSpPr>
            <a:spLocks noChangeArrowheads="1"/>
          </p:cNvSpPr>
          <p:nvPr/>
        </p:nvSpPr>
        <p:spPr bwMode="auto">
          <a:xfrm>
            <a:off x="3429000" y="1371600"/>
            <a:ext cx="571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3600"/>
              </a:lnSpc>
              <a:buFontTx/>
              <a:buChar char="•"/>
            </a:pPr>
            <a:r>
              <a:rPr lang="en-US" sz="3000" b="1">
                <a:solidFill>
                  <a:srgbClr val="800000"/>
                </a:solidFill>
              </a:rPr>
              <a:t>Zone 4 ≈ middle class</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2801938"/>
            <a:ext cx="5181600" cy="397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2" descr="~AUT0004"/>
          <p:cNvPicPr>
            <a:picLocks noChangeAspect="1" noChangeArrowheads="1"/>
          </p:cNvPicPr>
          <p:nvPr/>
        </p:nvPicPr>
        <p:blipFill>
          <a:blip r:embed="rId4" cstate="email">
            <a:lum bright="-18000" contrast="30000"/>
            <a:extLst>
              <a:ext uri="{28A0092B-C50C-407E-A947-70E740481C1C}">
                <a14:useLocalDpi xmlns:a14="http://schemas.microsoft.com/office/drawing/2010/main"/>
              </a:ext>
            </a:extLst>
          </a:blip>
          <a:srcRect/>
          <a:stretch>
            <a:fillRect/>
          </a:stretch>
        </p:blipFill>
        <p:spPr bwMode="auto">
          <a:xfrm>
            <a:off x="0" y="0"/>
            <a:ext cx="3803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200400" y="2133600"/>
            <a:ext cx="533400" cy="533400"/>
          </a:xfrm>
          <a:prstGeom prst="ellipse">
            <a:avLst/>
          </a:prstGeom>
          <a:solidFill>
            <a:srgbClr val="00A25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1">
                <a:solidFill>
                  <a:srgbClr val="FFFFFF"/>
                </a:solidFill>
                <a:effectLst>
                  <a:outerShdw blurRad="38100" dist="38100" dir="2700000" algn="tl">
                    <a:srgbClr val="000000"/>
                  </a:outerShdw>
                </a:effectLst>
                <a:latin typeface="Arial" charset="0"/>
                <a:ea typeface="ＭＳ Ｐゴシック" charset="0"/>
              </a:rPr>
              <a:t>5</a:t>
            </a:r>
          </a:p>
        </p:txBody>
      </p:sp>
      <p:sp>
        <p:nvSpPr>
          <p:cNvPr id="48133" name="Rectangle 3"/>
          <p:cNvSpPr>
            <a:spLocks noChangeArrowheads="1"/>
          </p:cNvSpPr>
          <p:nvPr/>
        </p:nvSpPr>
        <p:spPr bwMode="auto">
          <a:xfrm>
            <a:off x="3429000" y="1371600"/>
            <a:ext cx="5715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lnSpc>
                <a:spcPts val="3600"/>
              </a:lnSpc>
              <a:buFontTx/>
              <a:buChar char="•"/>
            </a:pPr>
            <a:r>
              <a:rPr lang="en-US" sz="3000" b="1">
                <a:solidFill>
                  <a:srgbClr val="800000"/>
                </a:solidFill>
              </a:rPr>
              <a:t>Zone 5 ≈ upper class</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4800600" y="152400"/>
            <a:ext cx="419100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2"/>
          <p:cNvPicPr>
            <a:picLocks noChangeAspect="1" noChangeArrowheads="1"/>
          </p:cNvPicPr>
          <p:nvPr/>
        </p:nvPicPr>
        <p:blipFill>
          <a:blip r:embed="rId4" cstate="email">
            <a:lum contrast="30000"/>
            <a:extLst>
              <a:ext uri="{28A0092B-C50C-407E-A947-70E740481C1C}">
                <a14:useLocalDpi xmlns:a14="http://schemas.microsoft.com/office/drawing/2010/main"/>
              </a:ext>
            </a:extLst>
          </a:blip>
          <a:srcRect/>
          <a:stretch>
            <a:fillRect/>
          </a:stretch>
        </p:blipFill>
        <p:spPr bwMode="auto">
          <a:xfrm>
            <a:off x="152400" y="152400"/>
            <a:ext cx="44958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2"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340995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3" name="Picture 4"/>
          <p:cNvPicPr>
            <a:picLocks noChangeAspect="1" noChangeArrowheads="1"/>
          </p:cNvPicPr>
          <p:nvPr/>
        </p:nvPicPr>
        <p:blipFill>
          <a:blip r:embed="rId6" cstate="email">
            <a:lum contrast="10000"/>
            <a:extLst>
              <a:ext uri="{28A0092B-C50C-407E-A947-70E740481C1C}">
                <a14:useLocalDpi xmlns:a14="http://schemas.microsoft.com/office/drawing/2010/main"/>
              </a:ext>
            </a:extLst>
          </a:blip>
          <a:srcRect/>
          <a:stretch>
            <a:fillRect/>
          </a:stretch>
        </p:blipFill>
        <p:spPr bwMode="auto">
          <a:xfrm>
            <a:off x="4800600" y="3384550"/>
            <a:ext cx="41910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6316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7"/>
          <p:cNvGrpSpPr>
            <a:grpSpLocks/>
          </p:cNvGrpSpPr>
          <p:nvPr/>
        </p:nvGrpSpPr>
        <p:grpSpPr bwMode="auto">
          <a:xfrm>
            <a:off x="1066800" y="231775"/>
            <a:ext cx="7010400" cy="5440363"/>
            <a:chOff x="381000" y="1905000"/>
            <a:chExt cx="4419600" cy="3429000"/>
          </a:xfrm>
        </p:grpSpPr>
        <p:pic>
          <p:nvPicPr>
            <p:cNvPr id="4915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9050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71600" y="4445000"/>
              <a:ext cx="2286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1905000"/>
              <a:ext cx="1143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9"/>
          <p:cNvGrpSpPr>
            <a:grpSpLocks/>
          </p:cNvGrpSpPr>
          <p:nvPr/>
        </p:nvGrpSpPr>
        <p:grpSpPr bwMode="auto">
          <a:xfrm>
            <a:off x="1066800" y="228600"/>
            <a:ext cx="7010400" cy="5438775"/>
            <a:chOff x="4724400" y="1676400"/>
            <a:chExt cx="4419600" cy="3429000"/>
          </a:xfrm>
        </p:grpSpPr>
        <p:pic>
          <p:nvPicPr>
            <p:cNvPr id="4915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24400" y="1676400"/>
              <a:ext cx="4419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724400" y="1676400"/>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6" name="Text Box 3"/>
          <p:cNvSpPr txBox="1">
            <a:spLocks noChangeArrowheads="1"/>
          </p:cNvSpPr>
          <p:nvPr/>
        </p:nvSpPr>
        <p:spPr bwMode="auto">
          <a:xfrm>
            <a:off x="0" y="57912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buFont typeface="Arial" charset="0"/>
              <a:buChar char="•"/>
            </a:pPr>
            <a:r>
              <a:rPr lang="en-US" sz="3200" b="1">
                <a:solidFill>
                  <a:srgbClr val="800000"/>
                </a:solidFill>
              </a:rPr>
              <a:t>The city is </a:t>
            </a:r>
            <a:r>
              <a:rPr lang="en-US" sz="3200" b="1" i="1">
                <a:solidFill>
                  <a:srgbClr val="800000"/>
                </a:solidFill>
              </a:rPr>
              <a:t>dynamic</a:t>
            </a:r>
            <a:r>
              <a:rPr lang="en-US" sz="3200" b="1">
                <a:solidFill>
                  <a:srgbClr val="800000"/>
                </a:solidFill>
              </a:rPr>
              <a:t>: </a:t>
            </a:r>
            <a:br>
              <a:rPr lang="en-US" sz="3200" b="1">
                <a:solidFill>
                  <a:srgbClr val="800000"/>
                </a:solidFill>
              </a:rPr>
            </a:br>
            <a:r>
              <a:rPr lang="en-US" sz="3200" b="1">
                <a:solidFill>
                  <a:srgbClr val="800000"/>
                </a:solidFill>
              </a:rPr>
              <a:t>as it grows … inner rings affect outer ones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5" name="Rectangle 3"/>
          <p:cNvSpPr>
            <a:spLocks noChangeArrowheads="1"/>
          </p:cNvSpPr>
          <p:nvPr/>
        </p:nvSpPr>
        <p:spPr bwMode="auto">
          <a:xfrm>
            <a:off x="0" y="0"/>
            <a:ext cx="9144000" cy="6858000"/>
          </a:xfrm>
          <a:prstGeom prst="rect">
            <a:avLst/>
          </a:prstGeom>
          <a:noFill/>
          <a:ln w="9525">
            <a:noFill/>
            <a:miter lim="800000"/>
            <a:headEnd/>
            <a:tailEnd/>
          </a:ln>
        </p:spPr>
        <p:txBody>
          <a:bodyPr/>
          <a:lstStyle/>
          <a:p>
            <a:r>
              <a:rPr lang="en-US" sz="3200" b="1" dirty="0" smtClean="0">
                <a:solidFill>
                  <a:srgbClr val="800000"/>
                </a:solidFill>
              </a:rPr>
              <a:t>Concentric </a:t>
            </a:r>
            <a:r>
              <a:rPr lang="en-US" sz="3200" b="1" dirty="0">
                <a:solidFill>
                  <a:srgbClr val="800000"/>
                </a:solidFill>
              </a:rPr>
              <a:t>Zone Model</a:t>
            </a:r>
          </a:p>
          <a:p>
            <a:pPr marL="168275" indent="-168275">
              <a:buFontTx/>
              <a:buChar char="•"/>
            </a:pPr>
            <a:r>
              <a:rPr lang="en-US" sz="2800" b="1" dirty="0">
                <a:solidFill>
                  <a:srgbClr val="800000"/>
                </a:solidFill>
              </a:rPr>
              <a:t>Ernest Burgess (1920s); Chicago: </a:t>
            </a:r>
            <a:endParaRPr lang="en-US" sz="2800" b="1" dirty="0" smtClean="0">
              <a:solidFill>
                <a:srgbClr val="800000"/>
              </a:solidFill>
            </a:endParaRPr>
          </a:p>
          <a:p>
            <a:pPr marL="168275" indent="-168275">
              <a:buFontTx/>
              <a:buChar char="•"/>
            </a:pPr>
            <a:r>
              <a:rPr lang="en-US" sz="2800" b="1" dirty="0" smtClean="0">
                <a:solidFill>
                  <a:srgbClr val="800000"/>
                </a:solidFill>
              </a:rPr>
              <a:t>Similar assumptions to von </a:t>
            </a:r>
            <a:r>
              <a:rPr lang="en-US" sz="2800" b="1" dirty="0" err="1" smtClean="0">
                <a:solidFill>
                  <a:srgbClr val="800000"/>
                </a:solidFill>
              </a:rPr>
              <a:t>Thunen</a:t>
            </a:r>
            <a:r>
              <a:rPr lang="en-US" sz="2800" b="1" dirty="0" smtClean="0">
                <a:solidFill>
                  <a:srgbClr val="800000"/>
                </a:solidFill>
              </a:rPr>
              <a:t> …</a:t>
            </a:r>
            <a:endParaRPr lang="en-US" sz="2800" b="1" dirty="0">
              <a:solidFill>
                <a:srgbClr val="800000"/>
              </a:solidFill>
            </a:endParaRPr>
          </a:p>
          <a:p>
            <a:pPr marL="168275" indent="-168275">
              <a:buFontTx/>
              <a:buChar char="•"/>
            </a:pPr>
            <a:r>
              <a:rPr lang="en-US" sz="2600" b="1" dirty="0">
                <a:solidFill>
                  <a:srgbClr val="800000"/>
                </a:solidFill>
              </a:rPr>
              <a:t>1) </a:t>
            </a:r>
            <a:r>
              <a:rPr lang="en-US" sz="2600" b="1" dirty="0" smtClean="0">
                <a:solidFill>
                  <a:srgbClr val="800000"/>
                </a:solidFill>
              </a:rPr>
              <a:t>Isotropic flat plain (uniform surface; featureless)</a:t>
            </a:r>
          </a:p>
          <a:p>
            <a:pPr marL="168275" indent="-168275">
              <a:buFontTx/>
              <a:buChar char="•"/>
            </a:pPr>
            <a:r>
              <a:rPr lang="en-US" sz="2600" b="1" dirty="0" smtClean="0">
                <a:solidFill>
                  <a:srgbClr val="800000"/>
                </a:solidFill>
              </a:rPr>
              <a:t>2) Importance of centrality (accessibility to the market – in this case the CBD)</a:t>
            </a:r>
          </a:p>
          <a:p>
            <a:pPr marL="168275" indent="-168275">
              <a:buFontTx/>
              <a:buChar char="•"/>
            </a:pPr>
            <a:r>
              <a:rPr lang="en-US" sz="2600" b="1" dirty="0" smtClean="0">
                <a:solidFill>
                  <a:srgbClr val="800000"/>
                </a:solidFill>
              </a:rPr>
              <a:t>3) Individuals seek to </a:t>
            </a:r>
            <a:r>
              <a:rPr lang="en-US" sz="2600" b="1" dirty="0" smtClean="0">
                <a:solidFill>
                  <a:srgbClr val="800000"/>
                </a:solidFill>
                <a:latin typeface="Wingdings"/>
                <a:ea typeface="Wingdings"/>
                <a:cs typeface="Wingdings"/>
                <a:sym typeface="Wingdings"/>
              </a:rPr>
              <a:t></a:t>
            </a:r>
            <a:r>
              <a:rPr lang="en-US" sz="2600" b="1" dirty="0">
                <a:solidFill>
                  <a:srgbClr val="800000"/>
                </a:solidFill>
                <a:sym typeface="Wingdings"/>
              </a:rPr>
              <a:t> </a:t>
            </a:r>
            <a:r>
              <a:rPr lang="en-US" sz="2600" b="1" dirty="0" smtClean="0">
                <a:solidFill>
                  <a:srgbClr val="800000"/>
                </a:solidFill>
              </a:rPr>
              <a:t>profits &amp; </a:t>
            </a:r>
            <a:r>
              <a:rPr lang="en-US" sz="2600" b="1" dirty="0" smtClean="0">
                <a:solidFill>
                  <a:srgbClr val="800000"/>
                </a:solidFill>
                <a:latin typeface="Wingdings"/>
                <a:ea typeface="Wingdings"/>
                <a:cs typeface="Wingdings"/>
                <a:sym typeface="Wingdings"/>
              </a:rPr>
              <a:t></a:t>
            </a:r>
            <a:r>
              <a:rPr lang="en-US" sz="2600" b="1" dirty="0">
                <a:solidFill>
                  <a:srgbClr val="800000"/>
                </a:solidFill>
                <a:sym typeface="Wingdings"/>
              </a:rPr>
              <a:t> </a:t>
            </a:r>
            <a:r>
              <a:rPr lang="en-US" sz="2600" b="1" dirty="0" smtClean="0">
                <a:solidFill>
                  <a:srgbClr val="800000"/>
                </a:solidFill>
              </a:rPr>
              <a:t>costs</a:t>
            </a:r>
          </a:p>
          <a:p>
            <a:pPr marL="168275" indent="-168275">
              <a:buFontTx/>
              <a:buChar char="•"/>
            </a:pPr>
            <a:r>
              <a:rPr lang="en-US" sz="2600" b="1" dirty="0" smtClean="0">
                <a:solidFill>
                  <a:srgbClr val="800000"/>
                </a:solidFill>
              </a:rPr>
              <a:t>4) Transportation costs = proportional to distance in all directions (concentric rings)</a:t>
            </a:r>
          </a:p>
          <a:p>
            <a:pPr marL="168275" indent="-168275">
              <a:buFontTx/>
              <a:buChar char="•"/>
            </a:pPr>
            <a:r>
              <a:rPr lang="en-US" sz="2600" b="1" dirty="0" smtClean="0">
                <a:solidFill>
                  <a:srgbClr val="800000"/>
                </a:solidFill>
              </a:rPr>
              <a:t>5) Single market (CBD); “isolated state”</a:t>
            </a:r>
          </a:p>
          <a:p>
            <a:pPr marL="168275" indent="-168275">
              <a:buFontTx/>
              <a:buChar char="•"/>
            </a:pPr>
            <a:r>
              <a:rPr lang="en-US" sz="2800" b="1" dirty="0" smtClean="0">
                <a:solidFill>
                  <a:srgbClr val="800000"/>
                </a:solidFill>
              </a:rPr>
              <a:t>Zones – 1) CBD (In NYC – Manhattan’s daytime population is more than half the nighttime pop.); 2</a:t>
            </a:r>
            <a:r>
              <a:rPr lang="en-US" sz="2800" b="1" dirty="0">
                <a:solidFill>
                  <a:srgbClr val="800000"/>
                </a:solidFill>
              </a:rPr>
              <a:t>) Zone of transition (res. deterioration &amp; light </a:t>
            </a:r>
            <a:r>
              <a:rPr lang="en-US" sz="2800" b="1" dirty="0" err="1">
                <a:solidFill>
                  <a:srgbClr val="800000"/>
                </a:solidFill>
              </a:rPr>
              <a:t>ind.</a:t>
            </a:r>
            <a:r>
              <a:rPr lang="en-US" sz="2800" b="1" dirty="0" smtClean="0">
                <a:solidFill>
                  <a:srgbClr val="800000"/>
                </a:solidFill>
              </a:rPr>
              <a:t>); 3</a:t>
            </a:r>
            <a:r>
              <a:rPr lang="en-US" sz="2800" b="1" dirty="0">
                <a:solidFill>
                  <a:srgbClr val="800000"/>
                </a:solidFill>
              </a:rPr>
              <a:t>) Blue-collar </a:t>
            </a:r>
            <a:r>
              <a:rPr lang="en-US" sz="2800" b="1" dirty="0" smtClean="0">
                <a:solidFill>
                  <a:srgbClr val="800000"/>
                </a:solidFill>
              </a:rPr>
              <a:t>workers; 4</a:t>
            </a:r>
            <a:r>
              <a:rPr lang="en-US" sz="2800" b="1" dirty="0">
                <a:solidFill>
                  <a:srgbClr val="800000"/>
                </a:solidFill>
              </a:rPr>
              <a:t>) Middle-</a:t>
            </a:r>
            <a:r>
              <a:rPr lang="en-US" sz="2800" b="1" dirty="0" smtClean="0">
                <a:solidFill>
                  <a:srgbClr val="800000"/>
                </a:solidFill>
              </a:rPr>
              <a:t>class; 5</a:t>
            </a:r>
            <a:r>
              <a:rPr lang="en-US" sz="2800" b="1" dirty="0">
                <a:solidFill>
                  <a:srgbClr val="800000"/>
                </a:solidFill>
              </a:rPr>
              <a:t>) Suburbs (white collar)</a:t>
            </a:r>
          </a:p>
          <a:p>
            <a:pPr marL="168275" indent="-168275">
              <a:buFontTx/>
              <a:buChar char="•"/>
            </a:pPr>
            <a:r>
              <a:rPr lang="en-US" sz="2800" b="1" dirty="0">
                <a:solidFill>
                  <a:srgbClr val="800000"/>
                </a:solidFill>
              </a:rPr>
              <a:t>Dynamic: inner rings encroach the outer ones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0" y="60198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a:solidFill>
                  <a:srgbClr val="800000"/>
                </a:solidFill>
              </a:rPr>
              <a:t>Chicago in the 1920s</a:t>
            </a:r>
          </a:p>
        </p:txBody>
      </p:sp>
      <p:pic>
        <p:nvPicPr>
          <p:cNvPr id="51203" name="Picture 5" descr="burgess.gif (20992 bytes)"/>
          <p:cNvPicPr>
            <a:picLocks noChangeAspect="1" noChangeArrowheads="1"/>
          </p:cNvPicPr>
          <p:nvPr/>
        </p:nvPicPr>
        <p:blipFill>
          <a:blip r:embed="rId3" r:link="rId4">
            <a:clrChange>
              <a:clrFrom>
                <a:srgbClr val="FFFFFF"/>
              </a:clrFrom>
              <a:clrTo>
                <a:srgbClr val="FFFFFF">
                  <a:alpha val="0"/>
                </a:srgbClr>
              </a:clrTo>
            </a:clrChange>
            <a:lum contrast="6000"/>
            <a:extLst>
              <a:ext uri="{28A0092B-C50C-407E-A947-70E740481C1C}">
                <a14:useLocalDpi xmlns:a14="http://schemas.microsoft.com/office/drawing/2010/main"/>
              </a:ext>
            </a:extLst>
          </a:blip>
          <a:srcRect/>
          <a:stretch>
            <a:fillRect/>
          </a:stretch>
        </p:blipFill>
        <p:spPr bwMode="auto">
          <a:xfrm>
            <a:off x="0" y="304800"/>
            <a:ext cx="9144000"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657600" y="5973763"/>
            <a:ext cx="5486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a:solidFill>
                  <a:srgbClr val="800000"/>
                </a:solidFill>
              </a:rPr>
              <a:t>Zoning</a:t>
            </a:r>
          </a:p>
        </p:txBody>
      </p:sp>
      <p:pic>
        <p:nvPicPr>
          <p:cNvPr id="522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5388" y="76200"/>
            <a:ext cx="53324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3" descr="F11-1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0638"/>
            <a:ext cx="3657600"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Text Box 5"/>
          <p:cNvSpPr txBox="1">
            <a:spLocks noChangeArrowheads="1"/>
          </p:cNvSpPr>
          <p:nvPr/>
        </p:nvSpPr>
        <p:spPr bwMode="auto">
          <a:xfrm>
            <a:off x="2209800" y="1000125"/>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800">
                <a:solidFill>
                  <a:srgbClr val="800000"/>
                </a:solidFill>
                <a:latin typeface="Franklin Gothic Medium" charset="0"/>
              </a:rPr>
              <a:t>Chicago</a:t>
            </a:r>
            <a:endParaRPr lang="en-US" sz="2800">
              <a:solidFill>
                <a:srgbClr val="8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oy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33800" y="2924565"/>
            <a:ext cx="5410200" cy="3909018"/>
          </a:xfrm>
          <a:prstGeom prst="rect">
            <a:avLst/>
          </a:prstGeom>
        </p:spPr>
      </p:pic>
      <p:pic>
        <p:nvPicPr>
          <p:cNvPr id="53251" name="Picture 2" descr="~AUT0005"/>
          <p:cNvPicPr>
            <a:picLocks noChangeAspect="1" noChangeArrowheads="1"/>
          </p:cNvPicPr>
          <p:nvPr/>
        </p:nvPicPr>
        <p:blipFill>
          <a:blip r:embed="rId4" cstate="email">
            <a:clrChange>
              <a:clrFrom>
                <a:srgbClr val="FFFFFF"/>
              </a:clrFrom>
              <a:clrTo>
                <a:srgbClr val="FFFFFF">
                  <a:alpha val="0"/>
                </a:srgbClr>
              </a:clrTo>
            </a:clrChange>
            <a:lum bright="-18000" contrast="30000"/>
            <a:extLst>
              <a:ext uri="{28A0092B-C50C-407E-A947-70E740481C1C}">
                <a14:useLocalDpi xmlns:a14="http://schemas.microsoft.com/office/drawing/2010/main"/>
              </a:ext>
            </a:extLst>
          </a:blip>
          <a:srcRect/>
          <a:stretch>
            <a:fillRect/>
          </a:stretch>
        </p:blipFill>
        <p:spPr bwMode="auto">
          <a:xfrm>
            <a:off x="0" y="0"/>
            <a:ext cx="3806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0" y="152400"/>
            <a:ext cx="5181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810000" y="2286000"/>
            <a:ext cx="5181600" cy="461962"/>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a:solidFill>
                  <a:srgbClr val="FFFFCC"/>
                </a:solidFill>
                <a:effectLst>
                  <a:outerShdw blurRad="38100" dist="38100" dir="2700000" algn="tl">
                    <a:srgbClr val="000000">
                      <a:alpha val="43137"/>
                    </a:srgbClr>
                  </a:outerShdw>
                </a:effectLst>
              </a:rPr>
              <a:t>Streetcar (New Haven CT; 1940)</a:t>
            </a:r>
          </a:p>
        </p:txBody>
      </p:sp>
      <p:pic>
        <p:nvPicPr>
          <p:cNvPr id="3" name="Picture 2" descr="Hoyt.png"/>
          <p:cNvPicPr>
            <a:picLocks noChangeAspect="1"/>
          </p:cNvPicPr>
          <p:nvPr/>
        </p:nvPicPr>
        <p:blipFill>
          <a:blip r:embed="rId6" cstate="email">
            <a:extLst>
              <a:ext uri="{BEBA8EAE-BF5A-486C-A8C5-ECC9F3942E4B}">
                <a14:imgProps xmlns:a14="http://schemas.microsoft.com/office/drawing/2010/main">
                  <a14:imgLayer r:embed="rId7">
                    <a14:imgEffect>
                      <a14:brightnessContrast contrast="30000"/>
                    </a14:imgEffect>
                  </a14:imgLayer>
                </a14:imgProps>
              </a:ext>
              <a:ext uri="{28A0092B-C50C-407E-A947-70E740481C1C}">
                <a14:useLocalDpi xmlns:a14="http://schemas.microsoft.com/office/drawing/2010/main"/>
              </a:ext>
            </a:extLst>
          </a:blip>
          <a:stretch>
            <a:fillRect/>
          </a:stretch>
        </p:blipFill>
        <p:spPr>
          <a:xfrm>
            <a:off x="7010401" y="0"/>
            <a:ext cx="2133600" cy="3370118"/>
          </a:xfrm>
          <a:prstGeom prst="rect">
            <a:avLst/>
          </a:prstGeom>
        </p:spPr>
      </p:pic>
      <p:sp>
        <p:nvSpPr>
          <p:cNvPr id="11" name="TextBox 10"/>
          <p:cNvSpPr txBox="1">
            <a:spLocks noChangeArrowheads="1"/>
          </p:cNvSpPr>
          <p:nvPr/>
        </p:nvSpPr>
        <p:spPr bwMode="auto">
          <a:xfrm>
            <a:off x="7010400" y="2895600"/>
            <a:ext cx="21336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Homer Hoyt</a:t>
            </a:r>
            <a:endParaRPr lang="en-US" sz="2400" dirty="0">
              <a:solidFill>
                <a:srgbClr val="FFFFCC"/>
              </a:solidFill>
              <a:effectLst>
                <a:outerShdw blurRad="38100" dist="38100" dir="2700000" algn="tl">
                  <a:srgbClr val="000000">
                    <a:alpha val="43137"/>
                  </a:srgbClr>
                </a:outerShdw>
              </a:effectLst>
            </a:endParaRPr>
          </a:p>
        </p:txBody>
      </p:sp>
      <p:sp>
        <p:nvSpPr>
          <p:cNvPr id="12" name="Text Box 3"/>
          <p:cNvSpPr txBox="1">
            <a:spLocks noChangeArrowheads="1"/>
          </p:cNvSpPr>
          <p:nvPr/>
        </p:nvSpPr>
        <p:spPr bwMode="auto">
          <a:xfrm>
            <a:off x="3733800" y="2895600"/>
            <a:ext cx="1066800" cy="523220"/>
          </a:xfrm>
          <a:prstGeom prst="rect">
            <a:avLst/>
          </a:prstGeom>
          <a:noFill/>
          <a:ln>
            <a:noFill/>
          </a:ln>
        </p:spPr>
        <p:txBody>
          <a:bodyPr wrap="square">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800" b="1" dirty="0" smtClean="0">
                <a:solidFill>
                  <a:srgbClr val="800000"/>
                </a:solidFill>
              </a:rPr>
              <a:t>1939</a:t>
            </a:r>
            <a:endParaRPr lang="en-US" sz="2800" b="1" dirty="0">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52228"/>
                                        </p:tgtEl>
                                        <p:attrNameLst>
                                          <p:attrName>style.visibility</p:attrName>
                                        </p:attrNameLst>
                                      </p:cBhvr>
                                      <p:to>
                                        <p:strVal val="visible"/>
                                      </p:to>
                                    </p:set>
                                    <p:animEffect transition="in" filter="dissolve">
                                      <p:cBhvr>
                                        <p:cTn id="23" dur="500"/>
                                        <p:tgtEl>
                                          <p:spTgt spid="52228"/>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par>
                                <p:cTn id="27" presetID="9" presetClass="exit" presetSubtype="0" fill="hold" nodeType="withEffect">
                                  <p:stCondLst>
                                    <p:cond delay="0"/>
                                  </p:stCondLst>
                                  <p:childTnLst>
                                    <p:animEffect transition="out" filter="dissolve">
                                      <p:cBhvr>
                                        <p:cTn id="28" dur="500"/>
                                        <p:tgtEl>
                                          <p:spTgt spid="3"/>
                                        </p:tgtEl>
                                      </p:cBhvr>
                                    </p:animEffect>
                                    <p:set>
                                      <p:cBhvr>
                                        <p:cTn id="29" dur="1" fill="hold">
                                          <p:stCondLst>
                                            <p:cond delay="499"/>
                                          </p:stCondLst>
                                        </p:cTn>
                                        <p:tgtEl>
                                          <p:spTgt spid="3"/>
                                        </p:tgtEl>
                                        <p:attrNameLst>
                                          <p:attrName>style.visibility</p:attrName>
                                        </p:attrNameLst>
                                      </p:cBhvr>
                                      <p:to>
                                        <p:strVal val="hidden"/>
                                      </p:to>
                                    </p:set>
                                  </p:childTnLst>
                                </p:cTn>
                              </p:par>
                              <p:par>
                                <p:cTn id="30" presetID="9" presetClass="exit" presetSubtype="0" fill="hold" grpId="1" nodeType="withEffect">
                                  <p:stCondLst>
                                    <p:cond delay="0"/>
                                  </p:stCondLst>
                                  <p:childTnLst>
                                    <p:animEffect transition="out" filter="dissolv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pPr>
            <a:r>
              <a:rPr lang="en-US" sz="3200" b="1" dirty="0">
                <a:solidFill>
                  <a:srgbClr val="800000"/>
                </a:solidFill>
              </a:rPr>
              <a:t>Sector Model</a:t>
            </a:r>
          </a:p>
          <a:p>
            <a:pPr marL="609600" indent="-609600">
              <a:spcBef>
                <a:spcPct val="20000"/>
              </a:spcBef>
              <a:buFontTx/>
              <a:buChar char="•"/>
            </a:pPr>
            <a:r>
              <a:rPr lang="en-US" sz="3000" b="1" dirty="0">
                <a:solidFill>
                  <a:srgbClr val="800000"/>
                </a:solidFill>
              </a:rPr>
              <a:t>Homer Hoyt (1939); criticized Burgess Model as too simple &amp; inaccurate</a:t>
            </a:r>
          </a:p>
          <a:p>
            <a:pPr marL="609600" indent="-609600">
              <a:spcBef>
                <a:spcPct val="20000"/>
              </a:spcBef>
              <a:buFontTx/>
              <a:buChar char="•"/>
            </a:pPr>
            <a:r>
              <a:rPr lang="en-US" sz="3000" b="1" dirty="0">
                <a:solidFill>
                  <a:srgbClr val="800000"/>
                </a:solidFill>
              </a:rPr>
              <a:t>Growth creates a pie-shaped urban structure; connected to land-rent</a:t>
            </a:r>
          </a:p>
          <a:p>
            <a:pPr marL="609600" indent="-609600">
              <a:spcBef>
                <a:spcPct val="20000"/>
              </a:spcBef>
              <a:buFontTx/>
              <a:buChar char="•"/>
            </a:pPr>
            <a:r>
              <a:rPr lang="en-US" sz="3000" b="1" dirty="0" smtClean="0">
                <a:solidFill>
                  <a:srgbClr val="800000"/>
                </a:solidFill>
              </a:rPr>
              <a:t>Zones could </a:t>
            </a:r>
            <a:r>
              <a:rPr lang="en-US" sz="3000" b="1" dirty="0">
                <a:solidFill>
                  <a:srgbClr val="800000"/>
                </a:solidFill>
              </a:rPr>
              <a:t>extend from the CBD to the outer edge (3</a:t>
            </a:r>
            <a:r>
              <a:rPr lang="en-US" sz="3000" b="1" dirty="0" smtClean="0">
                <a:solidFill>
                  <a:srgbClr val="800000"/>
                </a:solidFill>
              </a:rPr>
              <a:t>) … </a:t>
            </a:r>
            <a:r>
              <a:rPr lang="en-US" sz="3000" b="1" dirty="0">
                <a:solidFill>
                  <a:srgbClr val="800000"/>
                </a:solidFill>
              </a:rPr>
              <a:t>l</a:t>
            </a:r>
            <a:r>
              <a:rPr lang="en-US" sz="3000" b="1" dirty="0" smtClean="0">
                <a:solidFill>
                  <a:srgbClr val="800000"/>
                </a:solidFill>
              </a:rPr>
              <a:t>ow-rent areas …</a:t>
            </a:r>
            <a:endParaRPr lang="en-US" sz="3000" b="1" dirty="0">
              <a:solidFill>
                <a:srgbClr val="800000"/>
              </a:solidFill>
            </a:endParaRPr>
          </a:p>
          <a:p>
            <a:pPr marL="609600" indent="-609600">
              <a:spcBef>
                <a:spcPct val="20000"/>
              </a:spcBef>
              <a:buFontTx/>
              <a:buChar char="•"/>
            </a:pPr>
            <a:r>
              <a:rPr lang="en-US" sz="3000" b="1" dirty="0">
                <a:solidFill>
                  <a:srgbClr val="800000"/>
                </a:solidFill>
              </a:rPr>
              <a:t>The same is true w/ high-rent, transportation, and </a:t>
            </a:r>
            <a:r>
              <a:rPr lang="en-US" sz="3000" b="1" dirty="0" smtClean="0">
                <a:solidFill>
                  <a:srgbClr val="800000"/>
                </a:solidFill>
              </a:rPr>
              <a:t>industry</a:t>
            </a:r>
          </a:p>
          <a:p>
            <a:pPr marL="609600" indent="-609600">
              <a:spcBef>
                <a:spcPct val="20000"/>
              </a:spcBef>
              <a:buFontTx/>
              <a:buChar char="•"/>
            </a:pPr>
            <a:r>
              <a:rPr lang="en-US" sz="3000" b="1" dirty="0" smtClean="0">
                <a:solidFill>
                  <a:srgbClr val="800000"/>
                </a:solidFill>
              </a:rPr>
              <a:t>What made this possible was the streetcar (self-powered light rail vehicles – often powered by electricity)</a:t>
            </a:r>
            <a:endParaRPr lang="en-US" sz="3000" b="1" dirty="0">
              <a:solidFill>
                <a:srgbClr val="80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AUT0005"/>
          <p:cNvPicPr>
            <a:picLocks noChangeAspect="1" noChangeArrowheads="1"/>
          </p:cNvPicPr>
          <p:nvPr/>
        </p:nvPicPr>
        <p:blipFill>
          <a:blip r:embed="rId4" cstate="email">
            <a:lum bright="-18000" contrast="30000"/>
            <a:extLst>
              <a:ext uri="{28A0092B-C50C-407E-A947-70E740481C1C}">
                <a14:useLocalDpi xmlns:a14="http://schemas.microsoft.com/office/drawing/2010/main"/>
              </a:ext>
            </a:extLst>
          </a:blip>
          <a:srcRect/>
          <a:stretch>
            <a:fillRect/>
          </a:stretch>
        </p:blipFill>
        <p:spPr bwMode="auto">
          <a:xfrm>
            <a:off x="0" y="0"/>
            <a:ext cx="3806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5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90963" y="304800"/>
            <a:ext cx="502443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3886200" y="5322888"/>
            <a:ext cx="5029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a:solidFill>
                  <a:srgbClr val="800000"/>
                </a:solidFill>
              </a:rPr>
              <a:t>Sectors, more than zones, would = value</a:t>
            </a:r>
          </a:p>
        </p:txBody>
      </p:sp>
      <p:pic>
        <p:nvPicPr>
          <p:cNvPr id="224261"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86200" y="304800"/>
            <a:ext cx="50387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0"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191000" y="1524000"/>
            <a:ext cx="6000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62400" y="2328863"/>
            <a:ext cx="685800"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267200" y="3276600"/>
            <a:ext cx="6000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dissolve">
                                      <p:cBhvr>
                                        <p:cTn id="7" dur="500"/>
                                        <p:tgtEl>
                                          <p:spTgt spid="224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24261"/>
                                        </p:tgtEl>
                                        <p:attrNameLst>
                                          <p:attrName>style.visibility</p:attrName>
                                        </p:attrNameLst>
                                      </p:cBhvr>
                                      <p:to>
                                        <p:strVal val="visible"/>
                                      </p:to>
                                    </p:set>
                                    <p:animEffect transition="in" filter="fade">
                                      <p:cBhvr>
                                        <p:cTn id="12" dur="2000"/>
                                        <p:tgtEl>
                                          <p:spTgt spid="224261"/>
                                        </p:tgtEl>
                                      </p:cBhvr>
                                    </p:animEffect>
                                  </p:childTnLst>
                                </p:cTn>
                              </p:par>
                            </p:childTnLst>
                          </p:cTn>
                        </p:par>
                        <p:par>
                          <p:cTn id="13" fill="hold" nodeType="afterGroup">
                            <p:stCondLst>
                              <p:cond delay="20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nodeType="afterGroup">
                            <p:stCondLst>
                              <p:cond delay="2500"/>
                            </p:stCondLst>
                            <p:childTnLst>
                              <p:par>
                                <p:cTn id="18" presetID="9"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par>
                                <p:cTn id="21" presetID="9" presetClass="entr" presetSubtype="0" fill="hold" nodeType="withEffect">
                                  <p:stCondLst>
                                    <p:cond delay="0"/>
                                  </p:stCondLst>
                                  <p:childTnLst>
                                    <p:set>
                                      <p:cBhvr>
                                        <p:cTn id="22" dur="1" fill="hold">
                                          <p:stCondLst>
                                            <p:cond delay="0"/>
                                          </p:stCondLst>
                                        </p:cTn>
                                        <p:tgtEl>
                                          <p:spTgt spid="224260"/>
                                        </p:tgtEl>
                                        <p:attrNameLst>
                                          <p:attrName>style.visibility</p:attrName>
                                        </p:attrNameLst>
                                      </p:cBhvr>
                                      <p:to>
                                        <p:strVal val="visible"/>
                                      </p:to>
                                    </p:set>
                                    <p:animEffect transition="in" filter="dissolve">
                                      <p:cBhvr>
                                        <p:cTn id="23" dur="500"/>
                                        <p:tgtEl>
                                          <p:spTgt spid="224260"/>
                                        </p:tgtEl>
                                      </p:cBhvr>
                                    </p:animEffect>
                                  </p:childTnLst>
                                </p:cTn>
                              </p:par>
                              <p:par>
                                <p:cTn id="24" presetID="9"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64320" cy="6858000"/>
          </a:xfrm>
          <a:prstGeom prst="rect">
            <a:avLst/>
          </a:prstGeom>
        </p:spPr>
      </p:pic>
      <p:sp>
        <p:nvSpPr>
          <p:cNvPr id="3074" name="Rectangle 2"/>
          <p:cNvSpPr>
            <a:spLocks noGrp="1" noChangeArrowheads="1"/>
          </p:cNvSpPr>
          <p:nvPr>
            <p:ph type="ctrTitle"/>
          </p:nvPr>
        </p:nvSpPr>
        <p:spPr>
          <a:xfrm>
            <a:off x="5791200" y="228600"/>
            <a:ext cx="3124200" cy="1524000"/>
          </a:xfrm>
        </p:spPr>
        <p:txBody>
          <a:bodyPr/>
          <a:lstStyle/>
          <a:p>
            <a:pPr eaLnBrk="1" hangingPunct="1"/>
            <a:r>
              <a:rPr lang="en-US" sz="5400" b="1" dirty="0">
                <a:solidFill>
                  <a:srgbClr val="800000"/>
                </a:solidFill>
                <a:effectLst>
                  <a:outerShdw blurRad="38100" dist="38100" dir="2700000" algn="tl">
                    <a:srgbClr val="DDDDDD"/>
                  </a:outerShdw>
                </a:effectLst>
                <a:latin typeface="Arial" charset="0"/>
              </a:rPr>
              <a:t>Urban Models</a:t>
            </a:r>
          </a:p>
        </p:txBody>
      </p:sp>
    </p:spTree>
    <p:extLst>
      <p:ext uri="{BB962C8B-B14F-4D97-AF65-F5344CB8AC3E}">
        <p14:creationId xmlns:p14="http://schemas.microsoft.com/office/powerpoint/2010/main" val="3932476577"/>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AUT0004"/>
          <p:cNvPicPr>
            <a:picLocks noChangeAspect="1" noChangeArrowheads="1"/>
          </p:cNvPicPr>
          <p:nvPr/>
        </p:nvPicPr>
        <p:blipFill>
          <a:blip r:embed="rId3" cstate="email">
            <a:clrChange>
              <a:clrFrom>
                <a:srgbClr val="FCFCFC"/>
              </a:clrFrom>
              <a:clrTo>
                <a:srgbClr val="FCFCFC">
                  <a:alpha val="0"/>
                </a:srgbClr>
              </a:clrTo>
            </a:clrChange>
            <a:lum bright="-18000" contrast="30000"/>
            <a:extLst>
              <a:ext uri="{28A0092B-C50C-407E-A947-70E740481C1C}">
                <a14:useLocalDpi xmlns:a14="http://schemas.microsoft.com/office/drawing/2010/main"/>
              </a:ext>
            </a:extLst>
          </a:blip>
          <a:srcRect/>
          <a:stretch>
            <a:fillRect/>
          </a:stretch>
        </p:blipFill>
        <p:spPr bwMode="auto">
          <a:xfrm>
            <a:off x="457200" y="0"/>
            <a:ext cx="3803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441923" y="4114800"/>
            <a:ext cx="1219200" cy="523220"/>
          </a:xfrm>
          <a:prstGeom prst="rect">
            <a:avLst/>
          </a:prstGeom>
          <a:noFill/>
          <a:ln>
            <a:noFill/>
          </a:ln>
        </p:spPr>
        <p:txBody>
          <a:bodyPr wrap="square">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800" b="1" dirty="0" smtClean="0">
                <a:solidFill>
                  <a:srgbClr val="800000"/>
                </a:solidFill>
              </a:rPr>
              <a:t>1920s</a:t>
            </a:r>
            <a:endParaRPr lang="en-US" sz="2800" b="1" dirty="0">
              <a:solidFill>
                <a:srgbClr val="800000"/>
              </a:solidFill>
            </a:endParaRPr>
          </a:p>
        </p:txBody>
      </p:sp>
      <p:pic>
        <p:nvPicPr>
          <p:cNvPr id="9" name="Picture 2" descr="~AUT0005"/>
          <p:cNvPicPr>
            <a:picLocks noChangeAspect="1" noChangeArrowheads="1"/>
          </p:cNvPicPr>
          <p:nvPr/>
        </p:nvPicPr>
        <p:blipFill rotWithShape="1">
          <a:blip r:embed="rId4" cstate="email">
            <a:clrChange>
              <a:clrFrom>
                <a:srgbClr val="FFFFFF"/>
              </a:clrFrom>
              <a:clrTo>
                <a:srgbClr val="FFFFFF">
                  <a:alpha val="0"/>
                </a:srgbClr>
              </a:clrTo>
            </a:clrChange>
            <a:lum bright="-18000" contrast="30000"/>
            <a:extLst>
              <a:ext uri="{28A0092B-C50C-407E-A947-70E740481C1C}">
                <a14:useLocalDpi xmlns:a14="http://schemas.microsoft.com/office/drawing/2010/main"/>
              </a:ext>
            </a:extLst>
          </a:blip>
          <a:srcRect/>
          <a:stretch/>
        </p:blipFill>
        <p:spPr bwMode="auto">
          <a:xfrm>
            <a:off x="4803775" y="152400"/>
            <a:ext cx="380682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3"/>
          <p:cNvSpPr txBox="1">
            <a:spLocks noChangeArrowheads="1"/>
          </p:cNvSpPr>
          <p:nvPr/>
        </p:nvSpPr>
        <p:spPr bwMode="auto">
          <a:xfrm>
            <a:off x="5029200" y="4114800"/>
            <a:ext cx="1066800" cy="523220"/>
          </a:xfrm>
          <a:prstGeom prst="rect">
            <a:avLst/>
          </a:prstGeom>
          <a:noFill/>
          <a:ln>
            <a:noFill/>
          </a:ln>
        </p:spPr>
        <p:txBody>
          <a:bodyPr wrap="square">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800" b="1" dirty="0" smtClean="0">
                <a:solidFill>
                  <a:srgbClr val="800000"/>
                </a:solidFill>
              </a:rPr>
              <a:t>1939</a:t>
            </a:r>
            <a:endParaRPr lang="en-US" sz="2800" b="1" dirty="0">
              <a:solidFill>
                <a:srgbClr val="800000"/>
              </a:solidFill>
            </a:endParaRPr>
          </a:p>
        </p:txBody>
      </p:sp>
    </p:spTree>
    <p:extLst>
      <p:ext uri="{BB962C8B-B14F-4D97-AF65-F5344CB8AC3E}">
        <p14:creationId xmlns:p14="http://schemas.microsoft.com/office/powerpoint/2010/main" val="35682467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dissolve">
                                      <p:cBhvr>
                                        <p:cTn id="7" dur="500"/>
                                        <p:tgtEl>
                                          <p:spTgt spid="430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48000" y="142814"/>
            <a:ext cx="2986219" cy="1990786"/>
          </a:xfrm>
          <a:prstGeom prst="rect">
            <a:avLst/>
          </a:prstGeom>
        </p:spPr>
      </p:pic>
      <p:pic>
        <p:nvPicPr>
          <p:cNvPr id="56322" name="Picture 2" descr="figure22_5"/>
          <p:cNvPicPr>
            <a:picLocks noChangeAspect="1" noChangeArrowheads="1"/>
          </p:cNvPicPr>
          <p:nvPr/>
        </p:nvPicPr>
        <p:blipFill>
          <a:blip r:embed="rId4" cstate="email">
            <a:clrChange>
              <a:clrFrom>
                <a:srgbClr val="FFFFFF"/>
              </a:clrFrom>
              <a:clrTo>
                <a:srgbClr val="FFFFFF">
                  <a:alpha val="0"/>
                </a:srgbClr>
              </a:clrTo>
            </a:clrChange>
            <a:lum bright="-6000" contrast="12000"/>
            <a:extLst>
              <a:ext uri="{28A0092B-C50C-407E-A947-70E740481C1C}">
                <a14:useLocalDpi xmlns:a14="http://schemas.microsoft.com/office/drawing/2010/main"/>
              </a:ext>
            </a:extLst>
          </a:blip>
          <a:srcRect/>
          <a:stretch>
            <a:fillRect/>
          </a:stretch>
        </p:blipFill>
        <p:spPr bwMode="auto">
          <a:xfrm>
            <a:off x="0" y="0"/>
            <a:ext cx="294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182330" y="152400"/>
            <a:ext cx="280927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Ullman.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36898" y="2286000"/>
            <a:ext cx="5978852" cy="4419600"/>
          </a:xfrm>
          <a:prstGeom prst="rect">
            <a:avLst/>
          </a:prstGeom>
        </p:spPr>
      </p:pic>
      <p:pic>
        <p:nvPicPr>
          <p:cNvPr id="2" name="Picture 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048000" y="154852"/>
            <a:ext cx="1975196" cy="2394030"/>
          </a:xfrm>
          <a:prstGeom prst="rect">
            <a:avLst/>
          </a:prstGeom>
        </p:spPr>
      </p:pic>
      <p:pic>
        <p:nvPicPr>
          <p:cNvPr id="3" name="Picture 2"/>
          <p:cNvPicPr>
            <a:picLocks noChangeAspect="1"/>
          </p:cNvPicPr>
          <p:nvPr/>
        </p:nvPicPr>
        <p:blipFill>
          <a:blip r:embed="rId8" cstate="email">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tretch>
            <a:fillRect/>
          </a:stretch>
        </p:blipFill>
        <p:spPr>
          <a:xfrm>
            <a:off x="5105399" y="152400"/>
            <a:ext cx="1841273" cy="2399792"/>
          </a:xfrm>
          <a:prstGeom prst="rect">
            <a:avLst/>
          </a:prstGeom>
        </p:spPr>
      </p:pic>
      <p:sp>
        <p:nvSpPr>
          <p:cNvPr id="11" name="TextBox 10"/>
          <p:cNvSpPr txBox="1">
            <a:spLocks noChangeArrowheads="1"/>
          </p:cNvSpPr>
          <p:nvPr/>
        </p:nvSpPr>
        <p:spPr bwMode="auto">
          <a:xfrm>
            <a:off x="3048000" y="2057400"/>
            <a:ext cx="1981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Harris</a:t>
            </a:r>
            <a:endParaRPr lang="en-US" sz="2400" dirty="0">
              <a:solidFill>
                <a:srgbClr val="FFFFCC"/>
              </a:solidFill>
              <a:effectLst>
                <a:outerShdw blurRad="38100" dist="38100" dir="2700000" algn="tl">
                  <a:srgbClr val="000000">
                    <a:alpha val="43137"/>
                  </a:srgbClr>
                </a:outerShdw>
              </a:effectLst>
            </a:endParaRPr>
          </a:p>
        </p:txBody>
      </p:sp>
      <p:sp>
        <p:nvSpPr>
          <p:cNvPr id="12" name="TextBox 11"/>
          <p:cNvSpPr txBox="1">
            <a:spLocks noChangeArrowheads="1"/>
          </p:cNvSpPr>
          <p:nvPr/>
        </p:nvSpPr>
        <p:spPr bwMode="auto">
          <a:xfrm>
            <a:off x="5105400" y="2061865"/>
            <a:ext cx="18288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Ullman</a:t>
            </a:r>
            <a:endParaRPr lang="en-US" sz="2400" dirty="0">
              <a:solidFill>
                <a:srgbClr val="FFFFCC"/>
              </a:solidFill>
              <a:effectLst>
                <a:outerShdw blurRad="38100" dist="38100" dir="2700000" algn="tl">
                  <a:srgbClr val="000000">
                    <a:alpha val="43137"/>
                  </a:srgbClr>
                </a:outerShdw>
              </a:effectLst>
            </a:endParaRPr>
          </a:p>
        </p:txBody>
      </p:sp>
      <p:sp>
        <p:nvSpPr>
          <p:cNvPr id="13" name="Text Box 3"/>
          <p:cNvSpPr txBox="1">
            <a:spLocks noChangeArrowheads="1"/>
          </p:cNvSpPr>
          <p:nvPr/>
        </p:nvSpPr>
        <p:spPr bwMode="auto">
          <a:xfrm>
            <a:off x="3657600" y="2895600"/>
            <a:ext cx="1066800" cy="523220"/>
          </a:xfrm>
          <a:prstGeom prst="rect">
            <a:avLst/>
          </a:prstGeom>
          <a:noFill/>
          <a:ln>
            <a:noFill/>
          </a:ln>
        </p:spPr>
        <p:txBody>
          <a:bodyPr wrap="square">
            <a:spAutoFit/>
          </a:bodyPr>
          <a:lstStyle>
            <a:lvl1pPr marL="225425" indent="-2254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r>
              <a:rPr lang="en-US" sz="2800" b="1" dirty="0" smtClean="0">
                <a:solidFill>
                  <a:srgbClr val="800000"/>
                </a:solidFill>
              </a:rPr>
              <a:t>1945</a:t>
            </a:r>
            <a:endParaRPr lang="en-US" sz="2800" b="1" dirty="0">
              <a:solidFill>
                <a:srgbClr val="8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par>
                                <p:cTn id="30" presetID="9"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xit" presetSubtype="0" fill="hold" nodeType="withEffect">
                                  <p:stCondLst>
                                    <p:cond delay="0"/>
                                  </p:stCondLst>
                                  <p:childTnLst>
                                    <p:animEffect transition="out" filter="dissolv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par>
                                <p:cTn id="36" presetID="9" presetClass="exit" presetSubtype="0" fill="hold" grpId="1" nodeType="withEffect">
                                  <p:stCondLst>
                                    <p:cond delay="0"/>
                                  </p:stCondLst>
                                  <p:childTnLst>
                                    <p:animEffect transition="out" filter="dissolve">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par>
                                <p:cTn id="39" presetID="9" presetClass="exit" presetSubtype="0" fill="hold" nodeType="withEffect">
                                  <p:stCondLst>
                                    <p:cond delay="0"/>
                                  </p:stCondLst>
                                  <p:childTnLst>
                                    <p:animEffect transition="out" filter="dissolv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cTn>
                              </p:par>
                              <p:par>
                                <p:cTn id="42" presetID="9" presetClass="exit" presetSubtype="0" fill="hold" grpId="1" nodeType="withEffect">
                                  <p:stCondLst>
                                    <p:cond delay="0"/>
                                  </p:stCondLst>
                                  <p:childTnLst>
                                    <p:animEffect transition="out" filter="dissolv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4" descr="http://www.computerweekly.com/PhotoGalleries/235119/761_30_4-Kuala-Lumpur-Malaysi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76200"/>
            <a:ext cx="25527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Picture 8" descr="File:KL-Skyline Night HDR.JPG">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840163"/>
            <a:ext cx="9144000" cy="301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10" descr="File:Old Market Square, Kuala Lumpur.jpg">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000" y="82550"/>
            <a:ext cx="548640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36355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0"/>
            <a:ext cx="9144000" cy="6858000"/>
          </a:xfrm>
          <a:prstGeom prst="rect">
            <a:avLst/>
          </a:prstGeom>
          <a:noFill/>
          <a:ln w="9525">
            <a:noFill/>
            <a:miter lim="800000"/>
            <a:headEnd/>
            <a:tailEnd/>
          </a:ln>
        </p:spPr>
        <p:txBody>
          <a:bodyPr/>
          <a:lstStyle/>
          <a:p>
            <a:pPr marL="609600" indent="-609600"/>
            <a:r>
              <a:rPr lang="en-US" sz="3200" b="1" dirty="0">
                <a:solidFill>
                  <a:srgbClr val="800000"/>
                </a:solidFill>
              </a:rPr>
              <a:t>Multiple Nuclei Model</a:t>
            </a:r>
          </a:p>
          <a:p>
            <a:pPr marL="609600" indent="-609600">
              <a:buFontTx/>
              <a:buChar char="•"/>
            </a:pPr>
            <a:r>
              <a:rPr lang="en-US" sz="3000" b="1" dirty="0" err="1">
                <a:solidFill>
                  <a:srgbClr val="800000"/>
                </a:solidFill>
              </a:rPr>
              <a:t>Chauncy</a:t>
            </a:r>
            <a:r>
              <a:rPr lang="en-US" sz="3000" b="1" dirty="0">
                <a:solidFill>
                  <a:srgbClr val="800000"/>
                </a:solidFill>
              </a:rPr>
              <a:t> Harris &amp; Edward Ullman (1945); neither of two models are accurate</a:t>
            </a:r>
          </a:p>
          <a:p>
            <a:pPr marL="609600" indent="-609600">
              <a:buFontTx/>
              <a:buChar char="•"/>
            </a:pPr>
            <a:r>
              <a:rPr lang="en-US" sz="3000" b="1" dirty="0">
                <a:solidFill>
                  <a:srgbClr val="800000"/>
                </a:solidFill>
              </a:rPr>
              <a:t>CBD was losing its dominant position as the nucleus of the urban </a:t>
            </a:r>
            <a:r>
              <a:rPr lang="en-US" sz="3000" b="1" dirty="0" smtClean="0">
                <a:solidFill>
                  <a:srgbClr val="800000"/>
                </a:solidFill>
              </a:rPr>
              <a:t>area … several nodes of growth</a:t>
            </a:r>
            <a:endParaRPr lang="en-US" sz="3000" b="1" dirty="0">
              <a:solidFill>
                <a:srgbClr val="800000"/>
              </a:solidFill>
            </a:endParaRPr>
          </a:p>
          <a:p>
            <a:pPr marL="609600" indent="-609600">
              <a:buFontTx/>
              <a:buChar char="•"/>
            </a:pPr>
            <a:r>
              <a:rPr lang="en-US" sz="3000" b="1" dirty="0">
                <a:solidFill>
                  <a:srgbClr val="800000"/>
                </a:solidFill>
              </a:rPr>
              <a:t>Separate nuclei become specialized …</a:t>
            </a:r>
          </a:p>
          <a:p>
            <a:pPr marL="609600" indent="-609600">
              <a:buFontTx/>
              <a:buChar char="•"/>
            </a:pPr>
            <a:r>
              <a:rPr lang="en-US" sz="3000" b="1" dirty="0">
                <a:solidFill>
                  <a:srgbClr val="800000"/>
                </a:solidFill>
              </a:rPr>
              <a:t>… not located in relation to any distance </a:t>
            </a:r>
            <a:br>
              <a:rPr lang="en-US" sz="3000" b="1" dirty="0">
                <a:solidFill>
                  <a:srgbClr val="800000"/>
                </a:solidFill>
              </a:rPr>
            </a:br>
            <a:r>
              <a:rPr lang="en-US" sz="3000" b="1" dirty="0" smtClean="0">
                <a:solidFill>
                  <a:srgbClr val="800000"/>
                </a:solidFill>
              </a:rPr>
              <a:t>attribute</a:t>
            </a:r>
          </a:p>
          <a:p>
            <a:pPr marL="609600" indent="-609600">
              <a:spcBef>
                <a:spcPct val="20000"/>
              </a:spcBef>
              <a:defRPr/>
            </a:pPr>
            <a:r>
              <a:rPr lang="en-US" sz="2800" b="1" dirty="0">
                <a:solidFill>
                  <a:srgbClr val="800000"/>
                </a:solidFill>
              </a:rPr>
              <a:t>The Effect of the Car</a:t>
            </a:r>
          </a:p>
          <a:p>
            <a:pPr marL="284163" indent="-284163">
              <a:buFont typeface="Arial" pitchFamily="34" charset="0"/>
              <a:buChar char="•"/>
              <a:defRPr/>
            </a:pPr>
            <a:r>
              <a:rPr lang="en-US" sz="2800" b="1" dirty="0">
                <a:solidFill>
                  <a:srgbClr val="800000"/>
                </a:solidFill>
              </a:rPr>
              <a:t>Car dependence (not only in the US)</a:t>
            </a:r>
          </a:p>
          <a:p>
            <a:pPr marL="284163" indent="-284163">
              <a:buFont typeface="Arial" pitchFamily="34" charset="0"/>
              <a:buChar char="•"/>
              <a:defRPr/>
            </a:pPr>
            <a:r>
              <a:rPr lang="en-US" sz="2800" b="1" dirty="0">
                <a:solidFill>
                  <a:srgbClr val="800000"/>
                </a:solidFill>
              </a:rPr>
              <a:t>Fragmentation of activities and the dispersal of amenities (urban sprawl)</a:t>
            </a:r>
          </a:p>
          <a:p>
            <a:pPr marL="284163" indent="-284163">
              <a:buFont typeface="Arial" pitchFamily="34" charset="0"/>
              <a:buChar char="•"/>
              <a:defRPr/>
            </a:pPr>
            <a:r>
              <a:rPr lang="en-US" sz="2800" b="1" dirty="0">
                <a:solidFill>
                  <a:srgbClr val="800000"/>
                </a:solidFill>
              </a:rPr>
              <a:t>The car is a comfortable place, making travel </a:t>
            </a:r>
            <a:r>
              <a:rPr lang="en-US" sz="2800" b="1" dirty="0" smtClean="0">
                <a:solidFill>
                  <a:srgbClr val="800000"/>
                </a:solidFill>
              </a:rPr>
              <a:t>less of a </a:t>
            </a:r>
            <a:r>
              <a:rPr lang="en-US" sz="2800" b="1" dirty="0">
                <a:solidFill>
                  <a:srgbClr val="800000"/>
                </a:solidFill>
              </a:rPr>
              <a:t>burden (greater commutes</a:t>
            </a:r>
            <a:r>
              <a:rPr lang="en-US" sz="2800" b="1" dirty="0" smtClean="0">
                <a:solidFill>
                  <a:srgbClr val="800000"/>
                </a:solidFill>
              </a:rPr>
              <a:t>)</a:t>
            </a:r>
            <a:endParaRPr lang="en-US" sz="2800" b="1" dirty="0">
              <a:solidFill>
                <a:srgbClr val="800000"/>
              </a:solidFill>
            </a:endParaRPr>
          </a:p>
        </p:txBody>
      </p:sp>
    </p:spTree>
    <p:extLst>
      <p:ext uri="{BB962C8B-B14F-4D97-AF65-F5344CB8AC3E}">
        <p14:creationId xmlns:p14="http://schemas.microsoft.com/office/powerpoint/2010/main" val="1266991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7346" name="Picture 2" descr="http://teacherweb.ftl.pinecrest.edu/snyderd/APHG/Unit%206/urbannotes_files/image00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533400"/>
            <a:ext cx="82216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6096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Suburbanization</a:t>
            </a:r>
            <a:endParaRPr lang="en-US" sz="2800" b="1" dirty="0">
              <a:solidFill>
                <a:srgbClr val="800000"/>
              </a:solidFill>
            </a:endParaRPr>
          </a:p>
        </p:txBody>
      </p:sp>
      <p:pic>
        <p:nvPicPr>
          <p:cNvPr id="17715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2400" y="533400"/>
            <a:ext cx="8839200" cy="613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5715000" y="6858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2800" dirty="0">
                <a:solidFill>
                  <a:srgbClr val="800000"/>
                </a:solidFill>
                <a:latin typeface="Franklin Gothic Medium" charset="0"/>
              </a:rPr>
              <a:t>Riverside, IL</a:t>
            </a:r>
          </a:p>
        </p:txBody>
      </p:sp>
      <p:sp>
        <p:nvSpPr>
          <p:cNvPr id="8" name="Rectangle 7"/>
          <p:cNvSpPr>
            <a:spLocks noChangeArrowheads="1"/>
          </p:cNvSpPr>
          <p:nvPr/>
        </p:nvSpPr>
        <p:spPr bwMode="auto">
          <a:xfrm>
            <a:off x="4724400" y="6172200"/>
            <a:ext cx="4267200" cy="461665"/>
          </a:xfrm>
          <a:prstGeom prst="rect">
            <a:avLst/>
          </a:prstGeom>
          <a:solidFill>
            <a:srgbClr val="000000">
              <a:alpha val="30000"/>
            </a:srgbClr>
          </a:solidFill>
          <a:ln>
            <a:noFill/>
          </a:ln>
        </p:spPr>
        <p:txBody>
          <a:bodyPr wrap="square">
            <a:spAutoFit/>
          </a:bodyPr>
          <a:lstStyle/>
          <a:p>
            <a:pPr algn="ctr"/>
            <a:r>
              <a:rPr lang="en-US" sz="2400" dirty="0">
                <a:solidFill>
                  <a:schemeClr val="bg1"/>
                </a:solidFill>
                <a:effectLst>
                  <a:outerShdw blurRad="38100" dist="38100" dir="2700000" algn="tl">
                    <a:srgbClr val="000000">
                      <a:alpha val="43137"/>
                    </a:srgbClr>
                  </a:outerShdw>
                </a:effectLst>
                <a:latin typeface="Franklin Gothic Medium" charset="0"/>
              </a:rPr>
              <a:t>(1</a:t>
            </a:r>
            <a:r>
              <a:rPr lang="en-US" sz="2400" baseline="30000" dirty="0">
                <a:solidFill>
                  <a:schemeClr val="bg1"/>
                </a:solidFill>
                <a:effectLst>
                  <a:outerShdw blurRad="38100" dist="38100" dir="2700000" algn="tl">
                    <a:srgbClr val="000000">
                      <a:alpha val="43137"/>
                    </a:srgbClr>
                  </a:outerShdw>
                </a:effectLst>
                <a:latin typeface="Franklin Gothic Medium" charset="0"/>
              </a:rPr>
              <a:t>st</a:t>
            </a:r>
            <a:r>
              <a:rPr lang="en-US" sz="2400" dirty="0">
                <a:solidFill>
                  <a:schemeClr val="bg1"/>
                </a:solidFill>
                <a:effectLst>
                  <a:outerShdw blurRad="38100" dist="38100" dir="2700000" algn="tl">
                    <a:srgbClr val="000000">
                      <a:alpha val="43137"/>
                    </a:srgbClr>
                  </a:outerShdw>
                </a:effectLst>
                <a:latin typeface="Franklin Gothic Medium" charset="0"/>
              </a:rPr>
              <a:t> planned community in US)</a:t>
            </a:r>
            <a:endParaRPr lang="en-US" sz="24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7154"/>
                                        </p:tgtEl>
                                        <p:attrNameLst>
                                          <p:attrName>style.visibility</p:attrName>
                                        </p:attrNameLst>
                                      </p:cBhvr>
                                      <p:to>
                                        <p:strVal val="visible"/>
                                      </p:to>
                                    </p:set>
                                    <p:animEffect transition="in" filter="dissolve">
                                      <p:cBhvr>
                                        <p:cTn id="7" dur="500"/>
                                        <p:tgtEl>
                                          <p:spTgt spid="1771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3" name="Picture 3"/>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3962400" y="762000"/>
            <a:ext cx="49196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2"/>
          <p:cNvSpPr>
            <a:spLocks noChangeArrowheads="1"/>
          </p:cNvSpPr>
          <p:nvPr/>
        </p:nvSpPr>
        <p:spPr bwMode="auto">
          <a:xfrm>
            <a:off x="0" y="0"/>
            <a:ext cx="9144000" cy="1143000"/>
          </a:xfrm>
          <a:prstGeom prst="rect">
            <a:avLst/>
          </a:prstGeom>
          <a:noFill/>
          <a:ln w="9525">
            <a:noFill/>
            <a:miter lim="800000"/>
            <a:headEnd/>
            <a:tailEnd/>
          </a:ln>
        </p:spPr>
        <p:txBody>
          <a:bodyPr/>
          <a:lstStyle/>
          <a:p>
            <a:pPr marL="533400" lvl="1" indent="-533400">
              <a:lnSpc>
                <a:spcPct val="80000"/>
              </a:lnSpc>
              <a:spcBef>
                <a:spcPct val="20000"/>
              </a:spcBef>
              <a:buFont typeface="Arial" charset="0"/>
              <a:buChar char="•"/>
            </a:pPr>
            <a:r>
              <a:rPr lang="en-US" sz="3200" b="1" dirty="0">
                <a:solidFill>
                  <a:srgbClr val="800000"/>
                </a:solidFill>
              </a:rPr>
              <a:t>Exurbs</a:t>
            </a:r>
            <a:r>
              <a:rPr lang="en-US" sz="3400" b="1" dirty="0">
                <a:solidFill>
                  <a:srgbClr val="800000"/>
                </a:solidFill>
              </a:rPr>
              <a:t> </a:t>
            </a:r>
            <a:r>
              <a:rPr lang="en-US" sz="2800" b="1" dirty="0">
                <a:solidFill>
                  <a:srgbClr val="800000"/>
                </a:solidFill>
              </a:rPr>
              <a:t>– (extra-urban) </a:t>
            </a:r>
            <a:r>
              <a:rPr lang="ja-JP" altLang="en-US" sz="2800" b="1" dirty="0">
                <a:solidFill>
                  <a:srgbClr val="800000"/>
                </a:solidFill>
              </a:rPr>
              <a:t>“</a:t>
            </a:r>
            <a:r>
              <a:rPr lang="en-US" sz="2800" b="1" dirty="0">
                <a:solidFill>
                  <a:srgbClr val="800000"/>
                </a:solidFill>
              </a:rPr>
              <a:t>commuter zones</a:t>
            </a:r>
            <a:r>
              <a:rPr lang="ja-JP" altLang="en-US" sz="2800" b="1" dirty="0" smtClean="0">
                <a:solidFill>
                  <a:srgbClr val="800000"/>
                </a:solidFill>
              </a:rPr>
              <a:t>”</a:t>
            </a:r>
            <a:endParaRPr lang="en-US" sz="2800" b="1" dirty="0">
              <a:solidFill>
                <a:srgbClr val="800000"/>
              </a:solidFill>
            </a:endParaRPr>
          </a:p>
        </p:txBody>
      </p:sp>
      <p:sp>
        <p:nvSpPr>
          <p:cNvPr id="8" name="Rectangle 7"/>
          <p:cNvSpPr>
            <a:spLocks noChangeArrowheads="1"/>
          </p:cNvSpPr>
          <p:nvPr/>
        </p:nvSpPr>
        <p:spPr bwMode="auto">
          <a:xfrm>
            <a:off x="3810000" y="968375"/>
            <a:ext cx="2209800" cy="7080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0099"/>
                </a:solidFill>
                <a:latin typeface="Franklin Gothic Medium" charset="0"/>
              </a:rPr>
              <a:t>Located outside </a:t>
            </a:r>
            <a:br>
              <a:rPr lang="en-US" sz="2000">
                <a:solidFill>
                  <a:srgbClr val="000099"/>
                </a:solidFill>
                <a:latin typeface="Franklin Gothic Medium" charset="0"/>
              </a:rPr>
            </a:br>
            <a:r>
              <a:rPr lang="en-US" sz="2000">
                <a:solidFill>
                  <a:srgbClr val="000099"/>
                </a:solidFill>
                <a:latin typeface="Franklin Gothic Medium" charset="0"/>
              </a:rPr>
              <a:t>Wash D.C.</a:t>
            </a:r>
            <a:endParaRPr lang="en-US" sz="2000"/>
          </a:p>
        </p:txBody>
      </p:sp>
      <p:sp>
        <p:nvSpPr>
          <p:cNvPr id="10" name="Rectangle 4"/>
          <p:cNvSpPr>
            <a:spLocks noChangeArrowheads="1"/>
          </p:cNvSpPr>
          <p:nvPr/>
        </p:nvSpPr>
        <p:spPr bwMode="auto">
          <a:xfrm>
            <a:off x="228600" y="3200400"/>
            <a:ext cx="3505200" cy="461962"/>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2400" dirty="0">
                <a:solidFill>
                  <a:srgbClr val="000099"/>
                </a:solidFill>
                <a:latin typeface="Franklin Gothic Medium" charset="0"/>
              </a:rPr>
              <a:t>Loudon County, VA</a:t>
            </a:r>
          </a:p>
        </p:txBody>
      </p:sp>
      <p:pic>
        <p:nvPicPr>
          <p:cNvPr id="17920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838200"/>
            <a:ext cx="35321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771900"/>
            <a:ext cx="35052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a:off x="228600" y="6396038"/>
            <a:ext cx="3505200" cy="461962"/>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2400">
                <a:solidFill>
                  <a:srgbClr val="000099"/>
                </a:solidFill>
                <a:latin typeface="Franklin Gothic Medium" charset="0"/>
              </a:rPr>
              <a:t>The Woodlands, TX</a:t>
            </a:r>
          </a:p>
        </p:txBody>
      </p:sp>
      <p:sp>
        <p:nvSpPr>
          <p:cNvPr id="16" name="Rectangle 15"/>
          <p:cNvSpPr>
            <a:spLocks noChangeArrowheads="1"/>
          </p:cNvSpPr>
          <p:nvPr/>
        </p:nvSpPr>
        <p:spPr bwMode="auto">
          <a:xfrm>
            <a:off x="3810000" y="3559175"/>
            <a:ext cx="2057400" cy="70802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0099"/>
                </a:solidFill>
                <a:latin typeface="Franklin Gothic Medium" charset="0"/>
              </a:rPr>
              <a:t>Located outside </a:t>
            </a:r>
            <a:br>
              <a:rPr lang="en-US" sz="2000">
                <a:solidFill>
                  <a:srgbClr val="000099"/>
                </a:solidFill>
                <a:latin typeface="Franklin Gothic Medium" charset="0"/>
              </a:rPr>
            </a:br>
            <a:r>
              <a:rPr lang="en-US" sz="2000">
                <a:solidFill>
                  <a:srgbClr val="000099"/>
                </a:solidFill>
                <a:latin typeface="Franklin Gothic Medium" charset="0"/>
              </a:rPr>
              <a:t>Houston</a:t>
            </a:r>
            <a:endParaRPr lang="en-US" sz="2000"/>
          </a:p>
        </p:txBody>
      </p:sp>
      <p:pic>
        <p:nvPicPr>
          <p:cNvPr id="179205" name="Picture 5"/>
          <p:cNvPicPr>
            <a:picLocks noChangeAspect="1" noChangeArrowheads="1"/>
          </p:cNvPicPr>
          <p:nvPr/>
        </p:nvPicPr>
        <p:blipFill>
          <a:blip r:embed="rId6"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800600" y="3232150"/>
            <a:ext cx="37338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blinds(horizontal)">
                                      <p:cBhvr>
                                        <p:cTn id="7" dur="500"/>
                                        <p:tgtEl>
                                          <p:spTgt spid="31746">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9202"/>
                                        </p:tgtEl>
                                        <p:attrNameLst>
                                          <p:attrName>style.visibility</p:attrName>
                                        </p:attrNameLst>
                                      </p:cBhvr>
                                      <p:to>
                                        <p:strVal val="visible"/>
                                      </p:to>
                                    </p:set>
                                    <p:animEffect transition="in" filter="dissolve">
                                      <p:cBhvr>
                                        <p:cTn id="11" dur="500"/>
                                        <p:tgtEl>
                                          <p:spTgt spid="179202"/>
                                        </p:tgtEl>
                                      </p:cBhvr>
                                    </p:animEffect>
                                  </p:childTnLst>
                                </p:cTn>
                              </p:par>
                              <p:par>
                                <p:cTn id="12" presetID="9" presetClass="entr" presetSubtype="0" fill="hold" nodeType="withEffect">
                                  <p:stCondLst>
                                    <p:cond delay="0"/>
                                  </p:stCondLst>
                                  <p:childTnLst>
                                    <p:set>
                                      <p:cBhvr>
                                        <p:cTn id="13" dur="1" fill="hold">
                                          <p:stCondLst>
                                            <p:cond delay="0"/>
                                          </p:stCondLst>
                                        </p:cTn>
                                        <p:tgtEl>
                                          <p:spTgt spid="179203"/>
                                        </p:tgtEl>
                                        <p:attrNameLst>
                                          <p:attrName>style.visibility</p:attrName>
                                        </p:attrNameLst>
                                      </p:cBhvr>
                                      <p:to>
                                        <p:strVal val="visible"/>
                                      </p:to>
                                    </p:set>
                                    <p:animEffect transition="in" filter="dissolve">
                                      <p:cBhvr>
                                        <p:cTn id="14" dur="500"/>
                                        <p:tgtEl>
                                          <p:spTgt spid="17920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par>
                          <p:cTn id="21" fill="hold" nodeType="with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179204"/>
                                        </p:tgtEl>
                                        <p:attrNameLst>
                                          <p:attrName>style.visibility</p:attrName>
                                        </p:attrNameLst>
                                      </p:cBhvr>
                                      <p:to>
                                        <p:strVal val="visible"/>
                                      </p:to>
                                    </p:set>
                                    <p:animEffect transition="in" filter="dissolve">
                                      <p:cBhvr>
                                        <p:cTn id="24" dur="500"/>
                                        <p:tgtEl>
                                          <p:spTgt spid="179204"/>
                                        </p:tgtEl>
                                      </p:cBhvr>
                                    </p:animEffect>
                                  </p:childTnLst>
                                </p:cTn>
                              </p:par>
                              <p:par>
                                <p:cTn id="25" presetID="9" presetClass="entr" presetSubtype="0" fill="hold" nodeType="withEffect">
                                  <p:stCondLst>
                                    <p:cond delay="0"/>
                                  </p:stCondLst>
                                  <p:childTnLst>
                                    <p:set>
                                      <p:cBhvr>
                                        <p:cTn id="26" dur="1" fill="hold">
                                          <p:stCondLst>
                                            <p:cond delay="0"/>
                                          </p:stCondLst>
                                        </p:cTn>
                                        <p:tgtEl>
                                          <p:spTgt spid="179205"/>
                                        </p:tgtEl>
                                        <p:attrNameLst>
                                          <p:attrName>style.visibility</p:attrName>
                                        </p:attrNameLst>
                                      </p:cBhvr>
                                      <p:to>
                                        <p:strVal val="visible"/>
                                      </p:to>
                                    </p:set>
                                    <p:animEffect transition="in" filter="dissolve">
                                      <p:cBhvr>
                                        <p:cTn id="27" dur="500"/>
                                        <p:tgtEl>
                                          <p:spTgt spid="179205"/>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dissolve">
                                      <p:cBhvr>
                                        <p:cTn id="30" dur="500"/>
                                        <p:tgtEl>
                                          <p:spTgt spid="1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dissolv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bldLvl="2"/>
      <p:bldP spid="8" grpId="0" animBg="1"/>
      <p:bldP spid="10" grpId="0" animBg="1"/>
      <p:bldP spid="14" grpId="0" animBg="1"/>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0" y="0"/>
            <a:ext cx="9144000" cy="6096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rPr>
              <a:t>Weston, FL (exurb?)</a:t>
            </a:r>
            <a:endParaRPr lang="en-US" sz="2800" b="1" dirty="0">
              <a:solidFill>
                <a:srgbClr val="800000"/>
              </a:solidFill>
            </a:endParaRPr>
          </a:p>
        </p:txBody>
      </p:sp>
      <p:pic>
        <p:nvPicPr>
          <p:cNvPr id="2" name="Picture 1"/>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3071" t="5948" r="2990" b="2730"/>
          <a:stretch/>
        </p:blipFill>
        <p:spPr>
          <a:xfrm>
            <a:off x="5456392" y="3276600"/>
            <a:ext cx="3535208" cy="3436706"/>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t="1309"/>
          <a:stretch/>
        </p:blipFill>
        <p:spPr>
          <a:xfrm>
            <a:off x="152400" y="3292174"/>
            <a:ext cx="5181600" cy="3413426"/>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400" y="609601"/>
            <a:ext cx="4267200" cy="2540823"/>
          </a:xfrm>
          <a:prstGeom prst="rect">
            <a:avLst/>
          </a:prstGeom>
        </p:spPr>
      </p:pic>
      <p:pic>
        <p:nvPicPr>
          <p:cNvPr id="5" name="Picture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513018" y="152400"/>
            <a:ext cx="4478582" cy="2989370"/>
          </a:xfrm>
          <a:prstGeom prst="rect">
            <a:avLst/>
          </a:prstGeom>
        </p:spPr>
      </p:pic>
    </p:spTree>
    <p:extLst>
      <p:ext uri="{BB962C8B-B14F-4D97-AF65-F5344CB8AC3E}">
        <p14:creationId xmlns:p14="http://schemas.microsoft.com/office/powerpoint/2010/main" val="2362020634"/>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6858000"/>
          </a:xfrm>
          <a:prstGeom prst="rect">
            <a:avLst/>
          </a:prstGeom>
          <a:noFill/>
          <a:ln w="9525">
            <a:noFill/>
            <a:miter lim="800000"/>
            <a:headEnd/>
            <a:tailEnd/>
          </a:ln>
        </p:spPr>
        <p:txBody>
          <a:bodyPr/>
          <a:lstStyle/>
          <a:p>
            <a:pPr marL="350838" indent="-350838">
              <a:lnSpc>
                <a:spcPts val="2600"/>
              </a:lnSpc>
            </a:pPr>
            <a:r>
              <a:rPr lang="en-US" sz="2500" b="1" dirty="0" smtClean="0">
                <a:solidFill>
                  <a:srgbClr val="800000"/>
                </a:solidFill>
              </a:rPr>
              <a:t>As cities became more complex and transport technology improved &amp; became more affordable … people were more able to move away from the cities where there was greater space, and closer to amenities like parks or lakes </a:t>
            </a:r>
          </a:p>
          <a:p>
            <a:pPr marL="350838" indent="-350838">
              <a:lnSpc>
                <a:spcPts val="2600"/>
              </a:lnSpc>
              <a:buFont typeface="Arial"/>
              <a:buChar char="•"/>
            </a:pPr>
            <a:r>
              <a:rPr lang="en-US" sz="2500" b="1" dirty="0" smtClean="0">
                <a:solidFill>
                  <a:srgbClr val="800000"/>
                </a:solidFill>
              </a:rPr>
              <a:t>Suburbs</a:t>
            </a:r>
            <a:r>
              <a:rPr lang="en-US" sz="2500" dirty="0" smtClean="0">
                <a:solidFill>
                  <a:srgbClr val="800000"/>
                </a:solidFill>
              </a:rPr>
              <a:t> … are </a:t>
            </a:r>
            <a:r>
              <a:rPr lang="en-US" sz="2500" dirty="0">
                <a:solidFill>
                  <a:srgbClr val="800000"/>
                </a:solidFill>
              </a:rPr>
              <a:t>residential </a:t>
            </a:r>
            <a:r>
              <a:rPr lang="en-US" sz="2500" dirty="0" smtClean="0">
                <a:solidFill>
                  <a:srgbClr val="800000"/>
                </a:solidFill>
              </a:rPr>
              <a:t>areas, </a:t>
            </a:r>
            <a:r>
              <a:rPr lang="en-US" sz="2500" dirty="0">
                <a:solidFill>
                  <a:srgbClr val="800000"/>
                </a:solidFill>
              </a:rPr>
              <a:t>either existing as part of a city </a:t>
            </a:r>
            <a:r>
              <a:rPr lang="en-US" sz="2500" dirty="0" smtClean="0">
                <a:solidFill>
                  <a:srgbClr val="800000"/>
                </a:solidFill>
              </a:rPr>
              <a:t>(Australia &amp; New </a:t>
            </a:r>
            <a:r>
              <a:rPr lang="en-US" sz="2500" dirty="0">
                <a:solidFill>
                  <a:srgbClr val="800000"/>
                </a:solidFill>
              </a:rPr>
              <a:t>Zealand), or as a separate residential community </a:t>
            </a:r>
            <a:r>
              <a:rPr lang="en-US" sz="2500" dirty="0" smtClean="0">
                <a:solidFill>
                  <a:srgbClr val="800000"/>
                </a:solidFill>
              </a:rPr>
              <a:t>within </a:t>
            </a:r>
            <a:r>
              <a:rPr lang="en-US" sz="2500" dirty="0">
                <a:solidFill>
                  <a:srgbClr val="800000"/>
                </a:solidFill>
              </a:rPr>
              <a:t>commuting distance of a </a:t>
            </a:r>
            <a:r>
              <a:rPr lang="en-US" sz="2500" dirty="0" smtClean="0">
                <a:solidFill>
                  <a:srgbClr val="800000"/>
                </a:solidFill>
              </a:rPr>
              <a:t>city (US &amp; Canada) … suburbs contain mostly middle &amp; upper class residents</a:t>
            </a:r>
          </a:p>
          <a:p>
            <a:pPr marL="350838" indent="-350838">
              <a:lnSpc>
                <a:spcPts val="2600"/>
              </a:lnSpc>
              <a:buFont typeface="Arial" charset="0"/>
              <a:buChar char="•"/>
            </a:pPr>
            <a:r>
              <a:rPr lang="en-US" sz="2500" dirty="0" smtClean="0">
                <a:solidFill>
                  <a:srgbClr val="800000"/>
                </a:solidFill>
              </a:rPr>
              <a:t>Although suburbanization mostly occurred in the US after WWII the first planned community was in Riverside, IL in 1869 (by the same man who designed Central Park in NYC) … today more than half of US citizens live in the suburbs (its the only country in the world structured like this)</a:t>
            </a:r>
          </a:p>
          <a:p>
            <a:pPr marL="609600" indent="-609600">
              <a:lnSpc>
                <a:spcPts val="2600"/>
              </a:lnSpc>
            </a:pPr>
            <a:r>
              <a:rPr lang="en-US" sz="2500" b="1" dirty="0" smtClean="0">
                <a:solidFill>
                  <a:srgbClr val="800000"/>
                </a:solidFill>
              </a:rPr>
              <a:t>Exurbs </a:t>
            </a:r>
            <a:r>
              <a:rPr lang="en-US" sz="2500" dirty="0" smtClean="0">
                <a:solidFill>
                  <a:srgbClr val="800000"/>
                </a:solidFill>
              </a:rPr>
              <a:t>… are rings of prosperous communities beyond the suburbs that are commuter towns for an urban area. Exurbs vary in size, but may be composed of smaller neighborhoods to larger towns or cities.  Often, the residents are relatively wealthy with higher levels of education than the average suburbanite.</a:t>
            </a:r>
          </a:p>
        </p:txBody>
      </p:sp>
    </p:spTree>
    <p:extLst>
      <p:ext uri="{BB962C8B-B14F-4D97-AF65-F5344CB8AC3E}">
        <p14:creationId xmlns:p14="http://schemas.microsoft.com/office/powerpoint/2010/main" val="66783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096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cs typeface="Arial" charset="0"/>
              </a:rPr>
              <a:t>Urban/ Suburban Sprawl</a:t>
            </a:r>
            <a:endParaRPr lang="en-US" sz="2800" b="1" dirty="0">
              <a:solidFill>
                <a:srgbClr val="800000"/>
              </a:solidFill>
            </a:endParaRPr>
          </a:p>
        </p:txBody>
      </p:sp>
      <p:pic>
        <p:nvPicPr>
          <p:cNvPr id="9" name="Picture 3" descr="deblij_ch09_fig3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533400"/>
            <a:ext cx="4957762"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2742882" y="685800"/>
            <a:ext cx="2133918" cy="461665"/>
          </a:xfrm>
          <a:prstGeom prst="rect">
            <a:avLst/>
          </a:prstGeom>
          <a:solidFill>
            <a:srgbClr val="000000">
              <a:alpha val="41000"/>
            </a:srgbClr>
          </a:solidFill>
          <a:ln>
            <a:noFill/>
          </a:ln>
        </p:spPr>
        <p:txBody>
          <a:bodyPr wrap="none">
            <a:spAutoFit/>
          </a:bodyPr>
          <a:lstStyle/>
          <a:p>
            <a:pPr>
              <a:spcBef>
                <a:spcPct val="50000"/>
              </a:spcBef>
            </a:pPr>
            <a:r>
              <a:rPr lang="en-US" sz="2400" dirty="0">
                <a:solidFill>
                  <a:schemeClr val="bg1"/>
                </a:solidFill>
                <a:effectLst>
                  <a:outerShdw blurRad="38100" dist="38100" dir="2700000" algn="tl">
                    <a:srgbClr val="000000">
                      <a:alpha val="43137"/>
                    </a:srgbClr>
                  </a:outerShdw>
                </a:effectLst>
                <a:latin typeface="Franklin Gothic Medium" charset="0"/>
              </a:rPr>
              <a:t>Henderson, </a:t>
            </a:r>
            <a:r>
              <a:rPr lang="en-US" sz="2400" dirty="0" smtClean="0">
                <a:solidFill>
                  <a:schemeClr val="bg1"/>
                </a:solidFill>
                <a:effectLst>
                  <a:outerShdw blurRad="38100" dist="38100" dir="2700000" algn="tl">
                    <a:srgbClr val="000000">
                      <a:alpha val="43137"/>
                    </a:srgbClr>
                  </a:outerShdw>
                </a:effectLst>
                <a:latin typeface="Franklin Gothic Medium" charset="0"/>
              </a:rPr>
              <a:t>NV</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pic>
        <p:nvPicPr>
          <p:cNvPr id="11"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533400"/>
            <a:ext cx="391477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6"/>
          <p:cNvSpPr>
            <a:spLocks noChangeArrowheads="1"/>
          </p:cNvSpPr>
          <p:nvPr/>
        </p:nvSpPr>
        <p:spPr bwMode="auto">
          <a:xfrm>
            <a:off x="5257800" y="663575"/>
            <a:ext cx="2168983" cy="461665"/>
          </a:xfrm>
          <a:prstGeom prst="rect">
            <a:avLst/>
          </a:prstGeom>
          <a:solidFill>
            <a:srgbClr val="000000">
              <a:alpha val="41000"/>
            </a:srgbClr>
          </a:solidFill>
          <a:ln>
            <a:noFill/>
          </a:ln>
        </p:spPr>
        <p:txBody>
          <a:bodyPr wrap="none">
            <a:spAutoFit/>
          </a:bodyPr>
          <a:lstStyle/>
          <a:p>
            <a:pPr>
              <a:spcBef>
                <a:spcPct val="50000"/>
              </a:spcBef>
            </a:pPr>
            <a:r>
              <a:rPr lang="en-US" sz="2400" dirty="0">
                <a:solidFill>
                  <a:schemeClr val="bg1"/>
                </a:solidFill>
                <a:effectLst>
                  <a:outerShdw blurRad="38100" dist="38100" dir="2700000" algn="tl">
                    <a:srgbClr val="000000">
                      <a:alpha val="43137"/>
                    </a:srgbClr>
                  </a:outerShdw>
                </a:effectLst>
                <a:latin typeface="Franklin Gothic Medium" charset="0"/>
              </a:rPr>
              <a:t>Boca Raton, </a:t>
            </a:r>
            <a:r>
              <a:rPr lang="en-US" sz="2400" dirty="0" smtClean="0">
                <a:solidFill>
                  <a:schemeClr val="bg1"/>
                </a:solidFill>
                <a:effectLst>
                  <a:outerShdw blurRad="38100" dist="38100" dir="2700000" algn="tl">
                    <a:srgbClr val="000000">
                      <a:alpha val="43137"/>
                    </a:srgbClr>
                  </a:outerShdw>
                </a:effectLst>
                <a:latin typeface="Franklin Gothic Medium" charset="0"/>
              </a:rPr>
              <a:t>FL</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pic>
        <p:nvPicPr>
          <p:cNvPr id="2" name="Picture 1"/>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t="39213" b="2603"/>
          <a:stretch/>
        </p:blipFill>
        <p:spPr>
          <a:xfrm>
            <a:off x="76200" y="4572000"/>
            <a:ext cx="4978400" cy="2172502"/>
          </a:xfrm>
          <a:prstGeom prst="rect">
            <a:avLst/>
          </a:prstGeom>
        </p:spPr>
      </p:pic>
      <p:sp>
        <p:nvSpPr>
          <p:cNvPr id="13" name="Rectangle 4"/>
          <p:cNvSpPr>
            <a:spLocks noChangeArrowheads="1"/>
          </p:cNvSpPr>
          <p:nvPr/>
        </p:nvSpPr>
        <p:spPr bwMode="auto">
          <a:xfrm>
            <a:off x="3124200" y="4724400"/>
            <a:ext cx="1738427" cy="461665"/>
          </a:xfrm>
          <a:prstGeom prst="rect">
            <a:avLst/>
          </a:prstGeom>
          <a:solidFill>
            <a:srgbClr val="000000">
              <a:alpha val="41000"/>
            </a:srgbClr>
          </a:solidFill>
          <a:ln>
            <a:noFill/>
          </a:ln>
        </p:spPr>
        <p:txBody>
          <a:bodyPr wrap="none">
            <a:spAutoFit/>
          </a:bodyPr>
          <a:lstStyle/>
          <a:p>
            <a:pPr>
              <a:spcBef>
                <a:spcPct val="50000"/>
              </a:spcBef>
            </a:pPr>
            <a:r>
              <a:rPr lang="en-US" sz="2400" dirty="0" smtClean="0">
                <a:solidFill>
                  <a:schemeClr val="bg1"/>
                </a:solidFill>
                <a:effectLst>
                  <a:outerShdw blurRad="38100" dist="38100" dir="2700000" algn="tl">
                    <a:srgbClr val="000000">
                      <a:alpha val="43137"/>
                    </a:srgbClr>
                  </a:outerShdw>
                </a:effectLst>
                <a:latin typeface="Franklin Gothic Medium" charset="0"/>
              </a:rPr>
              <a:t>Phoenix, AZ</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pic>
        <p:nvPicPr>
          <p:cNvPr id="3" name="Picture 2"/>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l="29603" t="-94" r="16331" b="41028"/>
          <a:stretch/>
        </p:blipFill>
        <p:spPr>
          <a:xfrm>
            <a:off x="5105400" y="3581400"/>
            <a:ext cx="3905952" cy="3200399"/>
          </a:xfrm>
          <a:prstGeom prst="rect">
            <a:avLst/>
          </a:prstGeom>
        </p:spPr>
      </p:pic>
      <p:sp>
        <p:nvSpPr>
          <p:cNvPr id="14" name="Rectangle 4"/>
          <p:cNvSpPr>
            <a:spLocks noChangeArrowheads="1"/>
          </p:cNvSpPr>
          <p:nvPr/>
        </p:nvSpPr>
        <p:spPr bwMode="auto">
          <a:xfrm>
            <a:off x="5265247" y="3733800"/>
            <a:ext cx="2126153" cy="461665"/>
          </a:xfrm>
          <a:prstGeom prst="rect">
            <a:avLst/>
          </a:prstGeom>
          <a:solidFill>
            <a:srgbClr val="000000">
              <a:alpha val="41000"/>
            </a:srgbClr>
          </a:solidFill>
          <a:ln>
            <a:noFill/>
          </a:ln>
        </p:spPr>
        <p:txBody>
          <a:bodyPr wrap="none">
            <a:spAutoFit/>
          </a:bodyPr>
          <a:lstStyle/>
          <a:p>
            <a:pPr>
              <a:spcBef>
                <a:spcPct val="50000"/>
              </a:spcBef>
            </a:pPr>
            <a:r>
              <a:rPr lang="en-US" sz="2400" dirty="0" smtClean="0">
                <a:solidFill>
                  <a:schemeClr val="bg1"/>
                </a:solidFill>
                <a:effectLst>
                  <a:outerShdw blurRad="38100" dist="38100" dir="2700000" algn="tl">
                    <a:srgbClr val="000000">
                      <a:alpha val="43137"/>
                    </a:srgbClr>
                  </a:outerShdw>
                </a:effectLst>
                <a:latin typeface="Franklin Gothic Medium" charset="0"/>
              </a:rPr>
              <a:t>Milton, Ontario</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spTree>
    <p:extLst>
      <p:ext uri="{BB962C8B-B14F-4D97-AF65-F5344CB8AC3E}">
        <p14:creationId xmlns:p14="http://schemas.microsoft.com/office/powerpoint/2010/main" val="438686501"/>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3" descr="deblij_ch09_table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8450" y="0"/>
            <a:ext cx="589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15000"/>
                    </a14:imgEffect>
                  </a14:imgLayer>
                </a14:imgProps>
              </a:ext>
            </a:extLst>
          </a:blip>
          <a:stretch>
            <a:fillRect/>
          </a:stretch>
        </p:blipFill>
        <p:spPr>
          <a:xfrm>
            <a:off x="76200" y="4295941"/>
            <a:ext cx="8991600" cy="2409659"/>
          </a:xfrm>
          <a:prstGeom prst="rect">
            <a:avLst/>
          </a:prstGeom>
        </p:spPr>
      </p:pic>
      <p:pic>
        <p:nvPicPr>
          <p:cNvPr id="5" name="Picture 4"/>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5000" contrast="5000"/>
                    </a14:imgEffect>
                  </a14:imgLayer>
                </a14:imgProps>
              </a:ext>
              <a:ext uri="{28A0092B-C50C-407E-A947-70E740481C1C}">
                <a14:useLocalDpi xmlns:a14="http://schemas.microsoft.com/office/drawing/2010/main"/>
              </a:ext>
            </a:extLst>
          </a:blip>
          <a:srcRect l="25733"/>
          <a:stretch/>
        </p:blipFill>
        <p:spPr>
          <a:xfrm>
            <a:off x="5112954" y="523188"/>
            <a:ext cx="3980246" cy="3655111"/>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99" y="533400"/>
            <a:ext cx="4928135" cy="3657600"/>
          </a:xfrm>
          <a:prstGeom prst="rect">
            <a:avLst/>
          </a:prstGeom>
        </p:spPr>
      </p:pic>
      <p:sp>
        <p:nvSpPr>
          <p:cNvPr id="6" name="Rectangle 2"/>
          <p:cNvSpPr>
            <a:spLocks noChangeArrowheads="1"/>
          </p:cNvSpPr>
          <p:nvPr/>
        </p:nvSpPr>
        <p:spPr bwMode="auto">
          <a:xfrm>
            <a:off x="0" y="0"/>
            <a:ext cx="9144000" cy="609600"/>
          </a:xfrm>
          <a:prstGeom prst="rect">
            <a:avLst/>
          </a:prstGeom>
          <a:noFill/>
          <a:ln w="9525">
            <a:noFill/>
            <a:miter lim="800000"/>
            <a:headEnd/>
            <a:tailEnd/>
          </a:ln>
        </p:spPr>
        <p:txBody>
          <a:bodyPr/>
          <a:lstStyle/>
          <a:p>
            <a:pPr marL="0" lvl="1">
              <a:lnSpc>
                <a:spcPct val="80000"/>
              </a:lnSpc>
              <a:spcBef>
                <a:spcPct val="20000"/>
              </a:spcBef>
            </a:pPr>
            <a:r>
              <a:rPr lang="en-US" sz="3200" b="1" dirty="0" smtClean="0">
                <a:solidFill>
                  <a:srgbClr val="800000"/>
                </a:solidFill>
                <a:cs typeface="Arial" charset="0"/>
              </a:rPr>
              <a:t>Infill</a:t>
            </a:r>
            <a:endParaRPr lang="en-US" sz="2800" b="1" dirty="0">
              <a:solidFill>
                <a:srgbClr val="800000"/>
              </a:solidFill>
            </a:endParaRPr>
          </a:p>
        </p:txBody>
      </p:sp>
      <p:sp>
        <p:nvSpPr>
          <p:cNvPr id="10" name="Rectangle 4"/>
          <p:cNvSpPr>
            <a:spLocks noChangeArrowheads="1"/>
          </p:cNvSpPr>
          <p:nvPr/>
        </p:nvSpPr>
        <p:spPr bwMode="auto">
          <a:xfrm>
            <a:off x="2810151" y="685800"/>
            <a:ext cx="1990449" cy="461665"/>
          </a:xfrm>
          <a:prstGeom prst="rect">
            <a:avLst/>
          </a:prstGeom>
          <a:solidFill>
            <a:srgbClr val="000000">
              <a:alpha val="41000"/>
            </a:srgbClr>
          </a:solidFill>
          <a:ln>
            <a:noFill/>
          </a:ln>
        </p:spPr>
        <p:txBody>
          <a:bodyPr wrap="none">
            <a:spAutoFit/>
          </a:bodyPr>
          <a:lstStyle/>
          <a:p>
            <a:pPr>
              <a:spcBef>
                <a:spcPct val="50000"/>
              </a:spcBef>
            </a:pPr>
            <a:r>
              <a:rPr lang="en-US" sz="2400" dirty="0" smtClean="0">
                <a:solidFill>
                  <a:schemeClr val="bg1"/>
                </a:solidFill>
                <a:effectLst>
                  <a:outerShdw blurRad="38100" dist="38100" dir="2700000" algn="tl">
                    <a:srgbClr val="000000">
                      <a:alpha val="43137"/>
                    </a:srgbClr>
                  </a:outerShdw>
                </a:effectLst>
                <a:latin typeface="Franklin Gothic Medium" charset="0"/>
              </a:rPr>
              <a:t>Lancaster, UK</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sp>
        <p:nvSpPr>
          <p:cNvPr id="12" name="Rectangle 6"/>
          <p:cNvSpPr>
            <a:spLocks noChangeArrowheads="1"/>
          </p:cNvSpPr>
          <p:nvPr/>
        </p:nvSpPr>
        <p:spPr bwMode="auto">
          <a:xfrm>
            <a:off x="6948545" y="663575"/>
            <a:ext cx="1966855" cy="461665"/>
          </a:xfrm>
          <a:prstGeom prst="rect">
            <a:avLst/>
          </a:prstGeom>
          <a:solidFill>
            <a:srgbClr val="000000">
              <a:alpha val="41000"/>
            </a:srgbClr>
          </a:solidFill>
          <a:ln>
            <a:noFill/>
          </a:ln>
        </p:spPr>
        <p:txBody>
          <a:bodyPr wrap="none">
            <a:spAutoFit/>
          </a:bodyPr>
          <a:lstStyle/>
          <a:p>
            <a:pPr>
              <a:spcBef>
                <a:spcPct val="50000"/>
              </a:spcBef>
            </a:pPr>
            <a:r>
              <a:rPr lang="en-US" sz="2400" dirty="0" smtClean="0">
                <a:solidFill>
                  <a:schemeClr val="bg1"/>
                </a:solidFill>
                <a:effectLst>
                  <a:outerShdw blurRad="38100" dist="38100" dir="2700000" algn="tl">
                    <a:srgbClr val="000000">
                      <a:alpha val="43137"/>
                    </a:srgbClr>
                  </a:outerShdw>
                </a:effectLst>
                <a:latin typeface="Franklin Gothic Medium" charset="0"/>
              </a:rPr>
              <a:t>Lawrence, KS</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sp>
        <p:nvSpPr>
          <p:cNvPr id="14" name="Rectangle 4"/>
          <p:cNvSpPr>
            <a:spLocks noChangeArrowheads="1"/>
          </p:cNvSpPr>
          <p:nvPr/>
        </p:nvSpPr>
        <p:spPr bwMode="auto">
          <a:xfrm>
            <a:off x="6862584" y="4419600"/>
            <a:ext cx="2052816" cy="461665"/>
          </a:xfrm>
          <a:prstGeom prst="rect">
            <a:avLst/>
          </a:prstGeom>
          <a:solidFill>
            <a:srgbClr val="000000">
              <a:alpha val="41000"/>
            </a:srgbClr>
          </a:solidFill>
          <a:ln>
            <a:noFill/>
          </a:ln>
        </p:spPr>
        <p:txBody>
          <a:bodyPr wrap="none">
            <a:spAutoFit/>
          </a:bodyPr>
          <a:lstStyle/>
          <a:p>
            <a:pPr>
              <a:spcBef>
                <a:spcPct val="50000"/>
              </a:spcBef>
            </a:pPr>
            <a:r>
              <a:rPr lang="en-US" sz="2400" dirty="0" smtClean="0">
                <a:solidFill>
                  <a:schemeClr val="bg1"/>
                </a:solidFill>
                <a:effectLst>
                  <a:outerShdw blurRad="38100" dist="38100" dir="2700000" algn="tl">
                    <a:srgbClr val="000000">
                      <a:alpha val="43137"/>
                    </a:srgbClr>
                  </a:outerShdw>
                </a:effectLst>
                <a:latin typeface="Franklin Gothic Medium" charset="0"/>
              </a:rPr>
              <a:t>Columbus, OH</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spTree>
    <p:extLst>
      <p:ext uri="{BB962C8B-B14F-4D97-AF65-F5344CB8AC3E}">
        <p14:creationId xmlns:p14="http://schemas.microsoft.com/office/powerpoint/2010/main" val="3680882708"/>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6858000"/>
          </a:xfrm>
          <a:prstGeom prst="rect">
            <a:avLst/>
          </a:prstGeom>
          <a:noFill/>
          <a:ln w="9525">
            <a:noFill/>
            <a:miter lim="800000"/>
            <a:headEnd/>
            <a:tailEnd/>
          </a:ln>
        </p:spPr>
        <p:txBody>
          <a:bodyPr/>
          <a:lstStyle/>
          <a:p>
            <a:pPr>
              <a:lnSpc>
                <a:spcPts val="2600"/>
              </a:lnSpc>
            </a:pPr>
            <a:r>
              <a:rPr lang="en-US" sz="2800" b="1" dirty="0" smtClean="0">
                <a:solidFill>
                  <a:srgbClr val="800000"/>
                </a:solidFill>
              </a:rPr>
              <a:t>Urban/ Suburban Sprawl</a:t>
            </a:r>
          </a:p>
          <a:p>
            <a:pPr marL="350838" indent="-350838">
              <a:lnSpc>
                <a:spcPts val="2600"/>
              </a:lnSpc>
              <a:buFont typeface="Arial" charset="0"/>
              <a:buChar char="•"/>
            </a:pPr>
            <a:r>
              <a:rPr lang="en-US" sz="2800" dirty="0" smtClean="0">
                <a:solidFill>
                  <a:srgbClr val="800000"/>
                </a:solidFill>
              </a:rPr>
              <a:t>outward spreading of a city and its suburbs</a:t>
            </a:r>
          </a:p>
          <a:p>
            <a:pPr marL="350838" lvl="1" indent="-350838">
              <a:lnSpc>
                <a:spcPts val="2600"/>
              </a:lnSpc>
              <a:buFont typeface="Arial" charset="0"/>
              <a:buChar char="•"/>
            </a:pPr>
            <a:r>
              <a:rPr lang="en-US" sz="2800" dirty="0" smtClean="0">
                <a:solidFill>
                  <a:srgbClr val="800000"/>
                </a:solidFill>
              </a:rPr>
              <a:t>… usually associated with the unrestricted growth of residential, commercial &amp; transportation zones (sprawl is usually seen as a wasteful and inefficient result of suburbanization)</a:t>
            </a:r>
          </a:p>
          <a:p>
            <a:pPr>
              <a:lnSpc>
                <a:spcPts val="2600"/>
              </a:lnSpc>
            </a:pPr>
            <a:r>
              <a:rPr lang="en-US" sz="2800" b="1" dirty="0" smtClean="0">
                <a:solidFill>
                  <a:srgbClr val="800000"/>
                </a:solidFill>
              </a:rPr>
              <a:t>Infill</a:t>
            </a:r>
            <a:endParaRPr lang="en-US" sz="2800" b="1" dirty="0">
              <a:solidFill>
                <a:srgbClr val="800000"/>
              </a:solidFill>
            </a:endParaRPr>
          </a:p>
          <a:p>
            <a:pPr marL="350838" indent="-350838">
              <a:lnSpc>
                <a:spcPts val="2600"/>
              </a:lnSpc>
              <a:buFont typeface="Arial" charset="0"/>
              <a:buChar char="•"/>
            </a:pPr>
            <a:r>
              <a:rPr lang="en-US" sz="2800" dirty="0" smtClean="0">
                <a:solidFill>
                  <a:srgbClr val="800000"/>
                </a:solidFill>
              </a:rPr>
              <a:t>In contrast to the occurrence of sprawl, is the opposite push for cities to develop infill … </a:t>
            </a:r>
          </a:p>
          <a:p>
            <a:pPr marL="350838" indent="-350838">
              <a:lnSpc>
                <a:spcPts val="2600"/>
              </a:lnSpc>
              <a:buFont typeface="Arial" charset="0"/>
              <a:buChar char="•"/>
            </a:pPr>
            <a:r>
              <a:rPr lang="en-US" sz="2800" dirty="0" smtClean="0">
                <a:solidFill>
                  <a:srgbClr val="800000"/>
                </a:solidFill>
              </a:rPr>
              <a:t>In an urban sense, infill </a:t>
            </a:r>
            <a:r>
              <a:rPr lang="en-US" sz="2800" dirty="0">
                <a:solidFill>
                  <a:srgbClr val="800000"/>
                </a:solidFill>
              </a:rPr>
              <a:t>is the use of land within a </a:t>
            </a:r>
            <a:r>
              <a:rPr lang="en-US" sz="2800" dirty="0" smtClean="0">
                <a:solidFill>
                  <a:srgbClr val="800000"/>
                </a:solidFill>
              </a:rPr>
              <a:t>city or suburban area for </a:t>
            </a:r>
            <a:r>
              <a:rPr lang="en-US" sz="2800" dirty="0">
                <a:solidFill>
                  <a:srgbClr val="800000"/>
                </a:solidFill>
              </a:rPr>
              <a:t>further </a:t>
            </a:r>
            <a:r>
              <a:rPr lang="en-US" sz="2800" dirty="0" smtClean="0">
                <a:solidFill>
                  <a:srgbClr val="800000"/>
                </a:solidFill>
              </a:rPr>
              <a:t>construction. In cities, it </a:t>
            </a:r>
            <a:r>
              <a:rPr lang="en-US" sz="2800" dirty="0">
                <a:solidFill>
                  <a:srgbClr val="800000"/>
                </a:solidFill>
              </a:rPr>
              <a:t>focuses on the reuse and repositioning of obsolete or underutilized buildings and sites. </a:t>
            </a:r>
            <a:r>
              <a:rPr lang="en-US" sz="2800" dirty="0" smtClean="0">
                <a:solidFill>
                  <a:srgbClr val="800000"/>
                </a:solidFill>
              </a:rPr>
              <a:t>Infill </a:t>
            </a:r>
            <a:r>
              <a:rPr lang="en-US" sz="2800" dirty="0">
                <a:solidFill>
                  <a:srgbClr val="800000"/>
                </a:solidFill>
              </a:rPr>
              <a:t>buildings are constructed on vacant or underutilized property or between existing </a:t>
            </a:r>
            <a:r>
              <a:rPr lang="en-US" sz="2800" dirty="0" smtClean="0">
                <a:solidFill>
                  <a:srgbClr val="800000"/>
                </a:solidFill>
              </a:rPr>
              <a:t>buildings …for example, the buildings in the center of the image from Lancaster – were built on what was an open area …</a:t>
            </a:r>
          </a:p>
          <a:p>
            <a:pPr marL="350838" indent="-350838">
              <a:lnSpc>
                <a:spcPts val="2600"/>
              </a:lnSpc>
              <a:buFont typeface="Arial" charset="0"/>
              <a:buChar char="•"/>
            </a:pPr>
            <a:r>
              <a:rPr lang="en-US" sz="2800" dirty="0" smtClean="0">
                <a:solidFill>
                  <a:srgbClr val="800000"/>
                </a:solidFill>
              </a:rPr>
              <a:t>Suburban infill is virtually the same thing, only the focus is on filling in unused spaces – to reduce sprawl</a:t>
            </a:r>
          </a:p>
        </p:txBody>
      </p:sp>
    </p:spTree>
    <p:extLst>
      <p:ext uri="{BB962C8B-B14F-4D97-AF65-F5344CB8AC3E}">
        <p14:creationId xmlns:p14="http://schemas.microsoft.com/office/powerpoint/2010/main" val="31244577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dissolve">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dissolve">
                                      <p:cBhvr>
                                        <p:cTn id="30" dur="500"/>
                                        <p:tgtEl>
                                          <p:spTgt spid="5">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dissolve">
                                      <p:cBhvr>
                                        <p:cTn id="35"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3" descr="img_cd_kinshasa_3"/>
          <p:cNvPicPr>
            <a:picLocks noChangeAspect="1" noChangeArrowheads="1"/>
          </p:cNvPicPr>
          <p:nvPr/>
        </p:nvPicPr>
        <p:blipFill>
          <a:blip r:embed="rId3">
            <a:lum contrast="10000"/>
            <a:extLst>
              <a:ext uri="{28A0092B-C50C-407E-A947-70E740481C1C}">
                <a14:useLocalDpi xmlns:a14="http://schemas.microsoft.com/office/drawing/2010/main"/>
              </a:ext>
            </a:extLst>
          </a:blip>
          <a:srcRect/>
          <a:stretch>
            <a:fillRect/>
          </a:stretch>
        </p:blipFill>
        <p:spPr bwMode="auto">
          <a:xfrm>
            <a:off x="152400" y="381000"/>
            <a:ext cx="44196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Picture 4" descr="kinshasa2_vue_250"/>
          <p:cNvPicPr>
            <a:picLocks noChangeAspect="1" noChangeArrowheads="1"/>
          </p:cNvPicPr>
          <p:nvPr/>
        </p:nvPicPr>
        <p:blipFill>
          <a:blip r:embed="rId4" cstate="email">
            <a:lum contrast="6000"/>
            <a:extLst>
              <a:ext uri="{28A0092B-C50C-407E-A947-70E740481C1C}">
                <a14:useLocalDpi xmlns:a14="http://schemas.microsoft.com/office/drawing/2010/main"/>
              </a:ext>
            </a:extLst>
          </a:blip>
          <a:srcRect/>
          <a:stretch>
            <a:fillRect/>
          </a:stretch>
        </p:blipFill>
        <p:spPr bwMode="auto">
          <a:xfrm>
            <a:off x="4665663" y="381000"/>
            <a:ext cx="23447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6" descr="http://news.bbc.co.uk/nol/shared/spl/hi/pop_ups/06/africa_kinshasa_0the_dustbin0/img/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3733800"/>
            <a:ext cx="4114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0" name="Picture 8" descr="http://www.alexandervandergraaf.nl/Welkom/Landen/Bangladesh/Dhaka/Bangladesh%20-%20Dhaka%20Old%20Dhaka-2%20web%20groo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81500" y="3762375"/>
            <a:ext cx="4610100"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10" descr="http://www.congoplanet.com/pictures/gallery2/sozacom_kinshasa_congo.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86600" y="392113"/>
            <a:ext cx="1905000"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802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4039288" y="1"/>
            <a:ext cx="5104711"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0" y="0"/>
            <a:ext cx="9144000" cy="762000"/>
          </a:xfrm>
          <a:prstGeom prst="rect">
            <a:avLst/>
          </a:prstGeom>
          <a:noFill/>
          <a:ln w="9525">
            <a:noFill/>
            <a:miter lim="800000"/>
            <a:headEnd/>
            <a:tailEnd/>
          </a:ln>
        </p:spPr>
        <p:txBody>
          <a:bodyPr/>
          <a:lstStyle/>
          <a:p>
            <a:r>
              <a:rPr lang="en-US" sz="3200" b="1" dirty="0">
                <a:solidFill>
                  <a:srgbClr val="800000"/>
                </a:solidFill>
              </a:rPr>
              <a:t>Peripheral Model </a:t>
            </a:r>
            <a:r>
              <a:rPr lang="en-US" sz="3200" b="1" dirty="0" smtClean="0">
                <a:solidFill>
                  <a:srgbClr val="800000"/>
                </a:solidFill>
              </a:rPr>
              <a:t/>
            </a:r>
            <a:br>
              <a:rPr lang="en-US" sz="3200" b="1" dirty="0" smtClean="0">
                <a:solidFill>
                  <a:srgbClr val="800000"/>
                </a:solidFill>
              </a:rPr>
            </a:br>
            <a:r>
              <a:rPr lang="en-US" sz="3200" b="1" dirty="0" smtClean="0">
                <a:solidFill>
                  <a:srgbClr val="800000"/>
                </a:solidFill>
              </a:rPr>
              <a:t>(</a:t>
            </a:r>
            <a:r>
              <a:rPr lang="en-US" sz="3200" b="1" dirty="0">
                <a:solidFill>
                  <a:srgbClr val="800000"/>
                </a:solidFill>
              </a:rPr>
              <a:t>Galactic City Model</a:t>
            </a:r>
            <a:r>
              <a:rPr lang="en-US" sz="3200" b="1" dirty="0" smtClean="0">
                <a:solidFill>
                  <a:srgbClr val="800000"/>
                </a:solidFill>
              </a:rPr>
              <a:t>)</a:t>
            </a:r>
            <a:r>
              <a:rPr lang="en-US" sz="3200" b="1" dirty="0">
                <a:solidFill>
                  <a:srgbClr val="800000"/>
                </a:solidFill>
              </a:rPr>
              <a:t/>
            </a:r>
            <a:br>
              <a:rPr lang="en-US" sz="3200" b="1" dirty="0">
                <a:solidFill>
                  <a:srgbClr val="800000"/>
                </a:solidFill>
              </a:rPr>
            </a:br>
            <a:endParaRPr lang="en-US" sz="3200" b="1" dirty="0">
              <a:solidFill>
                <a:srgbClr val="800000"/>
              </a:solidFill>
            </a:endParaRPr>
          </a:p>
          <a:p>
            <a:pPr marL="609600" indent="-609600">
              <a:buFont typeface="Arial" charset="0"/>
              <a:buChar char="•"/>
            </a:pPr>
            <a:endParaRPr lang="en-US" sz="3200" b="1" dirty="0">
              <a:solidFill>
                <a:srgbClr val="800000"/>
              </a:solidFill>
            </a:endParaRPr>
          </a:p>
        </p:txBody>
      </p:sp>
      <p:sp>
        <p:nvSpPr>
          <p:cNvPr id="62468" name="Rectangle 3"/>
          <p:cNvSpPr>
            <a:spLocks noChangeArrowheads="1"/>
          </p:cNvSpPr>
          <p:nvPr/>
        </p:nvSpPr>
        <p:spPr bwMode="auto">
          <a:xfrm>
            <a:off x="5943600" y="2971800"/>
            <a:ext cx="32004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5425" indent="-225425">
              <a:buFont typeface="Arial" charset="0"/>
              <a:buChar char="•"/>
            </a:pPr>
            <a:endParaRPr lang="en-US" sz="3200" b="1">
              <a:solidFill>
                <a:srgbClr val="800000"/>
              </a:solidFill>
            </a:endParaRPr>
          </a:p>
        </p:txBody>
      </p:sp>
      <p:sp>
        <p:nvSpPr>
          <p:cNvPr id="8" name="Shape 441"/>
          <p:cNvSpPr/>
          <p:nvPr/>
        </p:nvSpPr>
        <p:spPr>
          <a:xfrm>
            <a:off x="13750" y="1295400"/>
            <a:ext cx="4052372" cy="5486400"/>
          </a:xfrm>
          <a:prstGeom prst="rect">
            <a:avLst/>
          </a:prstGeom>
          <a:blipFill>
            <a:blip r:embed="rId4" cstate="email">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a:fillRect l="-45313" r="-45299"/>
            </a:stretch>
          </a:blipFill>
        </p:spPr>
      </p:sp>
      <p:pic>
        <p:nvPicPr>
          <p:cNvPr id="3" name="Picture 2" descr="peripheral.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91000" y="3505200"/>
            <a:ext cx="4800600" cy="320039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0" y="0"/>
            <a:ext cx="9144000" cy="6858000"/>
          </a:xfrm>
          <a:prstGeom prst="rect">
            <a:avLst/>
          </a:prstGeom>
          <a:noFill/>
          <a:ln w="9525">
            <a:noFill/>
            <a:miter lim="800000"/>
            <a:headEnd/>
            <a:tailEnd/>
          </a:ln>
        </p:spPr>
        <p:txBody>
          <a:bodyPr/>
          <a:lstStyle/>
          <a:p>
            <a:pPr marL="609600" indent="-609600">
              <a:lnSpc>
                <a:spcPts val="2800"/>
              </a:lnSpc>
            </a:pPr>
            <a:r>
              <a:rPr lang="en-US" sz="3200" b="1" dirty="0">
                <a:solidFill>
                  <a:srgbClr val="800000"/>
                </a:solidFill>
              </a:rPr>
              <a:t>Peripheral Model (Galactic City Model)</a:t>
            </a:r>
          </a:p>
          <a:p>
            <a:pPr marL="350838" indent="-350838">
              <a:lnSpc>
                <a:spcPts val="2800"/>
              </a:lnSpc>
              <a:buFont typeface="Arial" charset="0"/>
              <a:buChar char="•"/>
            </a:pPr>
            <a:r>
              <a:rPr lang="en-US" sz="2800" dirty="0" err="1" smtClean="0">
                <a:solidFill>
                  <a:srgbClr val="800000"/>
                </a:solidFill>
              </a:rPr>
              <a:t>Chauncy</a:t>
            </a:r>
            <a:r>
              <a:rPr lang="en-US" sz="2800" dirty="0" smtClean="0">
                <a:solidFill>
                  <a:srgbClr val="800000"/>
                </a:solidFill>
              </a:rPr>
              <a:t> Harris (aka Edge City Model); which was an offshoot of the multiple nuclei model</a:t>
            </a:r>
          </a:p>
          <a:p>
            <a:pPr marL="350838" indent="-350838">
              <a:lnSpc>
                <a:spcPts val="2800"/>
              </a:lnSpc>
              <a:buFont typeface="Arial" charset="0"/>
              <a:buChar char="•"/>
            </a:pPr>
            <a:r>
              <a:rPr lang="en-US" sz="2800" dirty="0" smtClean="0">
                <a:solidFill>
                  <a:srgbClr val="800000"/>
                </a:solidFill>
              </a:rPr>
              <a:t>… as suburbs continue to sprawl, they spawn many suburban </a:t>
            </a:r>
            <a:r>
              <a:rPr lang="en-US" sz="2800" dirty="0" err="1" smtClean="0">
                <a:solidFill>
                  <a:srgbClr val="800000"/>
                </a:solidFill>
              </a:rPr>
              <a:t>nucleations</a:t>
            </a:r>
            <a:r>
              <a:rPr lang="en-US" sz="2800" dirty="0" smtClean="0">
                <a:solidFill>
                  <a:srgbClr val="800000"/>
                </a:solidFill>
              </a:rPr>
              <a:t> (or concentrations) …</a:t>
            </a:r>
          </a:p>
          <a:p>
            <a:pPr marL="350838" indent="-350838">
              <a:lnSpc>
                <a:spcPts val="2800"/>
              </a:lnSpc>
              <a:buFont typeface="Arial" charset="0"/>
              <a:buChar char="•"/>
            </a:pPr>
            <a:r>
              <a:rPr lang="en-US" sz="2800" dirty="0">
                <a:solidFill>
                  <a:srgbClr val="800000"/>
                </a:solidFill>
              </a:rPr>
              <a:t>T</a:t>
            </a:r>
            <a:r>
              <a:rPr lang="en-US" sz="2800" dirty="0" smtClean="0">
                <a:solidFill>
                  <a:srgbClr val="800000"/>
                </a:solidFill>
              </a:rPr>
              <a:t>his urban </a:t>
            </a:r>
            <a:r>
              <a:rPr lang="en-US" sz="2800" dirty="0">
                <a:solidFill>
                  <a:srgbClr val="800000"/>
                </a:solidFill>
              </a:rPr>
              <a:t>decentralization </a:t>
            </a:r>
            <a:r>
              <a:rPr lang="en-US" sz="2800" dirty="0" smtClean="0">
                <a:solidFill>
                  <a:srgbClr val="800000"/>
                </a:solidFill>
              </a:rPr>
              <a:t>leads to more downtowns and specialized corridors …</a:t>
            </a:r>
          </a:p>
          <a:p>
            <a:pPr marL="350838" indent="-350838">
              <a:lnSpc>
                <a:spcPts val="2800"/>
              </a:lnSpc>
              <a:buFont typeface="Arial" charset="0"/>
              <a:buChar char="•"/>
            </a:pPr>
            <a:r>
              <a:rPr lang="en-US" sz="2800" dirty="0" smtClean="0">
                <a:solidFill>
                  <a:srgbClr val="800000"/>
                </a:solidFill>
              </a:rPr>
              <a:t>... </a:t>
            </a:r>
            <a:r>
              <a:rPr lang="en-US" sz="2800" dirty="0">
                <a:solidFill>
                  <a:srgbClr val="800000"/>
                </a:solidFill>
              </a:rPr>
              <a:t>l</a:t>
            </a:r>
            <a:r>
              <a:rPr lang="en-US" sz="2800" dirty="0" smtClean="0">
                <a:solidFill>
                  <a:srgbClr val="800000"/>
                </a:solidFill>
              </a:rPr>
              <a:t>inked by a metropolitan expressway system (sometimes called a beltway)</a:t>
            </a:r>
            <a:endParaRPr lang="en-US" sz="2800" dirty="0">
              <a:solidFill>
                <a:srgbClr val="800000"/>
              </a:solidFill>
            </a:endParaRPr>
          </a:p>
          <a:p>
            <a:pPr marL="350838" indent="-350838">
              <a:lnSpc>
                <a:spcPts val="2800"/>
              </a:lnSpc>
              <a:buFont typeface="Arial" charset="0"/>
              <a:buChar char="•"/>
            </a:pPr>
            <a:r>
              <a:rPr lang="en-US" sz="2800" dirty="0" smtClean="0">
                <a:solidFill>
                  <a:srgbClr val="800000"/>
                </a:solidFill>
              </a:rPr>
              <a:t>The model shows that the periphery is part of a functional </a:t>
            </a:r>
            <a:r>
              <a:rPr lang="en-US" sz="2800" dirty="0">
                <a:solidFill>
                  <a:srgbClr val="800000"/>
                </a:solidFill>
              </a:rPr>
              <a:t>metropolitan complex; not </a:t>
            </a:r>
            <a:r>
              <a:rPr lang="en-US" sz="2800" dirty="0" smtClean="0">
                <a:solidFill>
                  <a:srgbClr val="800000"/>
                </a:solidFill>
              </a:rPr>
              <a:t>a series of separate CBDs</a:t>
            </a:r>
          </a:p>
          <a:p>
            <a:pPr marL="350838" indent="-350838">
              <a:lnSpc>
                <a:spcPts val="2800"/>
              </a:lnSpc>
              <a:buFont typeface="Arial" charset="0"/>
              <a:buChar char="•"/>
            </a:pPr>
            <a:r>
              <a:rPr lang="en-US" sz="2800" dirty="0" smtClean="0">
                <a:solidFill>
                  <a:srgbClr val="800000"/>
                </a:solidFill>
              </a:rPr>
              <a:t>This is the reality of a post-industrial economy (where the bulk of people are working on tertiary economic activities more than secondary activities</a:t>
            </a:r>
            <a:r>
              <a:rPr lang="en-US" sz="2800" dirty="0" smtClean="0">
                <a:solidFill>
                  <a:srgbClr val="800000"/>
                </a:solidFill>
                <a:cs typeface="Arial" charset="0"/>
              </a:rPr>
              <a:t>)</a:t>
            </a:r>
            <a:endParaRPr lang="en-US" sz="2800" dirty="0">
              <a:solidFill>
                <a:srgbClr val="800000"/>
              </a:solidFill>
            </a:endParaRPr>
          </a:p>
        </p:txBody>
      </p:sp>
    </p:spTree>
    <p:extLst>
      <p:ext uri="{BB962C8B-B14F-4D97-AF65-F5344CB8AC3E}">
        <p14:creationId xmlns:p14="http://schemas.microsoft.com/office/powerpoint/2010/main" val="2554665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dissolv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dissolv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0" name="Picture 4" descr="F11-2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54959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5257800" y="2743200"/>
            <a:ext cx="3886200" cy="4114800"/>
          </a:xfrm>
          <a:prstGeom prst="rect">
            <a:avLst/>
          </a:prstGeom>
        </p:spPr>
        <p:txBody>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2000" b="1" i="1" dirty="0"/>
              <a:t>Office parks</a:t>
            </a:r>
            <a:endParaRPr lang="en-US" sz="2000" b="1" dirty="0"/>
          </a:p>
          <a:p>
            <a:pPr>
              <a:buFontTx/>
              <a:buChar char="•"/>
            </a:pPr>
            <a:r>
              <a:rPr lang="en-US" sz="2000" i="1" dirty="0"/>
              <a:t>Tend to be horizontal in shape — three to six stories tall</a:t>
            </a:r>
          </a:p>
          <a:p>
            <a:pPr>
              <a:buFontTx/>
              <a:buChar char="•"/>
            </a:pPr>
            <a:r>
              <a:rPr lang="en-US" sz="2000" i="1" dirty="0"/>
              <a:t>The use of the term </a:t>
            </a:r>
            <a:r>
              <a:rPr lang="ja-JP" altLang="en-US" sz="2000" i="1" dirty="0"/>
              <a:t>“</a:t>
            </a:r>
            <a:r>
              <a:rPr lang="en-US" sz="2000" i="1" dirty="0"/>
              <a:t>park</a:t>
            </a:r>
            <a:r>
              <a:rPr lang="ja-JP" altLang="en-US" sz="2000" i="1" dirty="0"/>
              <a:t>”</a:t>
            </a:r>
            <a:r>
              <a:rPr lang="en-US" sz="2000" i="1" dirty="0"/>
              <a:t> points to conscious anti-urban imagery</a:t>
            </a:r>
          </a:p>
          <a:p>
            <a:pPr>
              <a:buFontTx/>
              <a:buChar char="•"/>
            </a:pPr>
            <a:r>
              <a:rPr lang="en-US" sz="2000" i="1" dirty="0"/>
              <a:t>Many are surrounded by a well-landscaped outdoor space … human-made lakes and waterfalls, jogging paths, fitness trails, and picnic tables</a:t>
            </a:r>
          </a:p>
        </p:txBody>
      </p:sp>
      <p:pic>
        <p:nvPicPr>
          <p:cNvPr id="63492" name="Picture 4" descr="F11-2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457200"/>
            <a:ext cx="35258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body" idx="1"/>
          </p:nvPr>
        </p:nvSpPr>
        <p:spPr>
          <a:xfrm>
            <a:off x="3581400" y="0"/>
            <a:ext cx="5562600" cy="457200"/>
          </a:xfrm>
        </p:spPr>
        <p:txBody>
          <a:bodyPr/>
          <a:lstStyle/>
          <a:p>
            <a:pPr marL="350838" indent="-293688" eaLnBrk="1" hangingPunct="1">
              <a:lnSpc>
                <a:spcPct val="80000"/>
              </a:lnSpc>
            </a:pPr>
            <a:r>
              <a:rPr lang="en-US" sz="2800" b="1" dirty="0" smtClean="0">
                <a:solidFill>
                  <a:srgbClr val="800000"/>
                </a:solidFill>
                <a:latin typeface="Arial" charset="0"/>
              </a:rPr>
              <a:t>James </a:t>
            </a:r>
            <a:r>
              <a:rPr lang="en-US" sz="2800" b="1" dirty="0">
                <a:solidFill>
                  <a:srgbClr val="800000"/>
                </a:solidFill>
                <a:latin typeface="Arial" charset="0"/>
              </a:rPr>
              <a:t>Vance (1964</a:t>
            </a:r>
            <a:r>
              <a:rPr lang="en-US" sz="2800" b="1" dirty="0" smtClean="0">
                <a:solidFill>
                  <a:srgbClr val="800000"/>
                </a:solidFill>
                <a:latin typeface="Arial" charset="0"/>
              </a:rPr>
              <a:t>)</a:t>
            </a:r>
          </a:p>
        </p:txBody>
      </p:sp>
      <p:pic>
        <p:nvPicPr>
          <p:cNvPr id="64515" name="Picture 5"/>
          <p:cNvPicPr>
            <a:picLocks noChangeAspect="1" noChangeArrowheads="1"/>
          </p:cNvPicPr>
          <p:nvPr/>
        </p:nvPicPr>
        <p:blipFill>
          <a:blip r:embed="rId3">
            <a:clrChange>
              <a:clrFrom>
                <a:srgbClr val="FFFFFF"/>
              </a:clrFrom>
              <a:clrTo>
                <a:srgbClr val="FFFFFF">
                  <a:alpha val="0"/>
                </a:srgbClr>
              </a:clrTo>
            </a:clrChange>
            <a:lum bright="-10000" contrast="10000"/>
            <a:extLst>
              <a:ext uri="{28A0092B-C50C-407E-A947-70E740481C1C}">
                <a14:useLocalDpi xmlns:a14="http://schemas.microsoft.com/office/drawing/2010/main"/>
              </a:ext>
            </a:extLst>
          </a:blip>
          <a:srcRect/>
          <a:stretch>
            <a:fillRect/>
          </a:stretch>
        </p:blipFill>
        <p:spPr bwMode="auto">
          <a:xfrm>
            <a:off x="76200" y="5024438"/>
            <a:ext cx="19050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2800" y="2590800"/>
            <a:ext cx="5715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0"/>
            <a:ext cx="37941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533400" y="3276600"/>
            <a:ext cx="1914249" cy="461665"/>
          </a:xfrm>
          <a:prstGeom prst="rect">
            <a:avLst/>
          </a:prstGeom>
          <a:solidFill>
            <a:srgbClr val="000000">
              <a:alpha val="41000"/>
            </a:srgbClr>
          </a:solidFill>
          <a:ln>
            <a:noFill/>
          </a:ln>
        </p:spPr>
        <p:txBody>
          <a:bodyPr wrap="square">
            <a:spAutoFit/>
          </a:bodyPr>
          <a:lstStyle/>
          <a:p>
            <a:pPr>
              <a:spcBef>
                <a:spcPct val="50000"/>
              </a:spcBef>
            </a:pPr>
            <a:r>
              <a:rPr lang="en-US" sz="2400" dirty="0" smtClean="0">
                <a:solidFill>
                  <a:schemeClr val="bg1"/>
                </a:solidFill>
                <a:effectLst>
                  <a:outerShdw blurRad="38100" dist="38100" dir="2700000" algn="tl">
                    <a:srgbClr val="000000">
                      <a:alpha val="43137"/>
                    </a:srgbClr>
                  </a:outerShdw>
                </a:effectLst>
                <a:latin typeface="Franklin Gothic Medium" charset="0"/>
              </a:rPr>
              <a:t>Conurbations</a:t>
            </a:r>
            <a:endParaRPr lang="en-US" sz="2400" dirty="0">
              <a:solidFill>
                <a:schemeClr val="bg1"/>
              </a:solidFill>
              <a:effectLst>
                <a:outerShdw blurRad="38100" dist="38100" dir="2700000" algn="tl">
                  <a:srgbClr val="000000">
                    <a:alpha val="43137"/>
                  </a:srgbClr>
                </a:outerShdw>
              </a:effectLst>
              <a:latin typeface="Franklin Gothic Medium" charset="0"/>
            </a:endParaRPr>
          </a:p>
        </p:txBody>
      </p:sp>
      <p:sp>
        <p:nvSpPr>
          <p:cNvPr id="7" name="Rectangle 2"/>
          <p:cNvSpPr txBox="1">
            <a:spLocks noChangeArrowheads="1"/>
          </p:cNvSpPr>
          <p:nvPr/>
        </p:nvSpPr>
        <p:spPr bwMode="auto">
          <a:xfrm>
            <a:off x="3581400" y="457200"/>
            <a:ext cx="5562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50838" indent="-293688" eaLnBrk="1" hangingPunct="1">
              <a:lnSpc>
                <a:spcPct val="80000"/>
              </a:lnSpc>
            </a:pPr>
            <a:r>
              <a:rPr lang="en-US" sz="2800" b="1" dirty="0" smtClean="0">
                <a:solidFill>
                  <a:srgbClr val="800000"/>
                </a:solidFill>
                <a:latin typeface="Arial" charset="0"/>
              </a:rPr>
              <a:t>Criteria:</a:t>
            </a:r>
          </a:p>
          <a:p>
            <a:pPr marL="568325" indent="-450850" eaLnBrk="1" hangingPunct="1">
              <a:lnSpc>
                <a:spcPct val="80000"/>
              </a:lnSpc>
              <a:buFont typeface="+mj-lt"/>
              <a:buAutoNum type="arabicPeriod"/>
            </a:pPr>
            <a:r>
              <a:rPr lang="en-US" sz="2600" b="1" dirty="0" smtClean="0">
                <a:solidFill>
                  <a:srgbClr val="800000"/>
                </a:solidFill>
                <a:latin typeface="Arial" charset="0"/>
              </a:rPr>
              <a:t>Terrain</a:t>
            </a:r>
          </a:p>
          <a:p>
            <a:pPr marL="568325" indent="-450850" eaLnBrk="1" hangingPunct="1">
              <a:lnSpc>
                <a:spcPct val="80000"/>
              </a:lnSpc>
              <a:buFont typeface="+mj-lt"/>
              <a:buAutoNum type="arabicPeriod"/>
            </a:pPr>
            <a:r>
              <a:rPr lang="en-US" sz="2600" b="1" dirty="0" smtClean="0">
                <a:solidFill>
                  <a:srgbClr val="800000"/>
                </a:solidFill>
                <a:latin typeface="Arial" charset="0"/>
              </a:rPr>
              <a:t>Size</a:t>
            </a:r>
          </a:p>
          <a:p>
            <a:pPr marL="568325" indent="-450850" eaLnBrk="1" hangingPunct="1">
              <a:lnSpc>
                <a:spcPct val="80000"/>
              </a:lnSpc>
              <a:buFont typeface="+mj-lt"/>
              <a:buAutoNum type="arabicPeriod"/>
            </a:pPr>
            <a:r>
              <a:rPr lang="en-US" sz="2600" b="1" dirty="0" smtClean="0">
                <a:solidFill>
                  <a:srgbClr val="800000"/>
                </a:solidFill>
                <a:latin typeface="Arial" charset="0"/>
              </a:rPr>
              <a:t>Economy</a:t>
            </a:r>
          </a:p>
          <a:p>
            <a:pPr marL="568325" indent="-450850" eaLnBrk="1" hangingPunct="1">
              <a:lnSpc>
                <a:spcPct val="80000"/>
              </a:lnSpc>
              <a:buFont typeface="+mj-lt"/>
              <a:buAutoNum type="arabicPeriod"/>
            </a:pPr>
            <a:r>
              <a:rPr lang="en-US" sz="2600" b="1" dirty="0" smtClean="0">
                <a:solidFill>
                  <a:srgbClr val="800000"/>
                </a:solidFill>
                <a:latin typeface="Arial" charset="0"/>
              </a:rPr>
              <a:t>Transportation</a:t>
            </a:r>
            <a:endParaRPr lang="en-US" sz="2600" b="1" dirty="0">
              <a:solidFill>
                <a:srgbClr val="8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dissolve">
                                      <p:cBhvr>
                                        <p:cTn id="7" dur="500"/>
                                        <p:tgtEl>
                                          <p:spTgt spid="35843">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9942"/>
                                        </p:tgtEl>
                                        <p:attrNameLst>
                                          <p:attrName>style.visibility</p:attrName>
                                        </p:attrNameLst>
                                      </p:cBhvr>
                                      <p:to>
                                        <p:strVal val="visible"/>
                                      </p:to>
                                    </p:set>
                                    <p:animEffect transition="in" filter="dissolve">
                                      <p:cBhvr>
                                        <p:cTn id="11" dur="500"/>
                                        <p:tgtEl>
                                          <p:spTgt spid="3994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dissolve">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dissolve">
                                      <p:cBhvr>
                                        <p:cTn id="26" dur="500"/>
                                        <p:tgtEl>
                                          <p:spTgt spid="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dissolve">
                                      <p:cBhvr>
                                        <p:cTn id="31" dur="500"/>
                                        <p:tgtEl>
                                          <p:spTgt spid="7">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dissolve">
                                      <p:cBhvr>
                                        <p:cTn id="36" dur="500"/>
                                        <p:tgtEl>
                                          <p:spTgt spid="7">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dissolve">
                                      <p:cBhvr>
                                        <p:cTn id="4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2"/>
      <p:bldP spid="6" grpId="0" animBg="1"/>
      <p:bldP spid="7" grpId="0" build="p" bldLvl="2"/>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2"/>
          <p:cNvSpPr>
            <a:spLocks noGrp="1" noChangeArrowheads="1"/>
          </p:cNvSpPr>
          <p:nvPr>
            <p:ph type="body" idx="1"/>
          </p:nvPr>
        </p:nvSpPr>
        <p:spPr>
          <a:xfrm>
            <a:off x="0" y="0"/>
            <a:ext cx="9144000" cy="6858000"/>
          </a:xfrm>
        </p:spPr>
        <p:txBody>
          <a:bodyPr/>
          <a:lstStyle/>
          <a:p>
            <a:pPr marL="746125" lvl="1" indent="-533400" eaLnBrk="1" hangingPunct="1">
              <a:lnSpc>
                <a:spcPct val="80000"/>
              </a:lnSpc>
              <a:buFontTx/>
              <a:buNone/>
            </a:pPr>
            <a:r>
              <a:rPr lang="en-US" sz="3200" b="1" dirty="0">
                <a:solidFill>
                  <a:srgbClr val="800000"/>
                </a:solidFill>
                <a:latin typeface="Arial" charset="0"/>
              </a:rPr>
              <a:t>Urban Realms Model</a:t>
            </a:r>
          </a:p>
          <a:p>
            <a:pPr marL="590550" indent="-533400" eaLnBrk="1" hangingPunct="1">
              <a:lnSpc>
                <a:spcPct val="80000"/>
              </a:lnSpc>
            </a:pPr>
            <a:r>
              <a:rPr lang="en-US" sz="2800" b="1" dirty="0">
                <a:solidFill>
                  <a:srgbClr val="800000"/>
                </a:solidFill>
                <a:latin typeface="Arial" charset="0"/>
              </a:rPr>
              <a:t>James Vance (1964)</a:t>
            </a:r>
          </a:p>
          <a:p>
            <a:pPr marL="590550" indent="-533400" eaLnBrk="1" hangingPunct="1">
              <a:lnSpc>
                <a:spcPct val="80000"/>
              </a:lnSpc>
            </a:pPr>
            <a:r>
              <a:rPr lang="en-US" sz="2800" b="1" dirty="0" smtClean="0">
                <a:solidFill>
                  <a:srgbClr val="800000"/>
                </a:solidFill>
                <a:latin typeface="Arial" charset="0"/>
              </a:rPr>
              <a:t>Over time, the smaller villages, towns, and suburbs may grow to become more self-sufficient suburban sectors (focused on their own independent CBDs)</a:t>
            </a:r>
          </a:p>
          <a:p>
            <a:pPr marL="590550" indent="-533400" eaLnBrk="1" hangingPunct="1">
              <a:lnSpc>
                <a:spcPct val="80000"/>
              </a:lnSpc>
            </a:pPr>
            <a:r>
              <a:rPr lang="en-US" sz="2800" b="1" dirty="0">
                <a:solidFill>
                  <a:srgbClr val="800000"/>
                </a:solidFill>
              </a:rPr>
              <a:t>Vance </a:t>
            </a:r>
            <a:r>
              <a:rPr lang="en-US" sz="2800" b="1" dirty="0" smtClean="0">
                <a:solidFill>
                  <a:srgbClr val="800000"/>
                </a:solidFill>
              </a:rPr>
              <a:t>– looked at San </a:t>
            </a:r>
            <a:r>
              <a:rPr lang="en-US" sz="2800" b="1" dirty="0">
                <a:solidFill>
                  <a:srgbClr val="800000"/>
                </a:solidFill>
              </a:rPr>
              <a:t>Francisco's urban ecology and summarize economic processes into a </a:t>
            </a:r>
            <a:r>
              <a:rPr lang="en-US" sz="2800" b="1" dirty="0" smtClean="0">
                <a:solidFill>
                  <a:srgbClr val="800000"/>
                </a:solidFill>
              </a:rPr>
              <a:t>model … </a:t>
            </a:r>
            <a:r>
              <a:rPr lang="en-US" sz="2800" b="1" dirty="0">
                <a:solidFill>
                  <a:srgbClr val="800000"/>
                </a:solidFill>
                <a:latin typeface="Arial" charset="0"/>
              </a:rPr>
              <a:t>w</a:t>
            </a:r>
            <a:r>
              <a:rPr lang="en-US" sz="2800" b="1" dirty="0" smtClean="0">
                <a:solidFill>
                  <a:srgbClr val="800000"/>
                </a:solidFill>
                <a:latin typeface="Arial" charset="0"/>
              </a:rPr>
              <a:t>hat formed were urban realms, conurbations (connected urban areas)</a:t>
            </a:r>
          </a:p>
          <a:p>
            <a:pPr marL="590550" indent="-533400" eaLnBrk="1" hangingPunct="1">
              <a:lnSpc>
                <a:spcPct val="80000"/>
              </a:lnSpc>
            </a:pPr>
            <a:r>
              <a:rPr lang="en-US" sz="2800" b="1" dirty="0" smtClean="0">
                <a:solidFill>
                  <a:srgbClr val="800000"/>
                </a:solidFill>
              </a:rPr>
              <a:t>4 </a:t>
            </a:r>
            <a:r>
              <a:rPr lang="en-US" sz="2800" b="1" dirty="0">
                <a:solidFill>
                  <a:srgbClr val="800000"/>
                </a:solidFill>
              </a:rPr>
              <a:t>criteria shape the extent, character, &amp; internal structure of each urban realm</a:t>
            </a:r>
            <a:r>
              <a:rPr lang="en-US" sz="2800" b="1" dirty="0" smtClean="0">
                <a:solidFill>
                  <a:srgbClr val="800000"/>
                </a:solidFill>
              </a:rPr>
              <a:t>:</a:t>
            </a:r>
          </a:p>
          <a:p>
            <a:pPr marL="919163" lvl="1" indent="-461963" eaLnBrk="1" hangingPunct="1">
              <a:lnSpc>
                <a:spcPct val="80000"/>
              </a:lnSpc>
            </a:pPr>
            <a:r>
              <a:rPr lang="en-US" sz="2600" b="1" dirty="0" smtClean="0">
                <a:solidFill>
                  <a:srgbClr val="800000"/>
                </a:solidFill>
              </a:rPr>
              <a:t>1) terrain </a:t>
            </a:r>
            <a:r>
              <a:rPr lang="en-US" sz="2600" b="1" dirty="0">
                <a:solidFill>
                  <a:srgbClr val="800000"/>
                </a:solidFill>
              </a:rPr>
              <a:t>(topography, water</a:t>
            </a:r>
            <a:r>
              <a:rPr lang="en-US" sz="2600" b="1" dirty="0" smtClean="0">
                <a:solidFill>
                  <a:srgbClr val="800000"/>
                </a:solidFill>
              </a:rPr>
              <a:t>)</a:t>
            </a:r>
            <a:endParaRPr lang="en-US" sz="2600" b="1" dirty="0">
              <a:solidFill>
                <a:srgbClr val="800000"/>
              </a:solidFill>
            </a:endParaRPr>
          </a:p>
          <a:p>
            <a:pPr marL="919163" lvl="1" indent="-461963" eaLnBrk="1" hangingPunct="1">
              <a:lnSpc>
                <a:spcPct val="80000"/>
              </a:lnSpc>
            </a:pPr>
            <a:r>
              <a:rPr lang="en-US" sz="2600" b="1" dirty="0" smtClean="0">
                <a:solidFill>
                  <a:srgbClr val="800000"/>
                </a:solidFill>
              </a:rPr>
              <a:t>2) size </a:t>
            </a:r>
            <a:r>
              <a:rPr lang="en-US" sz="2600" b="1" dirty="0">
                <a:solidFill>
                  <a:srgbClr val="800000"/>
                </a:solidFill>
              </a:rPr>
              <a:t>of </a:t>
            </a:r>
            <a:r>
              <a:rPr lang="en-US" sz="2600" b="1" dirty="0" smtClean="0">
                <a:solidFill>
                  <a:srgbClr val="800000"/>
                </a:solidFill>
              </a:rPr>
              <a:t>metropolis</a:t>
            </a:r>
            <a:endParaRPr lang="en-US" sz="2600" b="1" dirty="0">
              <a:solidFill>
                <a:srgbClr val="800000"/>
              </a:solidFill>
            </a:endParaRPr>
          </a:p>
          <a:p>
            <a:pPr marL="919163" lvl="1" indent="-461963" eaLnBrk="1" hangingPunct="1">
              <a:lnSpc>
                <a:spcPct val="80000"/>
              </a:lnSpc>
            </a:pPr>
            <a:r>
              <a:rPr lang="en-US" sz="2600" b="1" dirty="0" smtClean="0">
                <a:solidFill>
                  <a:srgbClr val="800000"/>
                </a:solidFill>
              </a:rPr>
              <a:t>3) amount </a:t>
            </a:r>
            <a:r>
              <a:rPr lang="en-US" sz="2600" b="1" dirty="0">
                <a:solidFill>
                  <a:srgbClr val="800000"/>
                </a:solidFill>
              </a:rPr>
              <a:t>of economic activity </a:t>
            </a:r>
            <a:r>
              <a:rPr lang="en-US" sz="2600" b="1" dirty="0" smtClean="0">
                <a:solidFill>
                  <a:srgbClr val="800000"/>
                </a:solidFill>
              </a:rPr>
              <a:t>(in </a:t>
            </a:r>
            <a:r>
              <a:rPr lang="en-US" sz="2600" b="1" dirty="0">
                <a:solidFill>
                  <a:srgbClr val="800000"/>
                </a:solidFill>
              </a:rPr>
              <a:t>each </a:t>
            </a:r>
            <a:r>
              <a:rPr lang="en-US" sz="2600" b="1" dirty="0" smtClean="0">
                <a:solidFill>
                  <a:srgbClr val="800000"/>
                </a:solidFill>
              </a:rPr>
              <a:t>realm)</a:t>
            </a:r>
            <a:endParaRPr lang="en-US" sz="2600" b="1" dirty="0">
              <a:solidFill>
                <a:srgbClr val="800000"/>
              </a:solidFill>
            </a:endParaRPr>
          </a:p>
          <a:p>
            <a:pPr marL="919163" lvl="1" indent="-461963" eaLnBrk="1" hangingPunct="1">
              <a:lnSpc>
                <a:spcPct val="80000"/>
              </a:lnSpc>
            </a:pPr>
            <a:r>
              <a:rPr lang="en-US" sz="2600" b="1" dirty="0" smtClean="0">
                <a:solidFill>
                  <a:srgbClr val="800000"/>
                </a:solidFill>
              </a:rPr>
              <a:t>4) </a:t>
            </a:r>
            <a:r>
              <a:rPr lang="en-US" sz="2600" b="1" dirty="0">
                <a:solidFill>
                  <a:srgbClr val="800000"/>
                </a:solidFill>
              </a:rPr>
              <a:t>internal accessibility </a:t>
            </a:r>
            <a:r>
              <a:rPr lang="en-US" sz="2600" b="1" dirty="0" smtClean="0">
                <a:solidFill>
                  <a:srgbClr val="800000"/>
                </a:solidFill>
              </a:rPr>
              <a:t>(transportation within each realm and between all realms)</a:t>
            </a:r>
            <a:endParaRPr lang="en-US" sz="2600" b="1" dirty="0">
              <a:solidFill>
                <a:srgbClr val="800000"/>
              </a:solidFill>
              <a:latin typeface="Arial" charset="0"/>
            </a:endParaRPr>
          </a:p>
        </p:txBody>
      </p:sp>
    </p:spTree>
    <p:extLst>
      <p:ext uri="{BB962C8B-B14F-4D97-AF65-F5344CB8AC3E}">
        <p14:creationId xmlns:p14="http://schemas.microsoft.com/office/powerpoint/2010/main" val="20411797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dissolve">
                                      <p:cBhvr>
                                        <p:cTn id="7" dur="500"/>
                                        <p:tgtEl>
                                          <p:spTgt spid="35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3">
                                            <p:txEl>
                                              <p:pRg st="1" end="1"/>
                                            </p:txEl>
                                          </p:spTgt>
                                        </p:tgtEl>
                                        <p:attrNameLst>
                                          <p:attrName>style.visibility</p:attrName>
                                        </p:attrNameLst>
                                      </p:cBhvr>
                                      <p:to>
                                        <p:strVal val="visible"/>
                                      </p:to>
                                    </p:set>
                                    <p:animEffect transition="in" filter="dissolve">
                                      <p:cBhvr>
                                        <p:cTn id="12" dur="500"/>
                                        <p:tgtEl>
                                          <p:spTgt spid="358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843">
                                            <p:txEl>
                                              <p:pRg st="2" end="2"/>
                                            </p:txEl>
                                          </p:spTgt>
                                        </p:tgtEl>
                                        <p:attrNameLst>
                                          <p:attrName>style.visibility</p:attrName>
                                        </p:attrNameLst>
                                      </p:cBhvr>
                                      <p:to>
                                        <p:strVal val="visible"/>
                                      </p:to>
                                    </p:set>
                                    <p:animEffect transition="in" filter="dissolve">
                                      <p:cBhvr>
                                        <p:cTn id="17" dur="500"/>
                                        <p:tgtEl>
                                          <p:spTgt spid="358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843">
                                            <p:txEl>
                                              <p:pRg st="3" end="3"/>
                                            </p:txEl>
                                          </p:spTgt>
                                        </p:tgtEl>
                                        <p:attrNameLst>
                                          <p:attrName>style.visibility</p:attrName>
                                        </p:attrNameLst>
                                      </p:cBhvr>
                                      <p:to>
                                        <p:strVal val="visible"/>
                                      </p:to>
                                    </p:set>
                                    <p:animEffect transition="in" filter="dissolve">
                                      <p:cBhvr>
                                        <p:cTn id="22" dur="500"/>
                                        <p:tgtEl>
                                          <p:spTgt spid="358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Effect transition="in" filter="dissolve">
                                      <p:cBhvr>
                                        <p:cTn id="27" dur="500"/>
                                        <p:tgtEl>
                                          <p:spTgt spid="358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5843">
                                            <p:txEl>
                                              <p:pRg st="5" end="5"/>
                                            </p:txEl>
                                          </p:spTgt>
                                        </p:tgtEl>
                                        <p:attrNameLst>
                                          <p:attrName>style.visibility</p:attrName>
                                        </p:attrNameLst>
                                      </p:cBhvr>
                                      <p:to>
                                        <p:strVal val="visible"/>
                                      </p:to>
                                    </p:set>
                                    <p:animEffect transition="in" filter="dissolve">
                                      <p:cBhvr>
                                        <p:cTn id="32" dur="500"/>
                                        <p:tgtEl>
                                          <p:spTgt spid="358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5843">
                                            <p:txEl>
                                              <p:pRg st="6" end="6"/>
                                            </p:txEl>
                                          </p:spTgt>
                                        </p:tgtEl>
                                        <p:attrNameLst>
                                          <p:attrName>style.visibility</p:attrName>
                                        </p:attrNameLst>
                                      </p:cBhvr>
                                      <p:to>
                                        <p:strVal val="visible"/>
                                      </p:to>
                                    </p:set>
                                    <p:animEffect transition="in" filter="dissolve">
                                      <p:cBhvr>
                                        <p:cTn id="37" dur="500"/>
                                        <p:tgtEl>
                                          <p:spTgt spid="358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5843">
                                            <p:txEl>
                                              <p:pRg st="7" end="7"/>
                                            </p:txEl>
                                          </p:spTgt>
                                        </p:tgtEl>
                                        <p:attrNameLst>
                                          <p:attrName>style.visibility</p:attrName>
                                        </p:attrNameLst>
                                      </p:cBhvr>
                                      <p:to>
                                        <p:strVal val="visible"/>
                                      </p:to>
                                    </p:set>
                                    <p:animEffect transition="in" filter="dissolve">
                                      <p:cBhvr>
                                        <p:cTn id="42" dur="500"/>
                                        <p:tgtEl>
                                          <p:spTgt spid="3584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843">
                                            <p:txEl>
                                              <p:pRg st="8" end="8"/>
                                            </p:txEl>
                                          </p:spTgt>
                                        </p:tgtEl>
                                        <p:attrNameLst>
                                          <p:attrName>style.visibility</p:attrName>
                                        </p:attrNameLst>
                                      </p:cBhvr>
                                      <p:to>
                                        <p:strVal val="visible"/>
                                      </p:to>
                                    </p:set>
                                    <p:animEffect transition="in" filter="dissolve">
                                      <p:cBhvr>
                                        <p:cTn id="47" dur="500"/>
                                        <p:tgtEl>
                                          <p:spTgt spid="358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2"/>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8"/>
          <p:cNvPicPr>
            <a:picLocks noChangeAspect="1" noChangeArrowheads="1"/>
          </p:cNvPicPr>
          <p:nvPr/>
        </p:nvPicPr>
        <p:blipFill>
          <a:blip r:embed="rId3" cstate="email">
            <a:lum contrast="10000"/>
            <a:extLst>
              <a:ext uri="{28A0092B-C50C-407E-A947-70E740481C1C}">
                <a14:useLocalDpi xmlns:a14="http://schemas.microsoft.com/office/drawing/2010/main"/>
              </a:ext>
            </a:extLst>
          </a:blip>
          <a:srcRect/>
          <a:stretch>
            <a:fillRect/>
          </a:stretch>
        </p:blipFill>
        <p:spPr bwMode="auto">
          <a:xfrm>
            <a:off x="152400" y="4051300"/>
            <a:ext cx="38862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7"/>
          <p:cNvPicPr>
            <a:picLocks noChangeAspect="1" noChangeArrowheads="1"/>
          </p:cNvPicPr>
          <p:nvPr/>
        </p:nvPicPr>
        <p:blipFill rotWithShape="1">
          <a:blip r:embed="rId4" cstate="email">
            <a:lum contrast="20000"/>
            <a:extLst>
              <a:ext uri="{28A0092B-C50C-407E-A947-70E740481C1C}">
                <a14:useLocalDpi xmlns:a14="http://schemas.microsoft.com/office/drawing/2010/main"/>
              </a:ext>
            </a:extLst>
          </a:blip>
          <a:srcRect/>
          <a:stretch/>
        </p:blipFill>
        <p:spPr bwMode="auto">
          <a:xfrm>
            <a:off x="4953000" y="601616"/>
            <a:ext cx="4089400" cy="252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4953000" y="2600325"/>
            <a:ext cx="4038600" cy="523875"/>
          </a:xfrm>
          <a:prstGeom prst="rect">
            <a:avLst/>
          </a:prstGeom>
          <a:solidFill>
            <a:srgbClr val="000000">
              <a:alpha val="25098"/>
            </a:srgbClr>
          </a:solidFill>
          <a:ln w="9525">
            <a:noFill/>
            <a:miter lim="800000"/>
            <a:headEnd/>
            <a:tailEnd/>
          </a:ln>
        </p:spPr>
        <p:txBody>
          <a:bodyPr>
            <a:spAutoFit/>
          </a:bodyPr>
          <a:lstStyle/>
          <a:p>
            <a:pPr marL="0" lvl="1"/>
            <a:r>
              <a:rPr lang="en-US" sz="2800">
                <a:solidFill>
                  <a:srgbClr val="FFFFFF"/>
                </a:solidFill>
                <a:effectLst>
                  <a:outerShdw blurRad="38100" dist="38100" dir="2700000" algn="tl">
                    <a:srgbClr val="000000">
                      <a:alpha val="43137"/>
                    </a:srgbClr>
                  </a:outerShdw>
                </a:effectLst>
              </a:rPr>
              <a:t>New Center, Detroit, MI</a:t>
            </a:r>
          </a:p>
        </p:txBody>
      </p:sp>
      <p:pic>
        <p:nvPicPr>
          <p:cNvPr id="66565" name="Picture 7" descr="File:Miraclemile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65600" y="32004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152400" y="6248400"/>
            <a:ext cx="3886200" cy="523875"/>
          </a:xfrm>
          <a:prstGeom prst="rect">
            <a:avLst/>
          </a:prstGeom>
          <a:solidFill>
            <a:srgbClr val="000000">
              <a:alpha val="25098"/>
            </a:srgbClr>
          </a:solidFill>
          <a:ln w="9525">
            <a:noFill/>
            <a:miter lim="800000"/>
            <a:headEnd/>
            <a:tailEnd/>
          </a:ln>
        </p:spPr>
        <p:txBody>
          <a:bodyPr>
            <a:spAutoFit/>
          </a:bodyPr>
          <a:lstStyle/>
          <a:p>
            <a:pPr marL="0" lvl="1"/>
            <a:r>
              <a:rPr lang="en-US" sz="2800" dirty="0">
                <a:solidFill>
                  <a:srgbClr val="FFFFFF"/>
                </a:solidFill>
                <a:effectLst>
                  <a:outerShdw blurRad="38100" dist="38100" dir="2700000" algn="tl">
                    <a:srgbClr val="000000">
                      <a:alpha val="43137"/>
                    </a:srgbClr>
                  </a:outerShdw>
                </a:effectLst>
              </a:rPr>
              <a:t>Miracle Mile, LA, CA</a:t>
            </a:r>
          </a:p>
        </p:txBody>
      </p:sp>
      <p:sp>
        <p:nvSpPr>
          <p:cNvPr id="66567" name="Text Box 4"/>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dirty="0">
                <a:solidFill>
                  <a:srgbClr val="800000"/>
                </a:solidFill>
              </a:rPr>
              <a:t>Edge </a:t>
            </a:r>
            <a:r>
              <a:rPr lang="en-US" sz="3200" b="1" dirty="0" smtClean="0">
                <a:solidFill>
                  <a:srgbClr val="800000"/>
                </a:solidFill>
              </a:rPr>
              <a:t>Cities (Joel </a:t>
            </a:r>
            <a:r>
              <a:rPr lang="en-US" sz="3200" b="1" dirty="0" err="1" smtClean="0">
                <a:solidFill>
                  <a:srgbClr val="800000"/>
                </a:solidFill>
              </a:rPr>
              <a:t>Garreau</a:t>
            </a:r>
            <a:r>
              <a:rPr lang="en-US" sz="3200" b="1" dirty="0" smtClean="0">
                <a:solidFill>
                  <a:srgbClr val="800000"/>
                </a:solidFill>
              </a:rPr>
              <a:t>; 1991)</a:t>
            </a:r>
            <a:endParaRPr lang="en-US" sz="3200" b="1" dirty="0">
              <a:solidFill>
                <a:srgbClr val="800000"/>
              </a:solidFill>
            </a:endParaRPr>
          </a:p>
        </p:txBody>
      </p:sp>
      <p:pic>
        <p:nvPicPr>
          <p:cNvPr id="66568" name="Picture 5" descr="File:GrandBoulevardNewCenterDetroi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52400" y="609600"/>
            <a:ext cx="47244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a:xfrm>
            <a:off x="4953000" y="609600"/>
            <a:ext cx="4114800" cy="160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33363" indent="-233363" eaLnBrk="1" hangingPunct="1">
              <a:lnSpc>
                <a:spcPct val="80000"/>
              </a:lnSpc>
              <a:spcBef>
                <a:spcPts val="0"/>
              </a:spcBef>
            </a:pPr>
            <a:r>
              <a:rPr lang="en-US" sz="2800" b="1" dirty="0">
                <a:solidFill>
                  <a:schemeClr val="bg1"/>
                </a:solidFill>
                <a:effectLst>
                  <a:outerShdw blurRad="38100" dist="38100" dir="2700000" algn="tl">
                    <a:srgbClr val="000000">
                      <a:alpha val="43137"/>
                    </a:srgbClr>
                  </a:outerShdw>
                </a:effectLst>
                <a:latin typeface="Arial" charset="0"/>
              </a:rPr>
              <a:t>O</a:t>
            </a:r>
            <a:r>
              <a:rPr lang="en-US" sz="2800" b="1" dirty="0" smtClean="0">
                <a:solidFill>
                  <a:schemeClr val="bg1"/>
                </a:solidFill>
                <a:effectLst>
                  <a:outerShdw blurRad="38100" dist="38100" dir="2700000" algn="tl">
                    <a:srgbClr val="000000">
                      <a:alpha val="43137"/>
                    </a:srgbClr>
                  </a:outerShdw>
                </a:effectLst>
                <a:latin typeface="Arial" charset="0"/>
              </a:rPr>
              <a:t>ffice &amp; retail space</a:t>
            </a:r>
          </a:p>
          <a:p>
            <a:pPr marL="233363" indent="-233363" eaLnBrk="1" hangingPunct="1">
              <a:lnSpc>
                <a:spcPct val="80000"/>
              </a:lnSpc>
              <a:spcBef>
                <a:spcPts val="0"/>
              </a:spcBef>
            </a:pPr>
            <a:r>
              <a:rPr lang="en-US" sz="2800" b="1" dirty="0" smtClean="0">
                <a:solidFill>
                  <a:schemeClr val="bg1"/>
                </a:solidFill>
                <a:effectLst>
                  <a:outerShdw blurRad="38100" dist="38100" dir="2700000" algn="tl">
                    <a:srgbClr val="000000">
                      <a:alpha val="43137"/>
                    </a:srgbClr>
                  </a:outerShdw>
                </a:effectLst>
                <a:latin typeface="Arial" charset="0"/>
              </a:rPr>
              <a:t>Little </a:t>
            </a:r>
            <a:r>
              <a:rPr lang="en-US" sz="2800" b="1" dirty="0" smtClean="0">
                <a:solidFill>
                  <a:schemeClr val="bg1"/>
                </a:solidFill>
                <a:effectLst>
                  <a:outerShdw blurRad="38100" dist="38100" dir="2700000" algn="tl">
                    <a:srgbClr val="000000">
                      <a:alpha val="43137"/>
                    </a:srgbClr>
                  </a:outerShdw>
                </a:effectLst>
                <a:latin typeface="Arial" charset="0"/>
                <a:cs typeface="Arial" charset="0"/>
              </a:rPr>
              <a:t>residential</a:t>
            </a:r>
          </a:p>
          <a:p>
            <a:pPr marL="233363" indent="-233363" eaLnBrk="1" hangingPunct="1">
              <a:lnSpc>
                <a:spcPct val="80000"/>
              </a:lnSpc>
              <a:spcBef>
                <a:spcPts val="0"/>
              </a:spcBef>
            </a:pPr>
            <a:r>
              <a:rPr lang="en-US" sz="2800" b="1" dirty="0" smtClean="0">
                <a:solidFill>
                  <a:schemeClr val="bg1"/>
                </a:solidFill>
                <a:effectLst>
                  <a:outerShdw blurRad="38100" dist="38100" dir="2700000" algn="tl">
                    <a:srgbClr val="000000">
                      <a:alpha val="43137"/>
                    </a:srgbClr>
                  </a:outerShdw>
                </a:effectLst>
                <a:latin typeface="Arial" charset="0"/>
                <a:cs typeface="Arial" charset="0"/>
              </a:rPr>
              <a:t>Trans. </a:t>
            </a:r>
            <a:r>
              <a:rPr lang="en-US" sz="2800" b="1" dirty="0">
                <a:solidFill>
                  <a:schemeClr val="bg1"/>
                </a:solidFill>
                <a:effectLst>
                  <a:outerShdw blurRad="38100" dist="38100" dir="2700000" algn="tl">
                    <a:srgbClr val="000000">
                      <a:alpha val="43137"/>
                    </a:srgbClr>
                  </a:outerShdw>
                </a:effectLst>
                <a:latin typeface="Arial" charset="0"/>
                <a:cs typeface="Arial" charset="0"/>
              </a:rPr>
              <a:t>n</a:t>
            </a:r>
            <a:r>
              <a:rPr lang="en-US" sz="2800" b="1" dirty="0" smtClean="0">
                <a:solidFill>
                  <a:schemeClr val="bg1"/>
                </a:solidFill>
                <a:effectLst>
                  <a:outerShdw blurRad="38100" dist="38100" dir="2700000" algn="tl">
                    <a:srgbClr val="000000">
                      <a:alpha val="43137"/>
                    </a:srgbClr>
                  </a:outerShdw>
                </a:effectLst>
                <a:latin typeface="Arial" charset="0"/>
                <a:cs typeface="Arial" charset="0"/>
              </a:rPr>
              <a:t>odes</a:t>
            </a:r>
          </a:p>
          <a:p>
            <a:pPr marL="233363" indent="-233363" eaLnBrk="1" hangingPunct="1">
              <a:lnSpc>
                <a:spcPct val="80000"/>
              </a:lnSpc>
              <a:spcBef>
                <a:spcPts val="0"/>
              </a:spcBef>
            </a:pPr>
            <a:r>
              <a:rPr lang="en-US" sz="2800" b="1" dirty="0" smtClean="0">
                <a:solidFill>
                  <a:schemeClr val="bg1"/>
                </a:solidFill>
                <a:effectLst>
                  <a:outerShdw blurRad="38100" dist="38100" dir="2700000" algn="tl">
                    <a:srgbClr val="000000">
                      <a:alpha val="43137"/>
                    </a:srgbClr>
                  </a:outerShdw>
                </a:effectLst>
                <a:latin typeface="Arial" charset="0"/>
                <a:cs typeface="Arial" charset="0"/>
              </a:rPr>
              <a:t>Not cities (1960s)</a:t>
            </a:r>
            <a:endParaRPr lang="en-US" sz="2400" b="1" dirty="0" smtClean="0">
              <a:solidFill>
                <a:schemeClr val="bg1"/>
              </a:solidFill>
              <a:effectLst>
                <a:outerShdw blurRad="38100" dist="38100" dir="2700000" algn="tl">
                  <a:srgbClr val="000000">
                    <a:alpha val="43137"/>
                  </a:srgbClr>
                </a:outerShdw>
              </a:effectLst>
              <a:latin typeface="Arial" charset="0"/>
            </a:endParaRPr>
          </a:p>
          <a:p>
            <a:pPr marL="417513" indent="-417513" eaLnBrk="1" hangingPunct="1">
              <a:lnSpc>
                <a:spcPct val="80000"/>
              </a:lnSpc>
              <a:spcBef>
                <a:spcPts val="0"/>
              </a:spcBef>
              <a:buFontTx/>
              <a:buNone/>
            </a:pPr>
            <a:endParaRPr lang="en-US" sz="2400" b="1" dirty="0">
              <a:solidFill>
                <a:schemeClr val="bg1"/>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4081396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dissolv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bldLvl="2"/>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Shape 432"/>
          <p:cNvSpPr/>
          <p:nvPr/>
        </p:nvSpPr>
        <p:spPr>
          <a:xfrm>
            <a:off x="457200" y="685800"/>
            <a:ext cx="8318882" cy="6119811"/>
          </a:xfrm>
          <a:prstGeom prst="rect">
            <a:avLst/>
          </a:prstGeom>
          <a:blipFill>
            <a:blip r:embed="rId3" cstate="email">
              <a:extLst>
                <a:ext uri="{28A0092B-C50C-407E-A947-70E740481C1C}">
                  <a14:useLocalDpi xmlns:a14="http://schemas.microsoft.com/office/drawing/2010/main"/>
                </a:ext>
              </a:extLst>
            </a:blip>
            <a:stretch>
              <a:fillRect/>
            </a:stretch>
          </a:blipFill>
        </p:spPr>
      </p:sp>
      <p:sp>
        <p:nvSpPr>
          <p:cNvPr id="5" name="Text Box 4"/>
          <p:cNvSpPr txBox="1">
            <a:spLocks noChangeArrowheads="1"/>
          </p:cNvSpPr>
          <p:nvPr/>
        </p:nvSpPr>
        <p:spPr bwMode="auto">
          <a:xfrm>
            <a:off x="0" y="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dirty="0">
                <a:solidFill>
                  <a:srgbClr val="800000"/>
                </a:solidFill>
              </a:rPr>
              <a:t>Edge </a:t>
            </a:r>
            <a:r>
              <a:rPr lang="en-US" sz="3200" b="1" dirty="0" smtClean="0">
                <a:solidFill>
                  <a:srgbClr val="800000"/>
                </a:solidFill>
              </a:rPr>
              <a:t>Cities of Philadelphia</a:t>
            </a:r>
            <a:endParaRPr lang="en-US" sz="3200" b="1" dirty="0">
              <a:solidFill>
                <a:srgbClr val="800000"/>
              </a:solidFill>
            </a:endParaRPr>
          </a:p>
        </p:txBody>
      </p:sp>
    </p:spTree>
    <p:extLst>
      <p:ext uri="{BB962C8B-B14F-4D97-AF65-F5344CB8AC3E}">
        <p14:creationId xmlns:p14="http://schemas.microsoft.com/office/powerpoint/2010/main" val="414437445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3" name="Rectangle 2"/>
          <p:cNvSpPr>
            <a:spLocks noGrp="1" noChangeArrowheads="1"/>
          </p:cNvSpPr>
          <p:nvPr>
            <p:ph type="body" idx="1"/>
          </p:nvPr>
        </p:nvSpPr>
        <p:spPr>
          <a:xfrm>
            <a:off x="0" y="0"/>
            <a:ext cx="9144000" cy="3276600"/>
          </a:xfrm>
        </p:spPr>
        <p:txBody>
          <a:bodyPr/>
          <a:lstStyle/>
          <a:p>
            <a:pPr marL="746125" lvl="1" indent="-533400" eaLnBrk="1" hangingPunct="1">
              <a:lnSpc>
                <a:spcPct val="80000"/>
              </a:lnSpc>
              <a:buFontTx/>
              <a:buNone/>
            </a:pPr>
            <a:r>
              <a:rPr lang="en-US" sz="3200" b="1" dirty="0">
                <a:solidFill>
                  <a:srgbClr val="800000"/>
                </a:solidFill>
                <a:latin typeface="Arial" charset="0"/>
              </a:rPr>
              <a:t>Edge Cities (Joel </a:t>
            </a:r>
            <a:r>
              <a:rPr lang="en-US" sz="3200" b="1" dirty="0" err="1">
                <a:solidFill>
                  <a:srgbClr val="800000"/>
                </a:solidFill>
                <a:latin typeface="Arial" charset="0"/>
              </a:rPr>
              <a:t>Garreau</a:t>
            </a:r>
            <a:r>
              <a:rPr lang="en-US" sz="3200" b="1" dirty="0">
                <a:solidFill>
                  <a:srgbClr val="800000"/>
                </a:solidFill>
                <a:latin typeface="Arial" charset="0"/>
              </a:rPr>
              <a:t>; 1991)</a:t>
            </a:r>
          </a:p>
          <a:p>
            <a:pPr marL="417513" indent="-417513" eaLnBrk="1" hangingPunct="1">
              <a:lnSpc>
                <a:spcPct val="80000"/>
              </a:lnSpc>
            </a:pPr>
            <a:r>
              <a:rPr lang="en-US" sz="2800" b="1" dirty="0">
                <a:solidFill>
                  <a:srgbClr val="800000"/>
                </a:solidFill>
                <a:latin typeface="Arial" charset="0"/>
              </a:rPr>
              <a:t>Extensive office &amp; retail </a:t>
            </a:r>
            <a:r>
              <a:rPr lang="en-US" sz="2800" b="1" dirty="0" smtClean="0">
                <a:solidFill>
                  <a:srgbClr val="800000"/>
                </a:solidFill>
                <a:latin typeface="Arial" charset="0"/>
              </a:rPr>
              <a:t>space (designed for car travel)</a:t>
            </a:r>
            <a:endParaRPr lang="en-US" sz="2800" b="1" dirty="0">
              <a:solidFill>
                <a:srgbClr val="800000"/>
              </a:solidFill>
              <a:latin typeface="Arial" charset="0"/>
            </a:endParaRPr>
          </a:p>
          <a:p>
            <a:pPr marL="417513" indent="-417513" eaLnBrk="1" hangingPunct="1">
              <a:lnSpc>
                <a:spcPct val="80000"/>
              </a:lnSpc>
            </a:pPr>
            <a:r>
              <a:rPr lang="en-US" sz="2800" b="1" dirty="0" smtClean="0">
                <a:solidFill>
                  <a:srgbClr val="800000"/>
                </a:solidFill>
                <a:latin typeface="Arial" charset="0"/>
              </a:rPr>
              <a:t>Little </a:t>
            </a:r>
            <a:r>
              <a:rPr lang="en-US" sz="2800" b="1" dirty="0" smtClean="0">
                <a:solidFill>
                  <a:srgbClr val="800000"/>
                </a:solidFill>
                <a:latin typeface="Arial" charset="0"/>
                <a:cs typeface="Arial" charset="0"/>
              </a:rPr>
              <a:t>residential space (</a:t>
            </a:r>
            <a:r>
              <a:rPr lang="en-US" sz="2800" b="1" dirty="0">
                <a:solidFill>
                  <a:srgbClr val="800000"/>
                </a:solidFill>
                <a:latin typeface="Arial" charset="0"/>
                <a:cs typeface="Arial" charset="0"/>
              </a:rPr>
              <a:t>↑ daytime / ↓ nighttime </a:t>
            </a:r>
            <a:r>
              <a:rPr lang="en-US" sz="2800" b="1" dirty="0" smtClean="0">
                <a:solidFill>
                  <a:srgbClr val="800000"/>
                </a:solidFill>
                <a:latin typeface="Arial" charset="0"/>
                <a:cs typeface="Arial" charset="0"/>
              </a:rPr>
              <a:t>population)</a:t>
            </a:r>
            <a:endParaRPr lang="en-US" sz="2800" b="1" dirty="0">
              <a:solidFill>
                <a:srgbClr val="800000"/>
              </a:solidFill>
              <a:latin typeface="Arial" charset="0"/>
              <a:cs typeface="Arial" charset="0"/>
            </a:endParaRPr>
          </a:p>
          <a:p>
            <a:pPr marL="417513" indent="-417513" eaLnBrk="1" hangingPunct="1">
              <a:lnSpc>
                <a:spcPct val="80000"/>
              </a:lnSpc>
            </a:pPr>
            <a:r>
              <a:rPr lang="en-US" sz="2800" b="1" dirty="0">
                <a:solidFill>
                  <a:srgbClr val="800000"/>
                </a:solidFill>
                <a:latin typeface="Arial" charset="0"/>
                <a:cs typeface="Arial" charset="0"/>
              </a:rPr>
              <a:t>Near transportation nodes (e.g., </a:t>
            </a:r>
            <a:r>
              <a:rPr lang="en-US" sz="2800" b="1" dirty="0" smtClean="0">
                <a:solidFill>
                  <a:srgbClr val="800000"/>
                </a:solidFill>
                <a:latin typeface="Arial" charset="0"/>
                <a:cs typeface="Arial" charset="0"/>
              </a:rPr>
              <a:t>airports, expressways)</a:t>
            </a:r>
            <a:endParaRPr lang="en-US" sz="2800" b="1" dirty="0">
              <a:solidFill>
                <a:srgbClr val="800000"/>
              </a:solidFill>
              <a:latin typeface="Arial" charset="0"/>
              <a:cs typeface="Arial" charset="0"/>
            </a:endParaRPr>
          </a:p>
          <a:p>
            <a:pPr marL="417513" indent="-417513" eaLnBrk="1" hangingPunct="1">
              <a:lnSpc>
                <a:spcPct val="80000"/>
              </a:lnSpc>
            </a:pPr>
            <a:r>
              <a:rPr lang="en-US" sz="2800" b="1" dirty="0">
                <a:solidFill>
                  <a:srgbClr val="800000"/>
                </a:solidFill>
                <a:latin typeface="Arial" charset="0"/>
                <a:cs typeface="Arial" charset="0"/>
              </a:rPr>
              <a:t>Not cities around the 1960s</a:t>
            </a:r>
            <a:endParaRPr lang="en-US" sz="2400" b="1" dirty="0">
              <a:solidFill>
                <a:srgbClr val="800000"/>
              </a:solidFill>
              <a:latin typeface="Arial" charset="0"/>
            </a:endParaRPr>
          </a:p>
          <a:p>
            <a:pPr marL="417513" indent="-417513" eaLnBrk="1" hangingPunct="1">
              <a:lnSpc>
                <a:spcPct val="80000"/>
              </a:lnSpc>
              <a:buFontTx/>
              <a:buNone/>
            </a:pPr>
            <a:endParaRPr lang="en-US" sz="2400" b="1" dirty="0">
              <a:solidFill>
                <a:srgbClr val="800000"/>
              </a:solidFill>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body" idx="1"/>
          </p:nvPr>
        </p:nvSpPr>
        <p:spPr>
          <a:xfrm>
            <a:off x="0" y="0"/>
            <a:ext cx="9144000" cy="533400"/>
          </a:xfrm>
        </p:spPr>
        <p:txBody>
          <a:bodyPr/>
          <a:lstStyle/>
          <a:p>
            <a:pPr marL="746125" lvl="1" indent="-533400" eaLnBrk="1" hangingPunct="1">
              <a:lnSpc>
                <a:spcPct val="80000"/>
              </a:lnSpc>
              <a:buFontTx/>
              <a:buNone/>
            </a:pPr>
            <a:r>
              <a:rPr lang="en-US" sz="3200" b="1" dirty="0">
                <a:solidFill>
                  <a:srgbClr val="800000"/>
                </a:solidFill>
                <a:latin typeface="Arial" charset="0"/>
              </a:rPr>
              <a:t>Edge Cities </a:t>
            </a:r>
            <a:r>
              <a:rPr lang="en-US" sz="3200" b="1" dirty="0" smtClean="0">
                <a:solidFill>
                  <a:srgbClr val="800000"/>
                </a:solidFill>
                <a:latin typeface="Arial" charset="0"/>
              </a:rPr>
              <a:t>(three waves …)</a:t>
            </a:r>
            <a:endParaRPr lang="en-US" sz="3200" b="1" dirty="0">
              <a:solidFill>
                <a:srgbClr val="800000"/>
              </a:solidFill>
              <a:latin typeface="Arial" charset="0"/>
            </a:endParaRPr>
          </a:p>
        </p:txBody>
      </p:sp>
      <p:pic>
        <p:nvPicPr>
          <p:cNvPr id="178179" name="Picture 3"/>
          <p:cNvPicPr>
            <a:picLocks noChangeAspect="1" noChangeArrowheads="1"/>
          </p:cNvPicPr>
          <p:nvPr/>
        </p:nvPicPr>
        <p:blipFill rotWithShape="1">
          <a:blip r:embed="rId3" cstate="email">
            <a:lum bright="10000" contrast="30000"/>
            <a:extLst>
              <a:ext uri="{28A0092B-C50C-407E-A947-70E740481C1C}">
                <a14:useLocalDpi xmlns:a14="http://schemas.microsoft.com/office/drawing/2010/main"/>
              </a:ext>
            </a:extLst>
          </a:blip>
          <a:srcRect/>
          <a:stretch/>
        </p:blipFill>
        <p:spPr bwMode="auto">
          <a:xfrm>
            <a:off x="126501" y="609600"/>
            <a:ext cx="3716570" cy="215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949520" y="2819400"/>
            <a:ext cx="5181600" cy="11430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571500" indent="-514350" eaLnBrk="1" hangingPunct="1">
              <a:lnSpc>
                <a:spcPct val="80000"/>
              </a:lnSpc>
              <a:buFont typeface="+mj-lt"/>
              <a:buAutoNum type="arabicPeriod"/>
            </a:pPr>
            <a:r>
              <a:rPr lang="en-US" sz="2800" b="1" dirty="0" smtClean="0">
                <a:solidFill>
                  <a:srgbClr val="800000"/>
                </a:solidFill>
              </a:rPr>
              <a:t>suburbanization </a:t>
            </a:r>
            <a:r>
              <a:rPr lang="en-US" sz="2800" b="1" dirty="0">
                <a:solidFill>
                  <a:srgbClr val="800000"/>
                </a:solidFill>
              </a:rPr>
              <a:t>after WWII (homes </a:t>
            </a:r>
            <a:r>
              <a:rPr lang="en-US" sz="2800" b="1" dirty="0">
                <a:solidFill>
                  <a:srgbClr val="800000"/>
                </a:solidFill>
                <a:cs typeface="Arial" charset="0"/>
              </a:rPr>
              <a:t>→ suburbs)</a:t>
            </a:r>
            <a:endParaRPr lang="en-US" sz="2800" b="1" dirty="0">
              <a:solidFill>
                <a:srgbClr val="800000"/>
              </a:solidFill>
            </a:endParaRPr>
          </a:p>
        </p:txBody>
      </p:sp>
      <p:pic>
        <p:nvPicPr>
          <p:cNvPr id="178180"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62400" y="609600"/>
            <a:ext cx="5000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3962400" y="609600"/>
            <a:ext cx="5029200" cy="400050"/>
          </a:xfrm>
          <a:prstGeom prst="rect">
            <a:avLst/>
          </a:prstGeom>
          <a:solidFill>
            <a:srgbClr val="000000">
              <a:alpha val="41000"/>
            </a:srgbClr>
          </a:solidFill>
          <a:ln>
            <a:noFill/>
          </a:ln>
        </p:spPr>
        <p:txBody>
          <a:bodyPr>
            <a:spAutoFit/>
          </a:bodyPr>
          <a:lstStyle/>
          <a:p>
            <a:pPr algn="ctr"/>
            <a:r>
              <a:rPr lang="en-US" sz="2000" dirty="0">
                <a:solidFill>
                  <a:srgbClr val="FFFFFF"/>
                </a:solidFill>
                <a:effectLst>
                  <a:outerShdw blurRad="38100" dist="38100" dir="2700000" algn="tl">
                    <a:srgbClr val="000000">
                      <a:alpha val="43137"/>
                    </a:srgbClr>
                  </a:outerShdw>
                </a:effectLst>
                <a:latin typeface="Franklin Gothic Medium" charset="0"/>
              </a:rPr>
              <a:t>Sunrise Shopping Center, Ft. Laud. (1960s)</a:t>
            </a:r>
            <a:endParaRPr lang="en-US" sz="2000" dirty="0">
              <a:solidFill>
                <a:srgbClr val="FFFFFF"/>
              </a:solidFill>
              <a:effectLst>
                <a:outerShdw blurRad="38100" dist="38100" dir="2700000" algn="tl">
                  <a:srgbClr val="000000">
                    <a:alpha val="43137"/>
                  </a:srgbClr>
                </a:outerShdw>
              </a:effectLst>
            </a:endParaRPr>
          </a:p>
        </p:txBody>
      </p:sp>
      <p:sp>
        <p:nvSpPr>
          <p:cNvPr id="11" name="Rectangle 10"/>
          <p:cNvSpPr>
            <a:spLocks noChangeArrowheads="1"/>
          </p:cNvSpPr>
          <p:nvPr/>
        </p:nvSpPr>
        <p:spPr bwMode="auto">
          <a:xfrm>
            <a:off x="152400" y="609600"/>
            <a:ext cx="3657600" cy="400110"/>
          </a:xfrm>
          <a:prstGeom prst="rect">
            <a:avLst/>
          </a:prstGeom>
          <a:solidFill>
            <a:schemeClr val="tx1">
              <a:alpha val="40000"/>
            </a:schemeClr>
          </a:solidFill>
          <a:ln>
            <a:noFill/>
          </a:ln>
        </p:spPr>
        <p:txBody>
          <a:bodyPr wrap="square">
            <a:spAutoFit/>
          </a:bodyPr>
          <a:lstStyle/>
          <a:p>
            <a:pPr algn="ctr"/>
            <a:r>
              <a:rPr lang="en-US" sz="2000" dirty="0">
                <a:solidFill>
                  <a:schemeClr val="bg1"/>
                </a:solidFill>
                <a:effectLst>
                  <a:outerShdw blurRad="38100" dist="38100" dir="2700000" algn="tl">
                    <a:srgbClr val="000000">
                      <a:alpha val="43137"/>
                    </a:srgbClr>
                  </a:outerShdw>
                </a:effectLst>
                <a:latin typeface="Franklin Gothic Medium" charset="0"/>
              </a:rPr>
              <a:t>Suburb of Portland, OR (1948)</a:t>
            </a:r>
            <a:endParaRPr lang="en-US" sz="2000" dirty="0">
              <a:solidFill>
                <a:schemeClr val="bg1"/>
              </a:solidFill>
              <a:effectLst>
                <a:outerShdw blurRad="38100" dist="38100" dir="2700000" algn="tl">
                  <a:srgbClr val="000000">
                    <a:alpha val="43137"/>
                  </a:srgbClr>
                </a:outerShdw>
              </a:effectLst>
            </a:endParaRPr>
          </a:p>
        </p:txBody>
      </p:sp>
      <p:pic>
        <p:nvPicPr>
          <p:cNvPr id="178181" name="Picture 5"/>
          <p:cNvPicPr>
            <a:picLocks noChangeAspect="1" noChangeArrowheads="1"/>
          </p:cNvPicPr>
          <p:nvPr/>
        </p:nvPicPr>
        <p:blipFill>
          <a:blip r:embed="rId5" cstate="email">
            <a:lum bright="10000" contrast="20000"/>
            <a:extLst>
              <a:ext uri="{28A0092B-C50C-407E-A947-70E740481C1C}">
                <a14:useLocalDpi xmlns:a14="http://schemas.microsoft.com/office/drawing/2010/main"/>
              </a:ext>
            </a:extLst>
          </a:blip>
          <a:srcRect/>
          <a:stretch>
            <a:fillRect/>
          </a:stretch>
        </p:blipFill>
        <p:spPr bwMode="auto">
          <a:xfrm>
            <a:off x="152400" y="2895600"/>
            <a:ext cx="36576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762000" y="4648200"/>
            <a:ext cx="3048000" cy="400110"/>
          </a:xfrm>
          <a:prstGeom prst="rect">
            <a:avLst/>
          </a:prstGeom>
          <a:solidFill>
            <a:srgbClr val="000000">
              <a:alpha val="41000"/>
            </a:srgbClr>
          </a:solidFill>
          <a:ln>
            <a:noFill/>
          </a:ln>
        </p:spPr>
        <p:txBody>
          <a:bodyPr wrap="square">
            <a:spAutoFit/>
          </a:bodyPr>
          <a:lstStyle/>
          <a:p>
            <a:pPr algn="r"/>
            <a:r>
              <a:rPr lang="en-US" sz="2000" dirty="0">
                <a:solidFill>
                  <a:srgbClr val="FFFFFF"/>
                </a:solidFill>
                <a:effectLst>
                  <a:outerShdw blurRad="38100" dist="38100" dir="2700000" algn="tl">
                    <a:srgbClr val="000000">
                      <a:alpha val="43137"/>
                    </a:srgbClr>
                  </a:outerShdw>
                </a:effectLst>
                <a:latin typeface="Franklin Gothic Medium" charset="0"/>
              </a:rPr>
              <a:t>Tyson</a:t>
            </a:r>
            <a:r>
              <a:rPr lang="ja-JP" altLang="en-US" sz="2000" dirty="0">
                <a:solidFill>
                  <a:srgbClr val="FFFFFF"/>
                </a:solidFill>
                <a:effectLst>
                  <a:outerShdw blurRad="38100" dist="38100" dir="2700000" algn="tl">
                    <a:srgbClr val="000000">
                      <a:alpha val="43137"/>
                    </a:srgbClr>
                  </a:outerShdw>
                </a:effectLst>
                <a:latin typeface="Franklin Gothic Medium" charset="0"/>
              </a:rPr>
              <a:t>’</a:t>
            </a:r>
            <a:r>
              <a:rPr lang="en-US" sz="2000" dirty="0">
                <a:solidFill>
                  <a:srgbClr val="FFFFFF"/>
                </a:solidFill>
                <a:effectLst>
                  <a:outerShdw blurRad="38100" dist="38100" dir="2700000" algn="tl">
                    <a:srgbClr val="000000">
                      <a:alpha val="43137"/>
                    </a:srgbClr>
                  </a:outerShdw>
                </a:effectLst>
                <a:latin typeface="Franklin Gothic Medium" charset="0"/>
              </a:rPr>
              <a:t>s Corner, VA (2010)</a:t>
            </a:r>
            <a:endParaRPr lang="en-US" sz="2000" dirty="0">
              <a:solidFill>
                <a:srgbClr val="FFFFFF"/>
              </a:solidFill>
              <a:effectLst>
                <a:outerShdw blurRad="38100" dist="38100" dir="2700000" algn="tl">
                  <a:srgbClr val="000000">
                    <a:alpha val="43137"/>
                  </a:srgbClr>
                </a:outerShdw>
              </a:effectLst>
            </a:endParaRPr>
          </a:p>
        </p:txBody>
      </p:sp>
      <p:sp>
        <p:nvSpPr>
          <p:cNvPr id="14" name="Rectangle 2"/>
          <p:cNvSpPr txBox="1">
            <a:spLocks noChangeArrowheads="1"/>
          </p:cNvSpPr>
          <p:nvPr/>
        </p:nvSpPr>
        <p:spPr bwMode="auto">
          <a:xfrm>
            <a:off x="3962400" y="3581400"/>
            <a:ext cx="5181600" cy="762000"/>
          </a:xfrm>
          <a:prstGeom prst="rect">
            <a:avLst/>
          </a:prstGeom>
          <a:noFill/>
          <a:ln w="9525">
            <a:noFill/>
            <a:miter lim="800000"/>
            <a:headEnd/>
            <a:tailEnd/>
          </a:ln>
        </p:spPr>
        <p:txBody>
          <a:bodyPr/>
          <a:lstStyle>
            <a:lvl1pPr marL="231775" indent="-1746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571500" indent="-514350" eaLnBrk="1" hangingPunct="1">
              <a:lnSpc>
                <a:spcPct val="80000"/>
              </a:lnSpc>
              <a:buFont typeface="+mj-lt"/>
              <a:buAutoNum type="arabicPeriod" startAt="2"/>
            </a:pPr>
            <a:r>
              <a:rPr lang="en-US" sz="2800" b="1" dirty="0" err="1" smtClean="0">
                <a:solidFill>
                  <a:srgbClr val="800000"/>
                </a:solidFill>
              </a:rPr>
              <a:t>malling</a:t>
            </a:r>
            <a:r>
              <a:rPr lang="en-US" sz="2800" b="1" dirty="0" smtClean="0">
                <a:solidFill>
                  <a:srgbClr val="800000"/>
                </a:solidFill>
              </a:rPr>
              <a:t> </a:t>
            </a:r>
            <a:r>
              <a:rPr lang="en-US" sz="2800" b="1" dirty="0">
                <a:solidFill>
                  <a:srgbClr val="800000"/>
                </a:solidFill>
              </a:rPr>
              <a:t>of US (markets </a:t>
            </a:r>
            <a:r>
              <a:rPr lang="en-US" sz="2800" b="1" dirty="0">
                <a:solidFill>
                  <a:srgbClr val="800000"/>
                </a:solidFill>
                <a:cs typeface="Arial" charset="0"/>
              </a:rPr>
              <a:t>→ </a:t>
            </a:r>
            <a:r>
              <a:rPr lang="en-US" sz="2800" b="1" dirty="0">
                <a:solidFill>
                  <a:srgbClr val="800000"/>
                </a:solidFill>
              </a:rPr>
              <a:t>suburbs in </a:t>
            </a:r>
            <a:r>
              <a:rPr lang="ja-JP" altLang="en-US" sz="2800" b="1" dirty="0">
                <a:solidFill>
                  <a:srgbClr val="800000"/>
                </a:solidFill>
              </a:rPr>
              <a:t>‘</a:t>
            </a:r>
            <a:r>
              <a:rPr lang="en-US" sz="2800" b="1" dirty="0">
                <a:solidFill>
                  <a:srgbClr val="800000"/>
                </a:solidFill>
              </a:rPr>
              <a:t>60s &amp; </a:t>
            </a:r>
            <a:r>
              <a:rPr lang="ja-JP" altLang="en-US" sz="2800" b="1" dirty="0">
                <a:solidFill>
                  <a:srgbClr val="800000"/>
                </a:solidFill>
              </a:rPr>
              <a:t>‘</a:t>
            </a:r>
            <a:r>
              <a:rPr lang="en-US" sz="2800" b="1" dirty="0">
                <a:solidFill>
                  <a:srgbClr val="800000"/>
                </a:solidFill>
              </a:rPr>
              <a:t>70s)</a:t>
            </a:r>
          </a:p>
        </p:txBody>
      </p:sp>
      <p:sp>
        <p:nvSpPr>
          <p:cNvPr id="15" name="Rectangle 2"/>
          <p:cNvSpPr txBox="1">
            <a:spLocks noChangeArrowheads="1"/>
          </p:cNvSpPr>
          <p:nvPr/>
        </p:nvSpPr>
        <p:spPr bwMode="auto">
          <a:xfrm>
            <a:off x="3962400" y="4343400"/>
            <a:ext cx="5181600" cy="685800"/>
          </a:xfrm>
          <a:prstGeom prst="rect">
            <a:avLst/>
          </a:prstGeom>
          <a:noFill/>
          <a:ln w="9525">
            <a:noFill/>
            <a:miter lim="800000"/>
            <a:headEnd/>
            <a:tailEnd/>
          </a:ln>
        </p:spPr>
        <p:txBody>
          <a:bodyPr/>
          <a:lstStyle>
            <a:lvl1pPr marL="231775" indent="-174625"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571500" indent="-514350" eaLnBrk="1" hangingPunct="1">
              <a:lnSpc>
                <a:spcPct val="80000"/>
              </a:lnSpc>
              <a:buFont typeface="+mj-lt"/>
              <a:buAutoNum type="arabicPeriod" startAt="3"/>
            </a:pPr>
            <a:r>
              <a:rPr lang="en-US" sz="2800" b="1" dirty="0" smtClean="0">
                <a:solidFill>
                  <a:srgbClr val="800000"/>
                </a:solidFill>
              </a:rPr>
              <a:t>edge </a:t>
            </a:r>
            <a:r>
              <a:rPr lang="en-US" sz="2800" b="1" dirty="0">
                <a:solidFill>
                  <a:srgbClr val="800000"/>
                </a:solidFill>
              </a:rPr>
              <a:t>cities (jobs </a:t>
            </a:r>
            <a:r>
              <a:rPr lang="en-US" sz="2800" b="1" dirty="0">
                <a:solidFill>
                  <a:srgbClr val="800000"/>
                </a:solidFill>
                <a:cs typeface="Arial" charset="0"/>
              </a:rPr>
              <a:t>→</a:t>
            </a:r>
            <a:r>
              <a:rPr lang="en-US" sz="2800" b="1" dirty="0">
                <a:solidFill>
                  <a:srgbClr val="800000"/>
                </a:solidFill>
              </a:rPr>
              <a:t> suburbs in </a:t>
            </a:r>
            <a:r>
              <a:rPr lang="ja-JP" altLang="en-US" sz="2800" b="1" dirty="0">
                <a:solidFill>
                  <a:srgbClr val="800000"/>
                </a:solidFill>
              </a:rPr>
              <a:t>‘</a:t>
            </a:r>
            <a:r>
              <a:rPr lang="en-US" sz="2800" b="1" dirty="0">
                <a:solidFill>
                  <a:srgbClr val="800000"/>
                </a:solidFill>
              </a:rPr>
              <a:t>80s &amp; </a:t>
            </a:r>
            <a:r>
              <a:rPr lang="ja-JP" altLang="en-US" sz="2800" b="1" dirty="0">
                <a:solidFill>
                  <a:srgbClr val="800000"/>
                </a:solidFill>
              </a:rPr>
              <a:t>‘</a:t>
            </a:r>
            <a:r>
              <a:rPr lang="en-US" sz="2800" b="1" dirty="0">
                <a:solidFill>
                  <a:srgbClr val="800000"/>
                </a:solidFill>
              </a:rPr>
              <a:t>90s)</a:t>
            </a:r>
          </a:p>
        </p:txBody>
      </p:sp>
      <p:pic>
        <p:nvPicPr>
          <p:cNvPr id="2" name="Picture 1" descr="Screen Shot 2013-01-07 at 10.04.52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2399" y="5181600"/>
            <a:ext cx="8870461" cy="1536441"/>
          </a:xfrm>
          <a:prstGeom prst="rect">
            <a:avLst/>
          </a:prstGeom>
        </p:spPr>
      </p:pic>
    </p:spTree>
    <p:extLst>
      <p:ext uri="{BB962C8B-B14F-4D97-AF65-F5344CB8AC3E}">
        <p14:creationId xmlns:p14="http://schemas.microsoft.com/office/powerpoint/2010/main" val="1747054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178179"/>
                                        </p:tgtEl>
                                        <p:attrNameLst>
                                          <p:attrName>style.visibility</p:attrName>
                                        </p:attrNameLst>
                                      </p:cBhvr>
                                      <p:to>
                                        <p:strVal val="visible"/>
                                      </p:to>
                                    </p:set>
                                    <p:animEffect transition="in" filter="dissolve">
                                      <p:cBhvr>
                                        <p:cTn id="10" dur="500"/>
                                        <p:tgtEl>
                                          <p:spTgt spid="17817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par>
                                <p:cTn id="19" presetID="9" presetClass="entr" presetSubtype="0" fill="hold" nodeType="withEffect">
                                  <p:stCondLst>
                                    <p:cond delay="0"/>
                                  </p:stCondLst>
                                  <p:childTnLst>
                                    <p:set>
                                      <p:cBhvr>
                                        <p:cTn id="20" dur="1" fill="hold">
                                          <p:stCondLst>
                                            <p:cond delay="0"/>
                                          </p:stCondLst>
                                        </p:cTn>
                                        <p:tgtEl>
                                          <p:spTgt spid="178180"/>
                                        </p:tgtEl>
                                        <p:attrNameLst>
                                          <p:attrName>style.visibility</p:attrName>
                                        </p:attrNameLst>
                                      </p:cBhvr>
                                      <p:to>
                                        <p:strVal val="visible"/>
                                      </p:to>
                                    </p:set>
                                    <p:animEffect transition="in" filter="dissolve">
                                      <p:cBhvr>
                                        <p:cTn id="21" dur="500"/>
                                        <p:tgtEl>
                                          <p:spTgt spid="178180"/>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dissolv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9" presetClass="entr" presetSubtype="0" fill="hold" nodeType="withEffect">
                                  <p:stCondLst>
                                    <p:cond delay="0"/>
                                  </p:stCondLst>
                                  <p:childTnLst>
                                    <p:set>
                                      <p:cBhvr>
                                        <p:cTn id="31" dur="1" fill="hold">
                                          <p:stCondLst>
                                            <p:cond delay="0"/>
                                          </p:stCondLst>
                                        </p:cTn>
                                        <p:tgtEl>
                                          <p:spTgt spid="178181"/>
                                        </p:tgtEl>
                                        <p:attrNameLst>
                                          <p:attrName>style.visibility</p:attrName>
                                        </p:attrNameLst>
                                      </p:cBhvr>
                                      <p:to>
                                        <p:strVal val="visible"/>
                                      </p:to>
                                    </p:set>
                                    <p:animEffect transition="in" filter="dissolve">
                                      <p:cBhvr>
                                        <p:cTn id="32" dur="500"/>
                                        <p:tgtEl>
                                          <p:spTgt spid="178181"/>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par>
                          <p:cTn id="36" fill="hold">
                            <p:stCondLst>
                              <p:cond delay="500"/>
                            </p:stCondLst>
                            <p:childTnLst>
                              <p:par>
                                <p:cTn id="37" presetID="9"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dissolv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1" grpId="0" animBg="1"/>
      <p:bldP spid="13" grpId="0" animBg="1"/>
      <p:bldP spid="14" grpId="0"/>
      <p:bldP spid="1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 y="3793066"/>
            <a:ext cx="3864900" cy="2235199"/>
          </a:xfrm>
          <a:prstGeom prst="rect">
            <a:avLst/>
          </a:prstGeom>
        </p:spPr>
      </p:pic>
      <p:sp>
        <p:nvSpPr>
          <p:cNvPr id="35843" name="Rectangle 2"/>
          <p:cNvSpPr>
            <a:spLocks noGrp="1" noChangeArrowheads="1"/>
          </p:cNvSpPr>
          <p:nvPr>
            <p:ph type="body" idx="1"/>
          </p:nvPr>
        </p:nvSpPr>
        <p:spPr>
          <a:xfrm>
            <a:off x="0" y="0"/>
            <a:ext cx="9144000" cy="533400"/>
          </a:xfrm>
        </p:spPr>
        <p:txBody>
          <a:bodyPr/>
          <a:lstStyle/>
          <a:p>
            <a:pPr marL="746125" lvl="1" indent="-533400" eaLnBrk="1" hangingPunct="1">
              <a:lnSpc>
                <a:spcPct val="80000"/>
              </a:lnSpc>
              <a:buFontTx/>
              <a:buNone/>
            </a:pPr>
            <a:r>
              <a:rPr lang="en-US" sz="3200" b="1" dirty="0" smtClean="0">
                <a:solidFill>
                  <a:srgbClr val="800000"/>
                </a:solidFill>
                <a:latin typeface="Arial" charset="0"/>
              </a:rPr>
              <a:t>Types of Edge Cities</a:t>
            </a:r>
            <a:endParaRPr lang="en-US" sz="3200" b="1" dirty="0">
              <a:solidFill>
                <a:srgbClr val="800000"/>
              </a:solidFill>
              <a:latin typeface="Arial" charset="0"/>
            </a:endParaRPr>
          </a:p>
        </p:txBody>
      </p:sp>
      <p:sp>
        <p:nvSpPr>
          <p:cNvPr id="7" name="Rectangle 2"/>
          <p:cNvSpPr txBox="1">
            <a:spLocks noChangeArrowheads="1"/>
          </p:cNvSpPr>
          <p:nvPr/>
        </p:nvSpPr>
        <p:spPr bwMode="auto">
          <a:xfrm>
            <a:off x="152400" y="2895600"/>
            <a:ext cx="4038600" cy="8382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80000"/>
              </a:lnSpc>
            </a:pPr>
            <a:r>
              <a:rPr lang="en-US" sz="2800" b="1" dirty="0" smtClean="0">
                <a:solidFill>
                  <a:srgbClr val="800000"/>
                </a:solidFill>
              </a:rPr>
              <a:t>Boomers (</a:t>
            </a:r>
            <a:r>
              <a:rPr lang="en-US" sz="2800" b="1" dirty="0" err="1" smtClean="0">
                <a:solidFill>
                  <a:srgbClr val="800000"/>
                </a:solidFill>
              </a:rPr>
              <a:t>boomburgs</a:t>
            </a:r>
            <a:r>
              <a:rPr lang="en-US" sz="2800" b="1" dirty="0" smtClean="0">
                <a:solidFill>
                  <a:srgbClr val="800000"/>
                </a:solidFill>
              </a:rPr>
              <a:t>/ </a:t>
            </a:r>
            <a:r>
              <a:rPr lang="en-US" sz="2800" b="1" dirty="0" err="1" smtClean="0">
                <a:solidFill>
                  <a:srgbClr val="800000"/>
                </a:solidFill>
              </a:rPr>
              <a:t>boomburbs</a:t>
            </a:r>
            <a:endParaRPr lang="en-US" sz="2800" b="1" dirty="0">
              <a:solidFill>
                <a:srgbClr val="800000"/>
              </a:solidFill>
            </a:endParaRPr>
          </a:p>
        </p:txBody>
      </p:sp>
      <p:pic>
        <p:nvPicPr>
          <p:cNvPr id="178181" name="Picture 5"/>
          <p:cNvPicPr>
            <a:picLocks noChangeAspect="1" noChangeArrowheads="1"/>
          </p:cNvPicPr>
          <p:nvPr/>
        </p:nvPicPr>
        <p:blipFill>
          <a:blip r:embed="rId4" cstate="email">
            <a:lum bright="10000" contrast="20000"/>
            <a:extLst>
              <a:ext uri="{28A0092B-C50C-407E-A947-70E740481C1C}">
                <a14:useLocalDpi xmlns:a14="http://schemas.microsoft.com/office/drawing/2010/main"/>
              </a:ext>
            </a:extLst>
          </a:blip>
          <a:srcRect/>
          <a:stretch>
            <a:fillRect/>
          </a:stretch>
        </p:blipFill>
        <p:spPr bwMode="auto">
          <a:xfrm>
            <a:off x="152399" y="609600"/>
            <a:ext cx="388417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990600" y="2495490"/>
            <a:ext cx="3048000" cy="400110"/>
          </a:xfrm>
          <a:prstGeom prst="rect">
            <a:avLst/>
          </a:prstGeom>
          <a:solidFill>
            <a:srgbClr val="000000">
              <a:alpha val="41000"/>
            </a:srgbClr>
          </a:solidFill>
          <a:ln>
            <a:noFill/>
          </a:ln>
        </p:spPr>
        <p:txBody>
          <a:bodyPr wrap="square">
            <a:spAutoFit/>
          </a:bodyPr>
          <a:lstStyle/>
          <a:p>
            <a:pPr algn="r"/>
            <a:r>
              <a:rPr lang="en-US" sz="2000" dirty="0">
                <a:solidFill>
                  <a:srgbClr val="FFFFFF"/>
                </a:solidFill>
                <a:effectLst>
                  <a:outerShdw blurRad="38100" dist="38100" dir="2700000" algn="tl">
                    <a:srgbClr val="000000">
                      <a:alpha val="43137"/>
                    </a:srgbClr>
                  </a:outerShdw>
                </a:effectLst>
                <a:latin typeface="Franklin Gothic Medium" charset="0"/>
              </a:rPr>
              <a:t>Tyson</a:t>
            </a:r>
            <a:r>
              <a:rPr lang="ja-JP" altLang="en-US" sz="2000" dirty="0">
                <a:solidFill>
                  <a:srgbClr val="FFFFFF"/>
                </a:solidFill>
                <a:effectLst>
                  <a:outerShdw blurRad="38100" dist="38100" dir="2700000" algn="tl">
                    <a:srgbClr val="000000">
                      <a:alpha val="43137"/>
                    </a:srgbClr>
                  </a:outerShdw>
                </a:effectLst>
                <a:latin typeface="Franklin Gothic Medium" charset="0"/>
              </a:rPr>
              <a:t>’</a:t>
            </a:r>
            <a:r>
              <a:rPr lang="en-US" sz="2000" dirty="0">
                <a:solidFill>
                  <a:srgbClr val="FFFFFF"/>
                </a:solidFill>
                <a:effectLst>
                  <a:outerShdw blurRad="38100" dist="38100" dir="2700000" algn="tl">
                    <a:srgbClr val="000000">
                      <a:alpha val="43137"/>
                    </a:srgbClr>
                  </a:outerShdw>
                </a:effectLst>
                <a:latin typeface="Franklin Gothic Medium" charset="0"/>
              </a:rPr>
              <a:t>s Corner, </a:t>
            </a:r>
            <a:r>
              <a:rPr lang="en-US" sz="2000" dirty="0" smtClean="0">
                <a:solidFill>
                  <a:srgbClr val="FFFFFF"/>
                </a:solidFill>
                <a:effectLst>
                  <a:outerShdw blurRad="38100" dist="38100" dir="2700000" algn="tl">
                    <a:srgbClr val="000000">
                      <a:alpha val="43137"/>
                    </a:srgbClr>
                  </a:outerShdw>
                </a:effectLst>
                <a:latin typeface="Franklin Gothic Medium" charset="0"/>
              </a:rPr>
              <a:t>VA</a:t>
            </a:r>
            <a:endParaRPr lang="en-US" sz="2000" dirty="0">
              <a:solidFill>
                <a:srgbClr val="FFFFFF"/>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24400" y="660399"/>
            <a:ext cx="3886200" cy="2184401"/>
          </a:xfrm>
          <a:prstGeom prst="rect">
            <a:avLst/>
          </a:prstGeom>
        </p:spPr>
      </p:pic>
      <p:sp>
        <p:nvSpPr>
          <p:cNvPr id="11" name="Rectangle 10"/>
          <p:cNvSpPr>
            <a:spLocks noChangeArrowheads="1"/>
          </p:cNvSpPr>
          <p:nvPr/>
        </p:nvSpPr>
        <p:spPr bwMode="auto">
          <a:xfrm>
            <a:off x="4724400" y="2158535"/>
            <a:ext cx="3886200" cy="660865"/>
          </a:xfrm>
          <a:prstGeom prst="rect">
            <a:avLst/>
          </a:prstGeom>
          <a:solidFill>
            <a:schemeClr val="tx1">
              <a:alpha val="40000"/>
            </a:schemeClr>
          </a:solidFill>
          <a:ln>
            <a:noFill/>
          </a:ln>
        </p:spPr>
        <p:txBody>
          <a:bodyPr wrap="square">
            <a:spAutoFit/>
          </a:bodyPr>
          <a:lstStyle/>
          <a:p>
            <a:pPr algn="r">
              <a:lnSpc>
                <a:spcPts val="2200"/>
              </a:lnSpc>
            </a:pPr>
            <a:r>
              <a:rPr lang="en-US" sz="2000" dirty="0" smtClean="0">
                <a:solidFill>
                  <a:schemeClr val="bg1"/>
                </a:solidFill>
                <a:effectLst>
                  <a:outerShdw blurRad="38100" dist="38100" dir="2700000" algn="tl">
                    <a:srgbClr val="000000">
                      <a:alpha val="43137"/>
                    </a:srgbClr>
                  </a:outerShdw>
                </a:effectLst>
                <a:latin typeface="Franklin Gothic Medium" charset="0"/>
              </a:rPr>
              <a:t>Waterfront, Pittsburg </a:t>
            </a:r>
            <a:br>
              <a:rPr lang="en-US" sz="2000" dirty="0" smtClean="0">
                <a:solidFill>
                  <a:schemeClr val="bg1"/>
                </a:solidFill>
                <a:effectLst>
                  <a:outerShdw blurRad="38100" dist="38100" dir="2700000" algn="tl">
                    <a:srgbClr val="000000">
                      <a:alpha val="43137"/>
                    </a:srgbClr>
                  </a:outerShdw>
                </a:effectLst>
                <a:latin typeface="Franklin Gothic Medium" charset="0"/>
              </a:rPr>
            </a:br>
            <a:r>
              <a:rPr lang="en-US" sz="2000" dirty="0" smtClean="0">
                <a:solidFill>
                  <a:schemeClr val="bg1"/>
                </a:solidFill>
                <a:effectLst>
                  <a:outerShdw blurRad="38100" dist="38100" dir="2700000" algn="tl">
                    <a:srgbClr val="000000">
                      <a:alpha val="43137"/>
                    </a:srgbClr>
                  </a:outerShdw>
                </a:effectLst>
                <a:latin typeface="Franklin Gothic Medium" charset="0"/>
              </a:rPr>
              <a:t>(built over a Carnegie Steel plant)</a:t>
            </a:r>
            <a:endParaRPr lang="en-US" sz="2000" dirty="0">
              <a:solidFill>
                <a:schemeClr val="bg1"/>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6" cstate="email">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t="29583" r="8032"/>
          <a:stretch/>
        </p:blipFill>
        <p:spPr>
          <a:xfrm>
            <a:off x="4724400" y="3793014"/>
            <a:ext cx="3877733" cy="2226786"/>
          </a:xfrm>
          <a:prstGeom prst="rect">
            <a:avLst/>
          </a:prstGeom>
        </p:spPr>
      </p:pic>
      <p:sp>
        <p:nvSpPr>
          <p:cNvPr id="16" name="Rectangle 15"/>
          <p:cNvSpPr>
            <a:spLocks noChangeArrowheads="1"/>
          </p:cNvSpPr>
          <p:nvPr/>
        </p:nvSpPr>
        <p:spPr bwMode="auto">
          <a:xfrm>
            <a:off x="4724400" y="5358935"/>
            <a:ext cx="3886200" cy="660865"/>
          </a:xfrm>
          <a:prstGeom prst="rect">
            <a:avLst/>
          </a:prstGeom>
          <a:solidFill>
            <a:schemeClr val="tx1">
              <a:alpha val="40000"/>
            </a:schemeClr>
          </a:solidFill>
          <a:ln>
            <a:noFill/>
          </a:ln>
        </p:spPr>
        <p:txBody>
          <a:bodyPr wrap="square">
            <a:spAutoFit/>
          </a:bodyPr>
          <a:lstStyle/>
          <a:p>
            <a:pPr algn="r">
              <a:lnSpc>
                <a:spcPts val="2200"/>
              </a:lnSpc>
            </a:pPr>
            <a:r>
              <a:rPr lang="en-US" sz="2000" dirty="0" smtClean="0">
                <a:solidFill>
                  <a:schemeClr val="bg1"/>
                </a:solidFill>
                <a:effectLst>
                  <a:outerShdw blurRad="38100" dist="38100" dir="2700000" algn="tl">
                    <a:srgbClr val="000000">
                      <a:alpha val="43137"/>
                    </a:srgbClr>
                  </a:outerShdw>
                </a:effectLst>
                <a:latin typeface="Franklin Gothic Medium" charset="0"/>
              </a:rPr>
              <a:t>Richmond, California</a:t>
            </a:r>
            <a:br>
              <a:rPr lang="en-US" sz="2000" dirty="0" smtClean="0">
                <a:solidFill>
                  <a:schemeClr val="bg1"/>
                </a:solidFill>
                <a:effectLst>
                  <a:outerShdw blurRad="38100" dist="38100" dir="2700000" algn="tl">
                    <a:srgbClr val="000000">
                      <a:alpha val="43137"/>
                    </a:srgbClr>
                  </a:outerShdw>
                </a:effectLst>
                <a:latin typeface="Franklin Gothic Medium" charset="0"/>
              </a:rPr>
            </a:br>
            <a:r>
              <a:rPr lang="en-US" sz="2000" dirty="0" smtClean="0">
                <a:solidFill>
                  <a:schemeClr val="bg1"/>
                </a:solidFill>
                <a:effectLst>
                  <a:outerShdw blurRad="38100" dist="38100" dir="2700000" algn="tl">
                    <a:srgbClr val="000000">
                      <a:alpha val="43137"/>
                    </a:srgbClr>
                  </a:outerShdw>
                </a:effectLst>
                <a:latin typeface="Franklin Gothic Medium" charset="0"/>
              </a:rPr>
              <a:t>(hospital extension on a </a:t>
            </a:r>
            <a:r>
              <a:rPr lang="en-US" sz="2000" dirty="0" err="1" smtClean="0">
                <a:solidFill>
                  <a:schemeClr val="bg1"/>
                </a:solidFill>
                <a:effectLst>
                  <a:outerShdw blurRad="38100" dist="38100" dir="2700000" algn="tl">
                    <a:srgbClr val="000000">
                      <a:alpha val="43137"/>
                    </a:srgbClr>
                  </a:outerShdw>
                </a:effectLst>
                <a:latin typeface="Franklin Gothic Medium" charset="0"/>
              </a:rPr>
              <a:t>greyfield</a:t>
            </a:r>
            <a:r>
              <a:rPr lang="en-US" sz="2000" dirty="0" smtClean="0">
                <a:solidFill>
                  <a:schemeClr val="bg1"/>
                </a:solidFill>
                <a:effectLst>
                  <a:outerShdw blurRad="38100" dist="38100" dir="2700000" algn="tl">
                    <a:srgbClr val="000000">
                      <a:alpha val="43137"/>
                    </a:srgbClr>
                  </a:outerShdw>
                </a:effectLst>
                <a:latin typeface="Franklin Gothic Medium" charset="0"/>
              </a:rPr>
              <a:t>)</a:t>
            </a:r>
            <a:endParaRPr lang="en-US" sz="2000" dirty="0">
              <a:solidFill>
                <a:schemeClr val="bg1"/>
              </a:solidFill>
              <a:effectLst>
                <a:outerShdw blurRad="38100" dist="38100" dir="2700000" algn="tl">
                  <a:srgbClr val="000000">
                    <a:alpha val="43137"/>
                  </a:srgbClr>
                </a:outerShdw>
              </a:effectLst>
            </a:endParaRPr>
          </a:p>
        </p:txBody>
      </p:sp>
      <p:sp>
        <p:nvSpPr>
          <p:cNvPr id="17" name="Rectangle 2"/>
          <p:cNvSpPr txBox="1">
            <a:spLocks noChangeArrowheads="1"/>
          </p:cNvSpPr>
          <p:nvPr/>
        </p:nvSpPr>
        <p:spPr bwMode="auto">
          <a:xfrm>
            <a:off x="4724400" y="2895600"/>
            <a:ext cx="4038600" cy="4572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80000"/>
              </a:lnSpc>
            </a:pPr>
            <a:r>
              <a:rPr lang="en-US" sz="2800" b="1" dirty="0" smtClean="0">
                <a:solidFill>
                  <a:srgbClr val="800000"/>
                </a:solidFill>
              </a:rPr>
              <a:t>Brownfield site</a:t>
            </a:r>
            <a:endParaRPr lang="en-US" sz="2800" b="1" dirty="0">
              <a:solidFill>
                <a:srgbClr val="800000"/>
              </a:solidFill>
            </a:endParaRPr>
          </a:p>
        </p:txBody>
      </p:sp>
      <p:sp>
        <p:nvSpPr>
          <p:cNvPr id="18" name="Rectangle 2"/>
          <p:cNvSpPr txBox="1">
            <a:spLocks noChangeArrowheads="1"/>
          </p:cNvSpPr>
          <p:nvPr/>
        </p:nvSpPr>
        <p:spPr bwMode="auto">
          <a:xfrm>
            <a:off x="4724400" y="6172200"/>
            <a:ext cx="4038600" cy="4572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80000"/>
              </a:lnSpc>
            </a:pPr>
            <a:r>
              <a:rPr lang="en-US" sz="2800" b="1" dirty="0" err="1" smtClean="0">
                <a:solidFill>
                  <a:srgbClr val="800000"/>
                </a:solidFill>
              </a:rPr>
              <a:t>Greyfield</a:t>
            </a:r>
            <a:r>
              <a:rPr lang="en-US" sz="2800" b="1" dirty="0" smtClean="0">
                <a:solidFill>
                  <a:srgbClr val="800000"/>
                </a:solidFill>
              </a:rPr>
              <a:t> site</a:t>
            </a:r>
            <a:endParaRPr lang="en-US" sz="2800" b="1" dirty="0">
              <a:solidFill>
                <a:srgbClr val="800000"/>
              </a:solidFill>
            </a:endParaRPr>
          </a:p>
        </p:txBody>
      </p:sp>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52400" y="3733800"/>
            <a:ext cx="3877733" cy="2274711"/>
          </a:xfrm>
          <a:prstGeom prst="rect">
            <a:avLst/>
          </a:prstGeom>
        </p:spPr>
      </p:pic>
      <p:sp>
        <p:nvSpPr>
          <p:cNvPr id="19" name="Rectangle 2"/>
          <p:cNvSpPr txBox="1">
            <a:spLocks noChangeArrowheads="1"/>
          </p:cNvSpPr>
          <p:nvPr/>
        </p:nvSpPr>
        <p:spPr bwMode="auto">
          <a:xfrm>
            <a:off x="152400" y="6172200"/>
            <a:ext cx="4038600" cy="4572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80000"/>
              </a:lnSpc>
            </a:pPr>
            <a:r>
              <a:rPr lang="en-US" sz="2800" b="1" dirty="0" smtClean="0">
                <a:solidFill>
                  <a:srgbClr val="800000"/>
                </a:solidFill>
              </a:rPr>
              <a:t>Greenfields</a:t>
            </a:r>
            <a:endParaRPr lang="en-US" sz="2800" b="1" dirty="0">
              <a:solidFill>
                <a:srgbClr val="800000"/>
              </a:solidFill>
            </a:endParaRPr>
          </a:p>
        </p:txBody>
      </p:sp>
      <p:sp>
        <p:nvSpPr>
          <p:cNvPr id="20" name="Rectangle 19"/>
          <p:cNvSpPr>
            <a:spLocks noChangeArrowheads="1"/>
          </p:cNvSpPr>
          <p:nvPr/>
        </p:nvSpPr>
        <p:spPr bwMode="auto">
          <a:xfrm>
            <a:off x="1295400" y="5619690"/>
            <a:ext cx="2743200" cy="400110"/>
          </a:xfrm>
          <a:prstGeom prst="rect">
            <a:avLst/>
          </a:prstGeom>
          <a:solidFill>
            <a:srgbClr val="000000">
              <a:alpha val="41000"/>
            </a:srgbClr>
          </a:solidFill>
          <a:ln>
            <a:noFill/>
          </a:ln>
        </p:spPr>
        <p:txBody>
          <a:bodyPr wrap="square">
            <a:spAutoFit/>
          </a:bodyPr>
          <a:lstStyle/>
          <a:p>
            <a:pPr algn="r"/>
            <a:r>
              <a:rPr lang="en-US" sz="2000" dirty="0" smtClean="0">
                <a:solidFill>
                  <a:srgbClr val="FFFFFF"/>
                </a:solidFill>
                <a:effectLst>
                  <a:outerShdw blurRad="38100" dist="38100" dir="2700000" algn="tl">
                    <a:srgbClr val="000000">
                      <a:alpha val="43137"/>
                    </a:srgbClr>
                  </a:outerShdw>
                </a:effectLst>
                <a:latin typeface="Franklin Gothic Medium" charset="0"/>
              </a:rPr>
              <a:t>Reston Town Center, VA</a:t>
            </a:r>
            <a:endParaRPr lang="en-US" sz="2000"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8467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178181"/>
                                        </p:tgtEl>
                                        <p:attrNameLst>
                                          <p:attrName>style.visibility</p:attrName>
                                        </p:attrNameLst>
                                      </p:cBhvr>
                                      <p:to>
                                        <p:strVal val="visible"/>
                                      </p:to>
                                    </p:set>
                                    <p:animEffect transition="in" filter="dissolve">
                                      <p:cBhvr>
                                        <p:cTn id="11" dur="500"/>
                                        <p:tgtEl>
                                          <p:spTgt spid="178181"/>
                                        </p:tgtEl>
                                      </p:cBhvr>
                                    </p:animEffect>
                                  </p:childTnLst>
                                </p:cTn>
                              </p:par>
                              <p:par>
                                <p:cTn id="12" presetID="9" presetClass="entr" presetSubtype="0" fill="hold" grpId="0" nodeType="withEffect">
                                  <p:stCondLst>
                                    <p:cond delay="1000"/>
                                  </p:stCondLst>
                                  <p:childTnLst>
                                    <p:set>
                                      <p:cBhvr>
                                        <p:cTn id="13" dur="1" fill="hold">
                                          <p:stCondLst>
                                            <p:cond delay="0"/>
                                          </p:stCondLst>
                                        </p:cTn>
                                        <p:tgtEl>
                                          <p:spTgt spid="13"/>
                                        </p:tgtEl>
                                        <p:attrNameLst>
                                          <p:attrName>style.visibility</p:attrName>
                                        </p:attrNameLst>
                                      </p:cBhvr>
                                      <p:to>
                                        <p:strVal val="visible"/>
                                      </p:to>
                                    </p:set>
                                    <p:animEffect transition="in" filter="dissolv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dissolve">
                                      <p:cBhvr>
                                        <p:cTn id="19" dur="500"/>
                                        <p:tgtEl>
                                          <p:spTgt spid="19"/>
                                        </p:tgtEl>
                                      </p:cBhvr>
                                    </p:animEffect>
                                  </p:childTnLst>
                                </p:cTn>
                              </p:par>
                            </p:childTnLst>
                          </p:cTn>
                        </p:par>
                        <p:par>
                          <p:cTn id="20" fill="hold">
                            <p:stCondLst>
                              <p:cond delay="500"/>
                            </p:stCondLst>
                            <p:childTnLst>
                              <p:par>
                                <p:cTn id="21" presetID="9" presetClass="entr" presetSubtype="0" fill="hold" nodeType="afterEffect">
                                  <p:stCondLst>
                                    <p:cond delay="100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dissolve">
                                      <p:cBhvr>
                                        <p:cTn id="28" dur="500"/>
                                        <p:tgtEl>
                                          <p:spTgt spid="5"/>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dissolve">
                                      <p:cBhvr>
                                        <p:cTn id="36" dur="500"/>
                                        <p:tgtEl>
                                          <p:spTgt spid="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dissolve">
                                      <p:cBhvr>
                                        <p:cTn id="47" dur="500"/>
                                        <p:tgtEl>
                                          <p:spTgt spid="4"/>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tgtEl>
                                          <p:spTgt spid="16"/>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dissolve">
                                      <p:cBhvr>
                                        <p:cTn id="5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P spid="11" grpId="0" animBg="1"/>
      <p:bldP spid="16" grpId="0" animBg="1"/>
      <p:bldP spid="17" grpId="0"/>
      <p:bldP spid="18" grpId="0"/>
      <p:bldP spid="19"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50000">
              <a:srgbClr val="FFFFFF"/>
            </a:gs>
            <a:gs pos="100000">
              <a:srgbClr val="FFFFCC"/>
            </a:gs>
          </a:gsLst>
          <a:lin ang="2700000" scaled="1"/>
        </a:gradFill>
        <a:effectLst/>
      </p:bgPr>
    </p:bg>
    <p:spTree>
      <p:nvGrpSpPr>
        <p:cNvPr id="1" name=""/>
        <p:cNvGrpSpPr/>
        <p:nvPr/>
      </p:nvGrpSpPr>
      <p:grpSpPr>
        <a:xfrm>
          <a:off x="0" y="0"/>
          <a:ext cx="0" cy="0"/>
          <a:chOff x="0" y="0"/>
          <a:chExt cx="0" cy="0"/>
        </a:xfrm>
      </p:grpSpPr>
      <p:pic>
        <p:nvPicPr>
          <p:cNvPr id="3" name="Picture 4" descr="http://farm4.static.flickr.com/3235/2809863596_5f270aa504.jpg"/>
          <p:cNvPicPr>
            <a:picLocks noChangeAspect="1" noChangeArrowheads="1"/>
          </p:cNvPicPr>
          <p:nvPr/>
        </p:nvPicPr>
        <p:blipFill rotWithShape="1">
          <a:blip r:embed="rId3" cstate="email">
            <a:lum bright="10000"/>
            <a:extLst>
              <a:ext uri="{28A0092B-C50C-407E-A947-70E740481C1C}">
                <a14:useLocalDpi xmlns:a14="http://schemas.microsoft.com/office/drawing/2010/main"/>
              </a:ext>
            </a:extLst>
          </a:blip>
          <a:srcRect/>
          <a:stretch/>
        </p:blipFill>
        <p:spPr bwMode="auto">
          <a:xfrm>
            <a:off x="0" y="1447801"/>
            <a:ext cx="9144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ctrTitle"/>
          </p:nvPr>
        </p:nvSpPr>
        <p:spPr>
          <a:xfrm>
            <a:off x="762000" y="0"/>
            <a:ext cx="7772400" cy="1447800"/>
          </a:xfrm>
        </p:spPr>
        <p:txBody>
          <a:bodyPr/>
          <a:lstStyle/>
          <a:p>
            <a:pPr eaLnBrk="1" hangingPunct="1">
              <a:spcAft>
                <a:spcPts val="0"/>
              </a:spcAft>
              <a:defRPr/>
            </a:pPr>
            <a:r>
              <a:rPr lang="en-US" sz="5400" b="1" dirty="0" smtClean="0">
                <a:solidFill>
                  <a:srgbClr val="800000"/>
                </a:solidFill>
                <a:effectLst>
                  <a:outerShdw blurRad="38100" dist="38100" dir="2700000" algn="tl">
                    <a:srgbClr val="C0C0C0"/>
                  </a:outerShdw>
                </a:effectLst>
                <a:ea typeface="+mj-ea"/>
              </a:rPr>
              <a:t>A Tale of [a Few] Cities</a:t>
            </a:r>
            <a:endParaRPr lang="en-US" sz="4800" b="1" dirty="0" smtClean="0">
              <a:solidFill>
                <a:srgbClr val="800000"/>
              </a:solidFill>
              <a:effectLst>
                <a:outerShdw blurRad="38100" dist="38100" dir="2700000" algn="tl">
                  <a:srgbClr val="C0C0C0"/>
                </a:outerShdw>
              </a:effectLst>
              <a:ea typeface="+mj-ea"/>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body" idx="1"/>
          </p:nvPr>
        </p:nvSpPr>
        <p:spPr>
          <a:xfrm>
            <a:off x="0" y="0"/>
            <a:ext cx="9144000" cy="533400"/>
          </a:xfrm>
        </p:spPr>
        <p:txBody>
          <a:bodyPr/>
          <a:lstStyle/>
          <a:p>
            <a:pPr marL="746125" lvl="1" indent="-533400" eaLnBrk="1" hangingPunct="1">
              <a:lnSpc>
                <a:spcPct val="80000"/>
              </a:lnSpc>
              <a:buFontTx/>
              <a:buNone/>
            </a:pPr>
            <a:r>
              <a:rPr lang="en-US" sz="3200" b="1" dirty="0" smtClean="0">
                <a:solidFill>
                  <a:srgbClr val="800000"/>
                </a:solidFill>
                <a:latin typeface="Arial" charset="0"/>
              </a:rPr>
              <a:t>Types of Edge Cities</a:t>
            </a:r>
            <a:endParaRPr lang="en-US" sz="3200" b="1" dirty="0">
              <a:solidFill>
                <a:srgbClr val="800000"/>
              </a:solidFill>
              <a:latin typeface="Arial" charset="0"/>
            </a:endParaRPr>
          </a:p>
        </p:txBody>
      </p:sp>
      <p:sp>
        <p:nvSpPr>
          <p:cNvPr id="7" name="Rectangle 2"/>
          <p:cNvSpPr txBox="1">
            <a:spLocks noChangeArrowheads="1"/>
          </p:cNvSpPr>
          <p:nvPr/>
        </p:nvSpPr>
        <p:spPr bwMode="auto">
          <a:xfrm>
            <a:off x="152400" y="2895600"/>
            <a:ext cx="4038600" cy="8382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80000"/>
              </a:lnSpc>
            </a:pPr>
            <a:r>
              <a:rPr lang="en-US" sz="2800" b="1" dirty="0" smtClean="0">
                <a:solidFill>
                  <a:srgbClr val="800000"/>
                </a:solidFill>
              </a:rPr>
              <a:t>Boomers (</a:t>
            </a:r>
            <a:r>
              <a:rPr lang="en-US" sz="2800" b="1" dirty="0" err="1" smtClean="0">
                <a:solidFill>
                  <a:srgbClr val="800000"/>
                </a:solidFill>
              </a:rPr>
              <a:t>boomburgs</a:t>
            </a:r>
            <a:r>
              <a:rPr lang="en-US" sz="2800" b="1" dirty="0" smtClean="0">
                <a:solidFill>
                  <a:srgbClr val="800000"/>
                </a:solidFill>
              </a:rPr>
              <a:t>/ </a:t>
            </a:r>
            <a:r>
              <a:rPr lang="en-US" sz="2800" b="1" dirty="0" err="1" smtClean="0">
                <a:solidFill>
                  <a:srgbClr val="800000"/>
                </a:solidFill>
              </a:rPr>
              <a:t>boomburbs</a:t>
            </a:r>
            <a:endParaRPr lang="en-US" sz="2800" b="1" dirty="0">
              <a:solidFill>
                <a:srgbClr val="800000"/>
              </a:solidFill>
            </a:endParaRPr>
          </a:p>
        </p:txBody>
      </p:sp>
      <p:pic>
        <p:nvPicPr>
          <p:cNvPr id="178181" name="Picture 5"/>
          <p:cNvPicPr>
            <a:picLocks noChangeAspect="1" noChangeArrowheads="1"/>
          </p:cNvPicPr>
          <p:nvPr/>
        </p:nvPicPr>
        <p:blipFill>
          <a:blip r:embed="rId3" cstate="email">
            <a:lum bright="10000" contrast="20000"/>
            <a:extLst>
              <a:ext uri="{28A0092B-C50C-407E-A947-70E740481C1C}">
                <a14:useLocalDpi xmlns:a14="http://schemas.microsoft.com/office/drawing/2010/main"/>
              </a:ext>
            </a:extLst>
          </a:blip>
          <a:srcRect/>
          <a:stretch>
            <a:fillRect/>
          </a:stretch>
        </p:blipFill>
        <p:spPr bwMode="auto">
          <a:xfrm>
            <a:off x="152399" y="609600"/>
            <a:ext cx="388417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a:spLocks noChangeArrowheads="1"/>
          </p:cNvSpPr>
          <p:nvPr/>
        </p:nvSpPr>
        <p:spPr bwMode="auto">
          <a:xfrm>
            <a:off x="990600" y="2495490"/>
            <a:ext cx="3048000" cy="400110"/>
          </a:xfrm>
          <a:prstGeom prst="rect">
            <a:avLst/>
          </a:prstGeom>
          <a:solidFill>
            <a:srgbClr val="000000">
              <a:alpha val="41000"/>
            </a:srgbClr>
          </a:solidFill>
          <a:ln>
            <a:noFill/>
          </a:ln>
        </p:spPr>
        <p:txBody>
          <a:bodyPr wrap="square">
            <a:spAutoFit/>
          </a:bodyPr>
          <a:lstStyle/>
          <a:p>
            <a:pPr algn="r"/>
            <a:r>
              <a:rPr lang="en-US" sz="2000" dirty="0">
                <a:solidFill>
                  <a:srgbClr val="FFFFFF"/>
                </a:solidFill>
                <a:effectLst>
                  <a:outerShdw blurRad="38100" dist="38100" dir="2700000" algn="tl">
                    <a:srgbClr val="000000">
                      <a:alpha val="43137"/>
                    </a:srgbClr>
                  </a:outerShdw>
                </a:effectLst>
                <a:latin typeface="Franklin Gothic Medium" charset="0"/>
              </a:rPr>
              <a:t>Tyson</a:t>
            </a:r>
            <a:r>
              <a:rPr lang="ja-JP" altLang="en-US" sz="2000" dirty="0">
                <a:solidFill>
                  <a:srgbClr val="FFFFFF"/>
                </a:solidFill>
                <a:effectLst>
                  <a:outerShdw blurRad="38100" dist="38100" dir="2700000" algn="tl">
                    <a:srgbClr val="000000">
                      <a:alpha val="43137"/>
                    </a:srgbClr>
                  </a:outerShdw>
                </a:effectLst>
                <a:latin typeface="Franklin Gothic Medium" charset="0"/>
              </a:rPr>
              <a:t>’</a:t>
            </a:r>
            <a:r>
              <a:rPr lang="en-US" sz="2000" dirty="0">
                <a:solidFill>
                  <a:srgbClr val="FFFFFF"/>
                </a:solidFill>
                <a:effectLst>
                  <a:outerShdw blurRad="38100" dist="38100" dir="2700000" algn="tl">
                    <a:srgbClr val="000000">
                      <a:alpha val="43137"/>
                    </a:srgbClr>
                  </a:outerShdw>
                </a:effectLst>
                <a:latin typeface="Franklin Gothic Medium" charset="0"/>
              </a:rPr>
              <a:t>s Corner, </a:t>
            </a:r>
            <a:r>
              <a:rPr lang="en-US" sz="2000" dirty="0" smtClean="0">
                <a:solidFill>
                  <a:srgbClr val="FFFFFF"/>
                </a:solidFill>
                <a:effectLst>
                  <a:outerShdw blurRad="38100" dist="38100" dir="2700000" algn="tl">
                    <a:srgbClr val="000000">
                      <a:alpha val="43137"/>
                    </a:srgbClr>
                  </a:outerShdw>
                </a:effectLst>
                <a:latin typeface="Franklin Gothic Medium" charset="0"/>
              </a:rPr>
              <a:t>VA</a:t>
            </a:r>
            <a:endParaRPr lang="en-US" sz="2000" dirty="0">
              <a:solidFill>
                <a:srgbClr val="FFFFFF"/>
              </a:solidFill>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 y="3733800"/>
            <a:ext cx="3877733" cy="2274711"/>
          </a:xfrm>
          <a:prstGeom prst="rect">
            <a:avLst/>
          </a:prstGeom>
        </p:spPr>
      </p:pic>
      <p:sp>
        <p:nvSpPr>
          <p:cNvPr id="19" name="Rectangle 2"/>
          <p:cNvSpPr txBox="1">
            <a:spLocks noChangeArrowheads="1"/>
          </p:cNvSpPr>
          <p:nvPr/>
        </p:nvSpPr>
        <p:spPr bwMode="auto">
          <a:xfrm>
            <a:off x="152400" y="6172200"/>
            <a:ext cx="4038600" cy="4572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80000"/>
              </a:lnSpc>
            </a:pPr>
            <a:r>
              <a:rPr lang="en-US" sz="2800" b="1" dirty="0" smtClean="0">
                <a:solidFill>
                  <a:srgbClr val="800000"/>
                </a:solidFill>
              </a:rPr>
              <a:t>Greenfields</a:t>
            </a:r>
            <a:endParaRPr lang="en-US" sz="2800" b="1" dirty="0">
              <a:solidFill>
                <a:srgbClr val="800000"/>
              </a:solidFill>
            </a:endParaRPr>
          </a:p>
        </p:txBody>
      </p:sp>
      <p:sp>
        <p:nvSpPr>
          <p:cNvPr id="20" name="Rectangle 19"/>
          <p:cNvSpPr>
            <a:spLocks noChangeArrowheads="1"/>
          </p:cNvSpPr>
          <p:nvPr/>
        </p:nvSpPr>
        <p:spPr bwMode="auto">
          <a:xfrm>
            <a:off x="1295400" y="5619690"/>
            <a:ext cx="2743200" cy="400110"/>
          </a:xfrm>
          <a:prstGeom prst="rect">
            <a:avLst/>
          </a:prstGeom>
          <a:solidFill>
            <a:srgbClr val="000000">
              <a:alpha val="41000"/>
            </a:srgbClr>
          </a:solidFill>
          <a:ln>
            <a:noFill/>
          </a:ln>
        </p:spPr>
        <p:txBody>
          <a:bodyPr wrap="square">
            <a:spAutoFit/>
          </a:bodyPr>
          <a:lstStyle/>
          <a:p>
            <a:pPr algn="r"/>
            <a:r>
              <a:rPr lang="en-US" sz="2000" dirty="0" smtClean="0">
                <a:solidFill>
                  <a:srgbClr val="FFFFFF"/>
                </a:solidFill>
                <a:effectLst>
                  <a:outerShdw blurRad="38100" dist="38100" dir="2700000" algn="tl">
                    <a:srgbClr val="000000">
                      <a:alpha val="43137"/>
                    </a:srgbClr>
                  </a:outerShdw>
                </a:effectLst>
                <a:latin typeface="Franklin Gothic Medium" charset="0"/>
              </a:rPr>
              <a:t>Reston Town Center, VA</a:t>
            </a:r>
            <a:endParaRPr lang="en-US" sz="2000" dirty="0">
              <a:solidFill>
                <a:srgbClr val="FFFFFF"/>
              </a:solidFill>
              <a:effectLst>
                <a:outerShdw blurRad="38100" dist="38100" dir="2700000" algn="tl">
                  <a:srgbClr val="000000">
                    <a:alpha val="43137"/>
                  </a:srgbClr>
                </a:outerShdw>
              </a:effectLst>
            </a:endParaRPr>
          </a:p>
        </p:txBody>
      </p:sp>
      <p:sp>
        <p:nvSpPr>
          <p:cNvPr id="15" name="Rectangle 2"/>
          <p:cNvSpPr txBox="1">
            <a:spLocks noChangeArrowheads="1"/>
          </p:cNvSpPr>
          <p:nvPr/>
        </p:nvSpPr>
        <p:spPr bwMode="auto">
          <a:xfrm>
            <a:off x="4648200" y="2895600"/>
            <a:ext cx="4038600" cy="5334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80000"/>
              </a:lnSpc>
            </a:pPr>
            <a:r>
              <a:rPr lang="en-US" sz="2800" b="1" dirty="0" smtClean="0">
                <a:solidFill>
                  <a:srgbClr val="800000"/>
                </a:solidFill>
              </a:rPr>
              <a:t>Uptowns</a:t>
            </a:r>
            <a:endParaRPr lang="en-US" sz="2800" b="1" dirty="0">
              <a:solidFill>
                <a:srgbClr val="800000"/>
              </a:solidFill>
            </a:endParaRP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48200" y="3738034"/>
            <a:ext cx="3886200" cy="2281669"/>
          </a:xfrm>
          <a:prstGeom prst="rect">
            <a:avLst/>
          </a:prstGeom>
        </p:spPr>
      </p:pic>
      <p:sp>
        <p:nvSpPr>
          <p:cNvPr id="21" name="Rectangle 20"/>
          <p:cNvSpPr>
            <a:spLocks noChangeArrowheads="1"/>
          </p:cNvSpPr>
          <p:nvPr/>
        </p:nvSpPr>
        <p:spPr bwMode="auto">
          <a:xfrm>
            <a:off x="6400800" y="5638800"/>
            <a:ext cx="2133600" cy="381000"/>
          </a:xfrm>
          <a:prstGeom prst="rect">
            <a:avLst/>
          </a:prstGeom>
          <a:solidFill>
            <a:schemeClr val="tx1">
              <a:alpha val="40000"/>
            </a:schemeClr>
          </a:solidFill>
          <a:ln>
            <a:noFill/>
          </a:ln>
        </p:spPr>
        <p:txBody>
          <a:bodyPr wrap="square">
            <a:spAutoFit/>
          </a:bodyPr>
          <a:lstStyle/>
          <a:p>
            <a:pPr algn="r">
              <a:lnSpc>
                <a:spcPts val="2200"/>
              </a:lnSpc>
            </a:pPr>
            <a:r>
              <a:rPr lang="en-US" sz="2000" dirty="0" smtClean="0">
                <a:solidFill>
                  <a:schemeClr val="bg1"/>
                </a:solidFill>
                <a:effectLst>
                  <a:outerShdw blurRad="38100" dist="38100" dir="2700000" algn="tl">
                    <a:srgbClr val="000000">
                      <a:alpha val="43137"/>
                    </a:srgbClr>
                  </a:outerShdw>
                </a:effectLst>
                <a:latin typeface="Franklin Gothic Medium" charset="0"/>
              </a:rPr>
              <a:t>Historical marker</a:t>
            </a:r>
            <a:endParaRPr lang="en-US" sz="2000" dirty="0">
              <a:solidFill>
                <a:schemeClr val="bg1"/>
              </a:solidFill>
              <a:effectLst>
                <a:outerShdw blurRad="38100" dist="38100" dir="2700000" algn="tl">
                  <a:srgbClr val="000000">
                    <a:alpha val="43137"/>
                  </a:srgbClr>
                </a:outerShdw>
              </a:effectLst>
            </a:endParaRPr>
          </a:p>
        </p:txBody>
      </p:sp>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48200" y="604096"/>
            <a:ext cx="3886200" cy="2291504"/>
          </a:xfrm>
          <a:prstGeom prst="rect">
            <a:avLst/>
          </a:prstGeom>
        </p:spPr>
      </p:pic>
      <p:sp>
        <p:nvSpPr>
          <p:cNvPr id="22" name="Rectangle 21"/>
          <p:cNvSpPr>
            <a:spLocks noChangeArrowheads="1"/>
          </p:cNvSpPr>
          <p:nvPr/>
        </p:nvSpPr>
        <p:spPr bwMode="auto">
          <a:xfrm>
            <a:off x="7010400" y="2514600"/>
            <a:ext cx="1524000" cy="378736"/>
          </a:xfrm>
          <a:prstGeom prst="rect">
            <a:avLst/>
          </a:prstGeom>
          <a:solidFill>
            <a:schemeClr val="tx1">
              <a:alpha val="40000"/>
            </a:schemeClr>
          </a:solidFill>
          <a:ln>
            <a:noFill/>
          </a:ln>
        </p:spPr>
        <p:txBody>
          <a:bodyPr wrap="square">
            <a:spAutoFit/>
          </a:bodyPr>
          <a:lstStyle/>
          <a:p>
            <a:pPr algn="r">
              <a:lnSpc>
                <a:spcPts val="2200"/>
              </a:lnSpc>
            </a:pPr>
            <a:r>
              <a:rPr lang="en-US" sz="2000" dirty="0" smtClean="0">
                <a:solidFill>
                  <a:schemeClr val="bg1"/>
                </a:solidFill>
                <a:effectLst>
                  <a:outerShdw blurRad="38100" dist="38100" dir="2700000" algn="tl">
                    <a:srgbClr val="000000">
                      <a:alpha val="43137"/>
                    </a:srgbClr>
                  </a:outerShdw>
                </a:effectLst>
                <a:latin typeface="Franklin Gothic Medium" charset="0"/>
              </a:rPr>
              <a:t>Ballston, VA</a:t>
            </a:r>
            <a:endParaRPr lang="en-US" sz="2000" dirty="0">
              <a:solidFill>
                <a:schemeClr val="bg1"/>
              </a:solidFill>
              <a:effectLst>
                <a:outerShdw blurRad="38100" dist="38100" dir="2700000" algn="tl">
                  <a:srgbClr val="000000">
                    <a:alpha val="43137"/>
                  </a:srgbClr>
                </a:outerShdw>
              </a:effectLst>
            </a:endParaRPr>
          </a:p>
        </p:txBody>
      </p:sp>
      <p:sp>
        <p:nvSpPr>
          <p:cNvPr id="23" name="Rectangle 2"/>
          <p:cNvSpPr txBox="1">
            <a:spLocks noChangeArrowheads="1"/>
          </p:cNvSpPr>
          <p:nvPr/>
        </p:nvSpPr>
        <p:spPr bwMode="auto">
          <a:xfrm>
            <a:off x="4572000" y="6248400"/>
            <a:ext cx="4495800" cy="457200"/>
          </a:xfrm>
          <a:prstGeom prst="rect">
            <a:avLst/>
          </a:prstGeom>
          <a:noFill/>
          <a:ln w="9525">
            <a:noFill/>
            <a:miter lim="800000"/>
            <a:headEnd/>
            <a:tailEnd/>
          </a:ln>
        </p:spPr>
        <p:txBody>
          <a:bodyPr/>
          <a:lstStyle>
            <a:lvl1pPr marL="590550" indent="-5334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indent="0" eaLnBrk="1" hangingPunct="1">
              <a:lnSpc>
                <a:spcPct val="80000"/>
              </a:lnSpc>
            </a:pPr>
            <a:r>
              <a:rPr lang="en-US" sz="2100" b="1" dirty="0" smtClean="0">
                <a:solidFill>
                  <a:srgbClr val="800000"/>
                </a:solidFill>
              </a:rPr>
              <a:t>*examples from Northern Virginia</a:t>
            </a:r>
            <a:endParaRPr lang="en-US" sz="2100" b="1" dirty="0">
              <a:solidFill>
                <a:srgbClr val="800000"/>
              </a:solidFill>
            </a:endParaRPr>
          </a:p>
        </p:txBody>
      </p:sp>
    </p:spTree>
    <p:extLst>
      <p:ext uri="{BB962C8B-B14F-4D97-AF65-F5344CB8AC3E}">
        <p14:creationId xmlns:p14="http://schemas.microsoft.com/office/powerpoint/2010/main" val="47035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par>
                                <p:cTn id="12" presetID="9" presetClass="entr" presetSubtype="0" fill="hold" grpId="0" nodeType="withEffect">
                                  <p:stCondLst>
                                    <p:cond delay="1000"/>
                                  </p:stCondLst>
                                  <p:childTnLst>
                                    <p:set>
                                      <p:cBhvr>
                                        <p:cTn id="13" dur="1" fill="hold">
                                          <p:stCondLst>
                                            <p:cond delay="0"/>
                                          </p:stCondLst>
                                        </p:cTn>
                                        <p:tgtEl>
                                          <p:spTgt spid="22"/>
                                        </p:tgtEl>
                                        <p:attrNameLst>
                                          <p:attrName>style.visibility</p:attrName>
                                        </p:attrNameLst>
                                      </p:cBhvr>
                                      <p:to>
                                        <p:strVal val="visible"/>
                                      </p:to>
                                    </p:set>
                                    <p:animEffect transition="in" filter="dissolve">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par>
                          <p:cTn id="23" fill="hold">
                            <p:stCondLst>
                              <p:cond delay="500"/>
                            </p:stCondLst>
                            <p:childTnLst>
                              <p:par>
                                <p:cTn id="24" presetID="9" presetClass="entr" presetSubtype="0" fill="hold" grpId="0" nodeType="afterEffect">
                                  <p:stCondLst>
                                    <p:cond delay="100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animBg="1"/>
      <p:bldP spid="22" grpId="0" animBg="1"/>
      <p:bldP spid="23" grpId="0"/>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0" y="0"/>
            <a:ext cx="9144000" cy="6858000"/>
          </a:xfrm>
        </p:spPr>
        <p:txBody>
          <a:bodyPr/>
          <a:lstStyle/>
          <a:p>
            <a:pPr marL="0" indent="0" eaLnBrk="1" hangingPunct="1">
              <a:lnSpc>
                <a:spcPts val="2300"/>
              </a:lnSpc>
              <a:spcBef>
                <a:spcPct val="0"/>
              </a:spcBef>
              <a:buNone/>
            </a:pPr>
            <a:r>
              <a:rPr lang="en-US" sz="2500" b="1" dirty="0" smtClean="0">
                <a:solidFill>
                  <a:srgbClr val="5F0101"/>
                </a:solidFill>
                <a:latin typeface="+mj-lt"/>
              </a:rPr>
              <a:t>Types of Edge Cities</a:t>
            </a:r>
          </a:p>
          <a:p>
            <a:pPr eaLnBrk="1" hangingPunct="1">
              <a:lnSpc>
                <a:spcPts val="2300"/>
              </a:lnSpc>
              <a:spcBef>
                <a:spcPct val="0"/>
              </a:spcBef>
            </a:pPr>
            <a:r>
              <a:rPr lang="en-US" sz="2500" b="1" dirty="0" smtClean="0">
                <a:solidFill>
                  <a:srgbClr val="5F0101"/>
                </a:solidFill>
                <a:latin typeface="+mj-lt"/>
              </a:rPr>
              <a:t>Boomers (</a:t>
            </a:r>
            <a:r>
              <a:rPr lang="en-US" sz="2500" b="1" dirty="0" err="1" smtClean="0">
                <a:solidFill>
                  <a:srgbClr val="5F0101"/>
                </a:solidFill>
                <a:latin typeface="+mj-lt"/>
              </a:rPr>
              <a:t>boomburgs</a:t>
            </a:r>
            <a:r>
              <a:rPr lang="en-US" sz="2500" b="1" dirty="0" smtClean="0">
                <a:solidFill>
                  <a:srgbClr val="5F0101"/>
                </a:solidFill>
                <a:latin typeface="+mj-lt"/>
              </a:rPr>
              <a:t>/</a:t>
            </a:r>
            <a:r>
              <a:rPr lang="en-US" sz="2500" b="1" dirty="0" err="1" smtClean="0">
                <a:solidFill>
                  <a:srgbClr val="5F0101"/>
                </a:solidFill>
                <a:latin typeface="+mj-lt"/>
              </a:rPr>
              <a:t>boomburbs</a:t>
            </a:r>
            <a:r>
              <a:rPr lang="en-US" sz="2500" b="1" dirty="0" smtClean="0">
                <a:solidFill>
                  <a:srgbClr val="5F0101"/>
                </a:solidFill>
                <a:latin typeface="+mj-lt"/>
              </a:rPr>
              <a:t>)</a:t>
            </a:r>
            <a:r>
              <a:rPr lang="en-US" sz="2500" dirty="0" smtClean="0">
                <a:solidFill>
                  <a:srgbClr val="5F0101"/>
                </a:solidFill>
                <a:latin typeface="+mj-lt"/>
              </a:rPr>
              <a:t>: developed </a:t>
            </a:r>
            <a:r>
              <a:rPr lang="en-US" sz="2500" dirty="0">
                <a:solidFill>
                  <a:srgbClr val="5F0101"/>
                </a:solidFill>
                <a:latin typeface="+mj-lt"/>
              </a:rPr>
              <a:t>incrementally around a shopping mall or highway </a:t>
            </a:r>
            <a:r>
              <a:rPr lang="en-US" sz="2500" dirty="0" smtClean="0">
                <a:solidFill>
                  <a:srgbClr val="5F0101"/>
                </a:solidFill>
                <a:latin typeface="+mj-lt"/>
              </a:rPr>
              <a:t>interchange; most common</a:t>
            </a:r>
          </a:p>
          <a:p>
            <a:pPr eaLnBrk="1" hangingPunct="1">
              <a:lnSpc>
                <a:spcPts val="2300"/>
              </a:lnSpc>
              <a:spcBef>
                <a:spcPct val="0"/>
              </a:spcBef>
            </a:pPr>
            <a:r>
              <a:rPr lang="en-US" sz="2500" b="1" dirty="0" smtClean="0">
                <a:solidFill>
                  <a:srgbClr val="5F0101"/>
                </a:solidFill>
                <a:latin typeface="+mj-lt"/>
              </a:rPr>
              <a:t>Greenfields</a:t>
            </a:r>
            <a:r>
              <a:rPr lang="en-US" sz="2500" dirty="0" smtClean="0">
                <a:solidFill>
                  <a:srgbClr val="5F0101"/>
                </a:solidFill>
                <a:latin typeface="+mj-lt"/>
              </a:rPr>
              <a:t>: previously </a:t>
            </a:r>
            <a:r>
              <a:rPr lang="en-US" sz="2500" dirty="0">
                <a:solidFill>
                  <a:srgbClr val="5F0101"/>
                </a:solidFill>
                <a:latin typeface="+mj-lt"/>
              </a:rPr>
              <a:t>undeveloped </a:t>
            </a:r>
            <a:r>
              <a:rPr lang="en-US" sz="2500" dirty="0" smtClean="0">
                <a:solidFill>
                  <a:srgbClr val="5F0101"/>
                </a:solidFill>
                <a:latin typeface="+mj-lt"/>
              </a:rPr>
              <a:t>land</a:t>
            </a:r>
            <a:r>
              <a:rPr lang="en-US" sz="2500" dirty="0">
                <a:solidFill>
                  <a:srgbClr val="5F0101"/>
                </a:solidFill>
                <a:latin typeface="+mj-lt"/>
              </a:rPr>
              <a:t> </a:t>
            </a:r>
            <a:r>
              <a:rPr lang="en-US" sz="2500" dirty="0" smtClean="0">
                <a:solidFill>
                  <a:srgbClr val="5F0101"/>
                </a:solidFill>
                <a:latin typeface="+mj-lt"/>
              </a:rPr>
              <a:t>… usually designed from the ground up &amp; located on the suburban fringe</a:t>
            </a:r>
            <a:endParaRPr lang="en-US" sz="2500" dirty="0">
              <a:solidFill>
                <a:srgbClr val="5F0101"/>
              </a:solidFill>
              <a:latin typeface="+mj-lt"/>
            </a:endParaRPr>
          </a:p>
          <a:p>
            <a:pPr marL="338138" indent="-280988" eaLnBrk="1" hangingPunct="1">
              <a:lnSpc>
                <a:spcPts val="2300"/>
              </a:lnSpc>
              <a:spcBef>
                <a:spcPct val="0"/>
              </a:spcBef>
            </a:pPr>
            <a:r>
              <a:rPr lang="en-US" sz="2500" dirty="0" smtClean="0">
                <a:solidFill>
                  <a:srgbClr val="5F0101"/>
                </a:solidFill>
                <a:latin typeface="+mj-lt"/>
              </a:rPr>
              <a:t>… in contrast to brownfields (</a:t>
            </a:r>
            <a:r>
              <a:rPr lang="en-US" sz="2500" dirty="0">
                <a:solidFill>
                  <a:srgbClr val="5F0101"/>
                </a:solidFill>
              </a:rPr>
              <a:t>abandoned or underused industrial and commercial </a:t>
            </a:r>
            <a:r>
              <a:rPr lang="en-US" sz="2500" dirty="0" smtClean="0">
                <a:solidFill>
                  <a:srgbClr val="5F0101"/>
                </a:solidFill>
              </a:rPr>
              <a:t>facilities) </a:t>
            </a:r>
            <a:r>
              <a:rPr lang="en-US" sz="2500" dirty="0" smtClean="0">
                <a:solidFill>
                  <a:srgbClr val="5F0101"/>
                </a:solidFill>
                <a:latin typeface="+mj-lt"/>
              </a:rPr>
              <a:t>or </a:t>
            </a:r>
            <a:r>
              <a:rPr lang="en-US" sz="2500" dirty="0" err="1" smtClean="0">
                <a:solidFill>
                  <a:srgbClr val="5F0101"/>
                </a:solidFill>
                <a:latin typeface="+mj-lt"/>
              </a:rPr>
              <a:t>greyfields</a:t>
            </a:r>
            <a:r>
              <a:rPr lang="en-US" sz="2500" dirty="0" smtClean="0">
                <a:solidFill>
                  <a:srgbClr val="5F0101"/>
                </a:solidFill>
                <a:latin typeface="+mj-lt"/>
              </a:rPr>
              <a:t> (</a:t>
            </a:r>
            <a:r>
              <a:rPr lang="en-US" sz="2500" dirty="0">
                <a:solidFill>
                  <a:srgbClr val="5F0101"/>
                </a:solidFill>
              </a:rPr>
              <a:t>unused urban </a:t>
            </a:r>
            <a:r>
              <a:rPr lang="en-US" sz="2500" dirty="0" smtClean="0">
                <a:solidFill>
                  <a:srgbClr val="5F0101"/>
                </a:solidFill>
              </a:rPr>
              <a:t>structures)</a:t>
            </a:r>
          </a:p>
          <a:p>
            <a:pPr marL="338138" indent="-280988" eaLnBrk="1" hangingPunct="1">
              <a:lnSpc>
                <a:spcPts val="2300"/>
              </a:lnSpc>
              <a:spcBef>
                <a:spcPct val="0"/>
              </a:spcBef>
            </a:pPr>
            <a:r>
              <a:rPr lang="en-US" sz="2500" b="1" dirty="0" smtClean="0">
                <a:solidFill>
                  <a:srgbClr val="5F0101"/>
                </a:solidFill>
              </a:rPr>
              <a:t>Uptowns:</a:t>
            </a:r>
            <a:r>
              <a:rPr lang="en-US" sz="2500" dirty="0" smtClean="0">
                <a:solidFill>
                  <a:srgbClr val="5F0101"/>
                </a:solidFill>
              </a:rPr>
              <a:t> built </a:t>
            </a:r>
            <a:r>
              <a:rPr lang="en-US" sz="2500" dirty="0">
                <a:solidFill>
                  <a:srgbClr val="5F0101"/>
                </a:solidFill>
              </a:rPr>
              <a:t>over an older </a:t>
            </a:r>
            <a:r>
              <a:rPr lang="en-US" sz="2500" dirty="0" smtClean="0">
                <a:solidFill>
                  <a:srgbClr val="5F0101"/>
                </a:solidFill>
              </a:rPr>
              <a:t>and historic city </a:t>
            </a:r>
            <a:r>
              <a:rPr lang="en-US" sz="2500" dirty="0">
                <a:solidFill>
                  <a:srgbClr val="5F0101"/>
                </a:solidFill>
              </a:rPr>
              <a:t>or town </a:t>
            </a:r>
            <a:r>
              <a:rPr lang="en-US" sz="2500" dirty="0" smtClean="0">
                <a:solidFill>
                  <a:srgbClr val="5F0101"/>
                </a:solidFill>
              </a:rPr>
              <a:t>…</a:t>
            </a:r>
            <a:endParaRPr lang="en-US" sz="2500" dirty="0" smtClean="0">
              <a:solidFill>
                <a:srgbClr val="5F0101"/>
              </a:solidFill>
              <a:latin typeface="+mj-lt"/>
            </a:endParaRPr>
          </a:p>
        </p:txBody>
      </p:sp>
    </p:spTree>
    <p:extLst>
      <p:ext uri="{BB962C8B-B14F-4D97-AF65-F5344CB8AC3E}">
        <p14:creationId xmlns:p14="http://schemas.microsoft.com/office/powerpoint/2010/main" val="1277817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igure22_7"/>
          <p:cNvPicPr>
            <a:picLocks noChangeAspect="1" noChangeArrowheads="1"/>
          </p:cNvPicPr>
          <p:nvPr/>
        </p:nvPicPr>
        <p:blipFill>
          <a:blip r:embed="rId3" cstate="email">
            <a:lum bright="-6000" contrast="12000"/>
            <a:extLst>
              <a:ext uri="{28A0092B-C50C-407E-A947-70E740481C1C}">
                <a14:useLocalDpi xmlns:a14="http://schemas.microsoft.com/office/drawing/2010/main"/>
              </a:ext>
            </a:extLst>
          </a:blip>
          <a:srcRect/>
          <a:stretch>
            <a:fillRect/>
          </a:stretch>
        </p:blipFill>
        <p:spPr bwMode="auto">
          <a:xfrm>
            <a:off x="2209800" y="696913"/>
            <a:ext cx="6934200" cy="570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4"/>
          <p:cNvSpPr txBox="1">
            <a:spLocks noChangeArrowheads="1"/>
          </p:cNvSpPr>
          <p:nvPr/>
        </p:nvSpPr>
        <p:spPr bwMode="auto">
          <a:xfrm>
            <a:off x="0" y="6303963"/>
            <a:ext cx="91440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000" b="1">
                <a:solidFill>
                  <a:srgbClr val="800000"/>
                </a:solidFill>
              </a:rPr>
              <a:t>Urban Realms (and Edge Cities) of Los Angeles</a:t>
            </a:r>
          </a:p>
        </p:txBody>
      </p:sp>
      <p:cxnSp>
        <p:nvCxnSpPr>
          <p:cNvPr id="7" name="Straight Connector 6"/>
          <p:cNvCxnSpPr/>
          <p:nvPr/>
        </p:nvCxnSpPr>
        <p:spPr>
          <a:xfrm>
            <a:off x="3962400" y="3276600"/>
            <a:ext cx="1143000" cy="1524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6200000" flipH="1">
            <a:off x="2895600" y="1219200"/>
            <a:ext cx="3276600" cy="11430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 y="3276600"/>
            <a:ext cx="4953000" cy="1524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400" y="152400"/>
            <a:ext cx="4953000" cy="327660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pic>
        <p:nvPicPr>
          <p:cNvPr id="2" name="Picture 2" descr="File:2009-0727-CA-CenturyCity.jpg">
            <a:hlinkClick r:id="rId4"/>
          </p:cNvPr>
          <p:cNvPicPr>
            <a:picLocks noChangeAspect="1" noChangeArrowheads="1"/>
          </p:cNvPicPr>
          <p:nvPr/>
        </p:nvPicPr>
        <p:blipFill>
          <a:blip r:embed="rId5" cstate="email">
            <a:lum contrast="20000"/>
            <a:extLst>
              <a:ext uri="{28A0092B-C50C-407E-A947-70E740481C1C}">
                <a14:useLocalDpi xmlns:a14="http://schemas.microsoft.com/office/drawing/2010/main"/>
              </a:ext>
            </a:extLst>
          </a:blip>
          <a:srcRect/>
          <a:stretch>
            <a:fillRect/>
          </a:stretch>
        </p:blipFill>
        <p:spPr bwMode="auto">
          <a:xfrm>
            <a:off x="150813" y="152400"/>
            <a:ext cx="381158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152400" y="152400"/>
            <a:ext cx="1905000" cy="461963"/>
          </a:xfrm>
          <a:prstGeom prst="rect">
            <a:avLst/>
          </a:prstGeom>
          <a:solidFill>
            <a:srgbClr val="000000">
              <a:alpha val="25098"/>
            </a:srgbClr>
          </a:solidFill>
          <a:ln w="9525">
            <a:noFill/>
            <a:miter lim="800000"/>
            <a:headEnd/>
            <a:tailEnd/>
          </a:ln>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a:solidFill>
                  <a:srgbClr val="FFFFCC"/>
                </a:solidFill>
                <a:effectLst>
                  <a:outerShdw blurRad="38100" dist="38100" dir="2700000" algn="tl">
                    <a:srgbClr val="000000">
                      <a:alpha val="43137"/>
                    </a:srgbClr>
                  </a:outerShdw>
                </a:effectLst>
              </a:rPr>
              <a:t>Century City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par>
                                <p:cTn id="11" presetID="22" presetClass="entr" presetSubtype="2"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par>
                                <p:cTn id="14" presetID="22" presetClass="entr" presetSubtype="2"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right)">
                                      <p:cBhvr>
                                        <p:cTn id="16" dur="500"/>
                                        <p:tgtEl>
                                          <p:spTgt spid="10"/>
                                        </p:tgtEl>
                                      </p:cBhvr>
                                    </p:animEffect>
                                  </p:childTnLst>
                                </p:cTn>
                              </p:par>
                            </p:childTnLst>
                          </p:cTn>
                        </p:par>
                        <p:par>
                          <p:cTn id="17" fill="hold" nodeType="afterGroup">
                            <p:stCondLst>
                              <p:cond delay="500"/>
                            </p:stCondLst>
                            <p:childTnLst>
                              <p:par>
                                <p:cTn id="18" presetID="1"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242" name="Rectangle 2"/>
          <p:cNvSpPr>
            <a:spLocks noGrp="1" noChangeArrowheads="1"/>
          </p:cNvSpPr>
          <p:nvPr>
            <p:ph type="ctrTitle"/>
          </p:nvPr>
        </p:nvSpPr>
        <p:spPr>
          <a:xfrm>
            <a:off x="34467" y="0"/>
            <a:ext cx="7772400" cy="1143000"/>
          </a:xfrm>
        </p:spPr>
        <p:txBody>
          <a:bodyPr/>
          <a:lstStyle/>
          <a:p>
            <a:pPr algn="l" eaLnBrk="1" hangingPunct="1"/>
            <a:r>
              <a:rPr lang="en-US" sz="5400" b="1" dirty="0" smtClean="0">
                <a:solidFill>
                  <a:srgbClr val="FEFFE5"/>
                </a:solidFill>
                <a:effectLst>
                  <a:outerShdw blurRad="38100" dist="38100" dir="2700000" algn="tl">
                    <a:srgbClr val="000000">
                      <a:alpha val="43137"/>
                    </a:srgbClr>
                  </a:outerShdw>
                </a:effectLst>
                <a:latin typeface="Arial" charset="0"/>
              </a:rPr>
              <a:t>Urban Hierarchies</a:t>
            </a:r>
            <a:endParaRPr lang="en-US" sz="5400" b="1" dirty="0">
              <a:solidFill>
                <a:srgbClr val="FEFFE5"/>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38483601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figure22_3"/>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1219200" y="0"/>
            <a:ext cx="6675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p:cNvSpPr txBox="1">
            <a:spLocks noChangeArrowheads="1"/>
          </p:cNvSpPr>
          <p:nvPr/>
        </p:nvSpPr>
        <p:spPr>
          <a:xfrm>
            <a:off x="6172200" y="3200400"/>
            <a:ext cx="2895600" cy="1752600"/>
          </a:xfrm>
          <a:prstGeom prst="rect">
            <a:avLst/>
          </a:prstGeom>
          <a:solidFill>
            <a:srgbClr val="FFFF99">
              <a:alpha val="89804"/>
            </a:srgbClr>
          </a:solidFill>
          <a:ln w="38100" cap="rnd">
            <a:solidFill>
              <a:srgbClr val="000099"/>
            </a:solidFill>
            <a:prstDash val="sysDot"/>
          </a:ln>
        </p:spPr>
        <p:txBody>
          <a:bodyPr/>
          <a:lstStyle/>
          <a:p>
            <a:pPr marL="342900" indent="-342900">
              <a:spcBef>
                <a:spcPct val="20000"/>
              </a:spcBef>
              <a:defRPr/>
            </a:pPr>
            <a:r>
              <a:rPr lang="en-US" sz="3200" kern="0" dirty="0">
                <a:solidFill>
                  <a:srgbClr val="800000"/>
                </a:solidFill>
                <a:latin typeface="+mn-lt"/>
                <a:ea typeface="+mn-ea"/>
              </a:rPr>
              <a:t>Site</a:t>
            </a:r>
          </a:p>
          <a:p>
            <a:pPr marL="338138" indent="-338138">
              <a:spcBef>
                <a:spcPct val="20000"/>
              </a:spcBef>
              <a:defRPr/>
            </a:pPr>
            <a:r>
              <a:rPr lang="en-US" sz="2400" kern="0" dirty="0">
                <a:solidFill>
                  <a:srgbClr val="800000"/>
                </a:solidFill>
                <a:latin typeface="+mn-lt"/>
                <a:ea typeface="+mn-ea"/>
              </a:rPr>
              <a:t>	* absolute location of a city</a:t>
            </a:r>
          </a:p>
          <a:p>
            <a:pPr marL="338138" indent="-338138">
              <a:spcBef>
                <a:spcPct val="20000"/>
              </a:spcBef>
              <a:defRPr/>
            </a:pPr>
            <a:r>
              <a:rPr lang="en-US" sz="2400" kern="0" dirty="0">
                <a:solidFill>
                  <a:srgbClr val="800000"/>
                </a:solidFill>
                <a:latin typeface="+mn-lt"/>
                <a:ea typeface="+mn-ea"/>
              </a:rPr>
              <a:t>	</a:t>
            </a:r>
          </a:p>
        </p:txBody>
      </p:sp>
      <p:sp>
        <p:nvSpPr>
          <p:cNvPr id="4" name="Rectangle 6"/>
          <p:cNvSpPr txBox="1">
            <a:spLocks noChangeArrowheads="1"/>
          </p:cNvSpPr>
          <p:nvPr/>
        </p:nvSpPr>
        <p:spPr>
          <a:xfrm>
            <a:off x="304800" y="685800"/>
            <a:ext cx="2895600" cy="1676400"/>
          </a:xfrm>
          <a:prstGeom prst="rect">
            <a:avLst/>
          </a:prstGeom>
          <a:solidFill>
            <a:srgbClr val="FFFF99">
              <a:alpha val="89804"/>
            </a:srgbClr>
          </a:solidFill>
          <a:ln w="38100" cap="rnd">
            <a:solidFill>
              <a:srgbClr val="000099"/>
            </a:solidFill>
            <a:prstDash val="sysDot"/>
          </a:ln>
        </p:spPr>
        <p:txBody>
          <a:bodyPr/>
          <a:lstStyle/>
          <a:p>
            <a:pPr marL="342900" indent="-342900">
              <a:spcBef>
                <a:spcPct val="20000"/>
              </a:spcBef>
              <a:defRPr/>
            </a:pPr>
            <a:r>
              <a:rPr lang="en-US" sz="3200" kern="0" dirty="0">
                <a:solidFill>
                  <a:srgbClr val="800000"/>
                </a:solidFill>
                <a:latin typeface="+mn-lt"/>
                <a:ea typeface="+mn-ea"/>
              </a:rPr>
              <a:t>Situation</a:t>
            </a:r>
          </a:p>
          <a:p>
            <a:pPr marL="225425" indent="-225425">
              <a:spcBef>
                <a:spcPct val="20000"/>
              </a:spcBef>
              <a:defRPr/>
            </a:pPr>
            <a:r>
              <a:rPr lang="en-US" sz="2400" kern="0" dirty="0">
                <a:solidFill>
                  <a:srgbClr val="800000"/>
                </a:solidFill>
                <a:latin typeface="+mn-lt"/>
                <a:ea typeface="+mn-ea"/>
              </a:rPr>
              <a:t>	* relative location of a city</a:t>
            </a:r>
          </a:p>
          <a:p>
            <a:pPr marL="225425" indent="-225425">
              <a:spcBef>
                <a:spcPct val="20000"/>
              </a:spcBef>
              <a:defRPr/>
            </a:pPr>
            <a:r>
              <a:rPr lang="en-US" sz="2400" kern="0" dirty="0">
                <a:solidFill>
                  <a:srgbClr val="800000"/>
                </a:solidFill>
                <a:latin typeface="+mn-lt"/>
                <a:ea typeface="+mn-ea"/>
              </a:rPr>
              <a:t>	</a:t>
            </a:r>
          </a:p>
        </p:txBody>
      </p:sp>
    </p:spTree>
    <p:extLst>
      <p:ext uri="{BB962C8B-B14F-4D97-AF65-F5344CB8AC3E}">
        <p14:creationId xmlns:p14="http://schemas.microsoft.com/office/powerpoint/2010/main" val="2699803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body" idx="1"/>
          </p:nvPr>
        </p:nvSpPr>
        <p:spPr>
          <a:xfrm>
            <a:off x="0" y="0"/>
            <a:ext cx="9144000" cy="6858000"/>
          </a:xfrm>
        </p:spPr>
        <p:txBody>
          <a:bodyPr/>
          <a:lstStyle/>
          <a:p>
            <a:pPr marL="0" indent="0" eaLnBrk="1" hangingPunct="1">
              <a:lnSpc>
                <a:spcPts val="2800"/>
              </a:lnSpc>
              <a:spcBef>
                <a:spcPct val="0"/>
              </a:spcBef>
              <a:buNone/>
            </a:pPr>
            <a:r>
              <a:rPr lang="en-US" sz="2800" b="1" dirty="0">
                <a:solidFill>
                  <a:srgbClr val="800000"/>
                </a:solidFill>
                <a:latin typeface="Arial" charset="0"/>
              </a:rPr>
              <a:t>U</a:t>
            </a:r>
            <a:r>
              <a:rPr lang="en-US" sz="2800" b="1" dirty="0" smtClean="0">
                <a:solidFill>
                  <a:srgbClr val="800000"/>
                </a:solidFill>
                <a:latin typeface="Arial" charset="0"/>
              </a:rPr>
              <a:t>rban hierarchies … why cities are of different sizes, &amp; how they are arranged  …</a:t>
            </a:r>
          </a:p>
          <a:p>
            <a:pPr marL="590550" indent="-533400" eaLnBrk="1" hangingPunct="1">
              <a:lnSpc>
                <a:spcPts val="2800"/>
              </a:lnSpc>
              <a:spcBef>
                <a:spcPct val="0"/>
              </a:spcBef>
            </a:pPr>
            <a:r>
              <a:rPr lang="en-US" sz="2800" b="1" dirty="0" smtClean="0">
                <a:solidFill>
                  <a:srgbClr val="800000"/>
                </a:solidFill>
                <a:latin typeface="Arial" charset="0"/>
              </a:rPr>
              <a:t>Site</a:t>
            </a:r>
            <a:r>
              <a:rPr lang="en-US" sz="2800" dirty="0">
                <a:solidFill>
                  <a:srgbClr val="800000"/>
                </a:solidFill>
                <a:latin typeface="Arial" charset="0"/>
              </a:rPr>
              <a:t>: physical qualities of a place; valley, coastal plain, plateau, island,… Paris (first established on the Seine River), </a:t>
            </a:r>
            <a:r>
              <a:rPr lang="en-US" sz="2800" dirty="0" smtClean="0">
                <a:solidFill>
                  <a:srgbClr val="800000"/>
                </a:solidFill>
                <a:latin typeface="Arial" charset="0"/>
              </a:rPr>
              <a:t>[Singapore </a:t>
            </a:r>
            <a:r>
              <a:rPr lang="en-US" sz="2800" dirty="0">
                <a:solidFill>
                  <a:srgbClr val="800000"/>
                </a:solidFill>
                <a:latin typeface="Arial" charset="0"/>
              </a:rPr>
              <a:t>(separation from Malaysia</a:t>
            </a:r>
            <a:r>
              <a:rPr lang="en-US" sz="2800" dirty="0" smtClean="0">
                <a:solidFill>
                  <a:srgbClr val="800000"/>
                </a:solidFill>
                <a:latin typeface="Arial" charset="0"/>
              </a:rPr>
              <a:t>)]</a:t>
            </a:r>
            <a:endParaRPr lang="en-US" sz="2800" dirty="0">
              <a:solidFill>
                <a:srgbClr val="800000"/>
              </a:solidFill>
              <a:latin typeface="Arial" charset="0"/>
            </a:endParaRPr>
          </a:p>
          <a:p>
            <a:pPr marL="590550" indent="-533400" eaLnBrk="1" hangingPunct="1">
              <a:lnSpc>
                <a:spcPts val="2800"/>
              </a:lnSpc>
              <a:spcBef>
                <a:spcPct val="0"/>
              </a:spcBef>
            </a:pPr>
            <a:r>
              <a:rPr lang="en-US" sz="2800" dirty="0" smtClean="0">
                <a:solidFill>
                  <a:srgbClr val="800000"/>
                </a:solidFill>
                <a:latin typeface="Arial" charset="0"/>
              </a:rPr>
              <a:t>[a </a:t>
            </a:r>
            <a:r>
              <a:rPr lang="en-US" sz="2800" dirty="0">
                <a:solidFill>
                  <a:srgbClr val="800000"/>
                </a:solidFill>
                <a:latin typeface="Arial" charset="0"/>
              </a:rPr>
              <a:t>city</a:t>
            </a:r>
            <a:r>
              <a:rPr lang="ja-JP" altLang="en-US" sz="2800" dirty="0">
                <a:solidFill>
                  <a:srgbClr val="800000"/>
                </a:solidFill>
                <a:latin typeface="Arial" charset="0"/>
              </a:rPr>
              <a:t>’</a:t>
            </a:r>
            <a:r>
              <a:rPr lang="en-US" sz="2800" dirty="0">
                <a:solidFill>
                  <a:srgbClr val="800000"/>
                </a:solidFill>
                <a:latin typeface="Arial" charset="0"/>
              </a:rPr>
              <a:t>s </a:t>
            </a:r>
            <a:r>
              <a:rPr lang="en-US" sz="2800" dirty="0" smtClean="0">
                <a:solidFill>
                  <a:srgbClr val="800000"/>
                </a:solidFill>
                <a:latin typeface="Arial" charset="0"/>
              </a:rPr>
              <a:t>location is often </a:t>
            </a:r>
            <a:r>
              <a:rPr lang="en-US" sz="2800" dirty="0">
                <a:solidFill>
                  <a:srgbClr val="800000"/>
                </a:solidFill>
                <a:latin typeface="Arial" charset="0"/>
              </a:rPr>
              <a:t>chosen for trade, defense, or </a:t>
            </a:r>
            <a:r>
              <a:rPr lang="en-US" sz="2800" dirty="0" smtClean="0">
                <a:solidFill>
                  <a:srgbClr val="800000"/>
                </a:solidFill>
                <a:latin typeface="Arial" charset="0"/>
              </a:rPr>
              <a:t>religion]</a:t>
            </a:r>
            <a:endParaRPr lang="en-US" sz="2800" dirty="0">
              <a:solidFill>
                <a:srgbClr val="800000"/>
              </a:solidFill>
              <a:latin typeface="Arial" charset="0"/>
            </a:endParaRPr>
          </a:p>
          <a:p>
            <a:pPr marL="590550" indent="-533400" eaLnBrk="1" hangingPunct="1">
              <a:lnSpc>
                <a:spcPts val="2800"/>
              </a:lnSpc>
              <a:spcBef>
                <a:spcPct val="0"/>
              </a:spcBef>
            </a:pPr>
            <a:r>
              <a:rPr lang="en-US" sz="2800" b="1" dirty="0">
                <a:solidFill>
                  <a:srgbClr val="800000"/>
                </a:solidFill>
                <a:latin typeface="Arial" charset="0"/>
              </a:rPr>
              <a:t>Situation</a:t>
            </a:r>
            <a:r>
              <a:rPr lang="en-US" sz="2800" dirty="0">
                <a:solidFill>
                  <a:srgbClr val="800000"/>
                </a:solidFill>
                <a:latin typeface="Arial" charset="0"/>
              </a:rPr>
              <a:t>: position relative to </a:t>
            </a:r>
            <a:r>
              <a:rPr lang="en-US" sz="2800" dirty="0" smtClean="0">
                <a:solidFill>
                  <a:srgbClr val="800000"/>
                </a:solidFill>
                <a:latin typeface="Arial" charset="0"/>
              </a:rPr>
              <a:t>other things … like travel </a:t>
            </a:r>
            <a:r>
              <a:rPr lang="en-US" sz="2800" dirty="0">
                <a:solidFill>
                  <a:srgbClr val="800000"/>
                </a:solidFill>
                <a:latin typeface="Arial" charset="0"/>
              </a:rPr>
              <a:t>routes, farmlands, manufacturing complexes, towns, cities </a:t>
            </a:r>
            <a:r>
              <a:rPr lang="en-US" sz="2800" dirty="0" smtClean="0">
                <a:solidFill>
                  <a:srgbClr val="800000"/>
                </a:solidFill>
                <a:latin typeface="Arial" charset="0"/>
              </a:rPr>
              <a:t>(it’s near </a:t>
            </a:r>
            <a:r>
              <a:rPr lang="en-US" sz="2800" dirty="0">
                <a:solidFill>
                  <a:srgbClr val="800000"/>
                </a:solidFill>
                <a:latin typeface="Arial" charset="0"/>
              </a:rPr>
              <a:t>&amp; distant surroundings); </a:t>
            </a:r>
            <a:r>
              <a:rPr lang="en-US" sz="2800" dirty="0" smtClean="0">
                <a:solidFill>
                  <a:srgbClr val="800000"/>
                </a:solidFill>
                <a:latin typeface="Arial" charset="0"/>
              </a:rPr>
              <a:t>this is subject </a:t>
            </a:r>
            <a:r>
              <a:rPr lang="en-US" sz="2800" dirty="0">
                <a:solidFill>
                  <a:srgbClr val="800000"/>
                </a:solidFill>
                <a:latin typeface="Arial" charset="0"/>
              </a:rPr>
              <a:t>to </a:t>
            </a:r>
            <a:r>
              <a:rPr lang="en-US" sz="2800" dirty="0" smtClean="0">
                <a:solidFill>
                  <a:srgbClr val="800000"/>
                </a:solidFill>
                <a:latin typeface="Arial" charset="0"/>
              </a:rPr>
              <a:t>change over time: [Chicago, Shenzhen (favorable), </a:t>
            </a:r>
            <a:r>
              <a:rPr lang="ja-JP" altLang="en-US" sz="2800" dirty="0" smtClean="0">
                <a:solidFill>
                  <a:srgbClr val="800000"/>
                </a:solidFill>
                <a:latin typeface="Arial" charset="0"/>
              </a:rPr>
              <a:t>“</a:t>
            </a:r>
            <a:r>
              <a:rPr lang="en-US" sz="2800" dirty="0" smtClean="0">
                <a:solidFill>
                  <a:srgbClr val="800000"/>
                </a:solidFill>
                <a:latin typeface="Arial" charset="0"/>
              </a:rPr>
              <a:t>Rust Belt</a:t>
            </a:r>
            <a:r>
              <a:rPr lang="ja-JP" altLang="en-US" sz="2800" dirty="0" smtClean="0">
                <a:solidFill>
                  <a:srgbClr val="800000"/>
                </a:solidFill>
                <a:latin typeface="Arial" charset="0"/>
              </a:rPr>
              <a:t>”</a:t>
            </a:r>
            <a:r>
              <a:rPr lang="en-US" sz="2800" dirty="0" smtClean="0">
                <a:solidFill>
                  <a:srgbClr val="800000"/>
                </a:solidFill>
                <a:latin typeface="Arial" charset="0"/>
              </a:rPr>
              <a:t> (unfavorable)]</a:t>
            </a:r>
            <a:endParaRPr lang="en-US" sz="2800" dirty="0">
              <a:solidFill>
                <a:srgbClr val="800000"/>
              </a:solidFill>
              <a:latin typeface="Arial" charset="0"/>
            </a:endParaRPr>
          </a:p>
          <a:p>
            <a:pPr marL="590550" indent="-533400" eaLnBrk="1" hangingPunct="1">
              <a:lnSpc>
                <a:spcPts val="2800"/>
              </a:lnSpc>
              <a:spcBef>
                <a:spcPct val="0"/>
              </a:spcBef>
            </a:pPr>
            <a:r>
              <a:rPr lang="en-US" sz="2800" dirty="0">
                <a:solidFill>
                  <a:srgbClr val="800000"/>
                </a:solidFill>
                <a:latin typeface="Arial" charset="0"/>
              </a:rPr>
              <a:t>[</a:t>
            </a:r>
            <a:r>
              <a:rPr lang="en-US" sz="2800" dirty="0" smtClean="0">
                <a:solidFill>
                  <a:srgbClr val="800000"/>
                </a:solidFill>
                <a:latin typeface="Arial" charset="0"/>
              </a:rPr>
              <a:t>a </a:t>
            </a:r>
            <a:r>
              <a:rPr lang="en-US" sz="2800" dirty="0">
                <a:solidFill>
                  <a:srgbClr val="800000"/>
                </a:solidFill>
                <a:latin typeface="Arial" charset="0"/>
              </a:rPr>
              <a:t>city</a:t>
            </a:r>
            <a:r>
              <a:rPr lang="ja-JP" altLang="en-US" sz="2800" dirty="0">
                <a:solidFill>
                  <a:srgbClr val="800000"/>
                </a:solidFill>
                <a:latin typeface="Arial" charset="0"/>
              </a:rPr>
              <a:t>’</a:t>
            </a:r>
            <a:r>
              <a:rPr lang="en-US" sz="2800" dirty="0">
                <a:solidFill>
                  <a:srgbClr val="800000"/>
                </a:solidFill>
                <a:latin typeface="Arial" charset="0"/>
              </a:rPr>
              <a:t>s place in the region and the world around </a:t>
            </a:r>
            <a:r>
              <a:rPr lang="en-US" sz="2800" dirty="0" smtClean="0">
                <a:solidFill>
                  <a:srgbClr val="800000"/>
                </a:solidFill>
                <a:latin typeface="Arial" charset="0"/>
              </a:rPr>
              <a:t>it]</a:t>
            </a:r>
            <a:endParaRPr lang="en-US" sz="2800" dirty="0">
              <a:solidFill>
                <a:srgbClr val="800000"/>
              </a:solidFill>
              <a:latin typeface="Arial" charset="0"/>
            </a:endParaRPr>
          </a:p>
          <a:p>
            <a:pPr marL="990600" lvl="1" indent="-533400" eaLnBrk="1" hangingPunct="1">
              <a:lnSpc>
                <a:spcPts val="2800"/>
              </a:lnSpc>
              <a:spcBef>
                <a:spcPct val="0"/>
              </a:spcBef>
            </a:pPr>
            <a:endParaRPr lang="en-US" b="1" dirty="0">
              <a:solidFill>
                <a:srgbClr val="800000"/>
              </a:solidFill>
              <a:latin typeface="Arial" charset="0"/>
            </a:endParaRPr>
          </a:p>
        </p:txBody>
      </p:sp>
    </p:spTree>
    <p:extLst>
      <p:ext uri="{BB962C8B-B14F-4D97-AF65-F5344CB8AC3E}">
        <p14:creationId xmlns:p14="http://schemas.microsoft.com/office/powerpoint/2010/main" val="31736323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blinds(horizontal)">
                                      <p:cBhvr>
                                        <p:cTn id="7" dur="500"/>
                                        <p:tgtEl>
                                          <p:spTgt spid="184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blinds(horizontal)">
                                      <p:cBhvr>
                                        <p:cTn id="12" dur="500"/>
                                        <p:tgtEl>
                                          <p:spTgt spid="184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434">
                                            <p:txEl>
                                              <p:pRg st="2" end="2"/>
                                            </p:txEl>
                                          </p:spTgt>
                                        </p:tgtEl>
                                        <p:attrNameLst>
                                          <p:attrName>style.visibility</p:attrName>
                                        </p:attrNameLst>
                                      </p:cBhvr>
                                      <p:to>
                                        <p:strVal val="visible"/>
                                      </p:to>
                                    </p:set>
                                    <p:animEffect transition="in" filter="blinds(horizontal)">
                                      <p:cBhvr>
                                        <p:cTn id="17" dur="500"/>
                                        <p:tgtEl>
                                          <p:spTgt spid="184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434">
                                            <p:txEl>
                                              <p:pRg st="3" end="3"/>
                                            </p:txEl>
                                          </p:spTgt>
                                        </p:tgtEl>
                                        <p:attrNameLst>
                                          <p:attrName>style.visibility</p:attrName>
                                        </p:attrNameLst>
                                      </p:cBhvr>
                                      <p:to>
                                        <p:strVal val="visible"/>
                                      </p:to>
                                    </p:set>
                                    <p:animEffect transition="in" filter="blinds(horizontal)">
                                      <p:cBhvr>
                                        <p:cTn id="22" dur="500"/>
                                        <p:tgtEl>
                                          <p:spTgt spid="1843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4">
                                            <p:txEl>
                                              <p:pRg st="4" end="4"/>
                                            </p:txEl>
                                          </p:spTgt>
                                        </p:tgtEl>
                                        <p:attrNameLst>
                                          <p:attrName>style.visibility</p:attrName>
                                        </p:attrNameLst>
                                      </p:cBhvr>
                                      <p:to>
                                        <p:strVal val="visible"/>
                                      </p:to>
                                    </p:set>
                                    <p:animEffect transition="in" filter="blinds(horizontal)">
                                      <p:cBhvr>
                                        <p:cTn id="27" dur="5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bldLvl="2"/>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0" y="0"/>
            <a:ext cx="9144000" cy="685800"/>
          </a:xfrm>
        </p:spPr>
        <p:txBody>
          <a:bodyPr/>
          <a:lstStyle/>
          <a:p>
            <a:pPr marL="0" indent="0" eaLnBrk="1" hangingPunct="1">
              <a:buNone/>
            </a:pPr>
            <a:r>
              <a:rPr lang="en-US" b="1" dirty="0">
                <a:solidFill>
                  <a:srgbClr val="800000"/>
                </a:solidFill>
                <a:latin typeface="Arial" charset="0"/>
              </a:rPr>
              <a:t>Urban </a:t>
            </a:r>
            <a:r>
              <a:rPr lang="en-US" b="1" dirty="0" smtClean="0">
                <a:solidFill>
                  <a:srgbClr val="800000"/>
                </a:solidFill>
                <a:latin typeface="Arial" charset="0"/>
              </a:rPr>
              <a:t>Function</a:t>
            </a:r>
            <a:endParaRPr lang="en-US" b="1" dirty="0">
              <a:solidFill>
                <a:srgbClr val="800000"/>
              </a:solidFill>
              <a:latin typeface="Arial" charset="0"/>
            </a:endParaRPr>
          </a:p>
        </p:txBody>
      </p:sp>
      <p:pic>
        <p:nvPicPr>
          <p:cNvPr id="4505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609600"/>
            <a:ext cx="5029200" cy="366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3048000" y="3429000"/>
            <a:ext cx="2133600" cy="830997"/>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Basic Sector – generates $</a:t>
            </a:r>
            <a:endParaRPr lang="en-US" sz="2400" dirty="0">
              <a:solidFill>
                <a:srgbClr val="FFFFCC"/>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8652" y="152400"/>
            <a:ext cx="3692948" cy="4122949"/>
          </a:xfrm>
          <a:prstGeom prst="rect">
            <a:avLst/>
          </a:prstGeom>
        </p:spPr>
      </p:pic>
      <p:sp>
        <p:nvSpPr>
          <p:cNvPr id="7" name="TextBox 6"/>
          <p:cNvSpPr txBox="1">
            <a:spLocks noChangeArrowheads="1"/>
          </p:cNvSpPr>
          <p:nvPr/>
        </p:nvSpPr>
        <p:spPr bwMode="auto">
          <a:xfrm>
            <a:off x="6553200" y="3436203"/>
            <a:ext cx="2438400" cy="830997"/>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Non-basic </a:t>
            </a:r>
            <a:br>
              <a:rPr lang="en-US" sz="2400" dirty="0" smtClean="0">
                <a:solidFill>
                  <a:srgbClr val="FFFFCC"/>
                </a:solidFill>
                <a:effectLst>
                  <a:outerShdw blurRad="38100" dist="38100" dir="2700000" algn="tl">
                    <a:srgbClr val="000000">
                      <a:alpha val="43137"/>
                    </a:srgbClr>
                  </a:outerShdw>
                </a:effectLst>
              </a:rPr>
            </a:br>
            <a:r>
              <a:rPr lang="en-US" sz="2400" dirty="0" smtClean="0">
                <a:solidFill>
                  <a:srgbClr val="FFFFCC"/>
                </a:solidFill>
                <a:effectLst>
                  <a:outerShdw blurRad="38100" dist="38100" dir="2700000" algn="tl">
                    <a:srgbClr val="000000">
                      <a:alpha val="43137"/>
                    </a:srgbClr>
                  </a:outerShdw>
                </a:effectLst>
              </a:rPr>
              <a:t>Sector - service</a:t>
            </a:r>
            <a:endParaRPr lang="en-US" sz="2400" dirty="0">
              <a:solidFill>
                <a:srgbClr val="FFFFCC"/>
              </a:solidFill>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0729" y="4419601"/>
            <a:ext cx="5050871" cy="2286000"/>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57800" y="4419292"/>
            <a:ext cx="3733800" cy="2311874"/>
          </a:xfrm>
          <a:prstGeom prst="rect">
            <a:avLst/>
          </a:prstGeom>
        </p:spPr>
      </p:pic>
      <p:sp>
        <p:nvSpPr>
          <p:cNvPr id="10" name="TextBox 9"/>
          <p:cNvSpPr txBox="1">
            <a:spLocks noChangeArrowheads="1"/>
          </p:cNvSpPr>
          <p:nvPr/>
        </p:nvSpPr>
        <p:spPr bwMode="auto">
          <a:xfrm>
            <a:off x="152400" y="4419600"/>
            <a:ext cx="1905000" cy="830997"/>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Dependent on non-local</a:t>
            </a:r>
            <a:endParaRPr lang="en-US" sz="2400" dirty="0">
              <a:solidFill>
                <a:srgbClr val="FFFFCC"/>
              </a:solidFill>
              <a:effectLst>
                <a:outerShdw blurRad="38100" dist="38100" dir="2700000" algn="tl">
                  <a:srgbClr val="000000">
                    <a:alpha val="43137"/>
                  </a:srgbClr>
                </a:outerShdw>
              </a:effectLst>
            </a:endParaRPr>
          </a:p>
        </p:txBody>
      </p:sp>
      <p:sp>
        <p:nvSpPr>
          <p:cNvPr id="11" name="TextBox 10"/>
          <p:cNvSpPr txBox="1">
            <a:spLocks noChangeArrowheads="1"/>
          </p:cNvSpPr>
          <p:nvPr/>
        </p:nvSpPr>
        <p:spPr bwMode="auto">
          <a:xfrm>
            <a:off x="5257800" y="4419600"/>
            <a:ext cx="1676400" cy="830997"/>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Dependent on local</a:t>
            </a:r>
            <a:endParaRPr lang="en-US" sz="2400" dirty="0">
              <a:solidFill>
                <a:srgbClr val="FFFFCC"/>
              </a:solidFill>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dissolve">
                                      <p:cBhvr>
                                        <p:cTn id="7" dur="500"/>
                                        <p:tgtEl>
                                          <p:spTgt spid="4505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tgtEl>
                                          <p:spTgt spid="3"/>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dissolve">
                                      <p:cBhvr>
                                        <p:cTn id="22" dur="500"/>
                                        <p:tgtEl>
                                          <p:spTgt spid="2"/>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dissolve">
                                      <p:cBhvr>
                                        <p:cTn id="25" dur="500"/>
                                        <p:tgtEl>
                                          <p:spTgt spid="7"/>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dissolve">
                                      <p:cBhvr>
                                        <p:cTn id="29" dur="500"/>
                                        <p:tgtEl>
                                          <p:spTgt spid="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dissolv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1"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0" y="0"/>
            <a:ext cx="9144000" cy="6858000"/>
          </a:xfrm>
        </p:spPr>
        <p:txBody>
          <a:bodyPr/>
          <a:lstStyle/>
          <a:p>
            <a:pPr marL="0" indent="0" eaLnBrk="1" hangingPunct="1">
              <a:spcBef>
                <a:spcPts val="0"/>
              </a:spcBef>
              <a:buNone/>
            </a:pPr>
            <a:r>
              <a:rPr lang="en-US" sz="2800" b="1" dirty="0">
                <a:solidFill>
                  <a:srgbClr val="800000"/>
                </a:solidFill>
                <a:latin typeface="Arial" charset="0"/>
              </a:rPr>
              <a:t>Urban Function</a:t>
            </a:r>
          </a:p>
          <a:p>
            <a:pPr marL="284163" lvl="1" indent="-266700" eaLnBrk="1" hangingPunct="1">
              <a:spcBef>
                <a:spcPts val="0"/>
              </a:spcBef>
            </a:pPr>
            <a:r>
              <a:rPr lang="en-US" dirty="0">
                <a:solidFill>
                  <a:srgbClr val="800000"/>
                </a:solidFill>
                <a:latin typeface="Arial" charset="0"/>
              </a:rPr>
              <a:t>Basic sector – </a:t>
            </a:r>
            <a:r>
              <a:rPr lang="en-US" dirty="0" smtClean="0">
                <a:solidFill>
                  <a:srgbClr val="800000"/>
                </a:solidFill>
                <a:latin typeface="Arial" charset="0"/>
              </a:rPr>
              <a:t>(manufacturing sector) made </a:t>
            </a:r>
            <a:r>
              <a:rPr lang="en-US" dirty="0">
                <a:solidFill>
                  <a:srgbClr val="800000"/>
                </a:solidFill>
                <a:latin typeface="Arial" charset="0"/>
              </a:rPr>
              <a:t>up of local businesses (firms) that produce goods for export and generates an inflow of $; manufacturing and resource-oriented firms (like logging or mining) are usually considered to be basic sector firms because their profits depend largely upon non-local factors (they usually export their goods)</a:t>
            </a:r>
          </a:p>
          <a:p>
            <a:pPr marL="284163" lvl="1" indent="-266700" eaLnBrk="1" hangingPunct="1">
              <a:spcBef>
                <a:spcPts val="0"/>
              </a:spcBef>
            </a:pPr>
            <a:r>
              <a:rPr lang="en-US" dirty="0">
                <a:solidFill>
                  <a:srgbClr val="800000"/>
                </a:solidFill>
                <a:latin typeface="Arial" charset="0"/>
              </a:rPr>
              <a:t>Non-basic sector – </a:t>
            </a:r>
            <a:r>
              <a:rPr lang="en-US" dirty="0" smtClean="0">
                <a:solidFill>
                  <a:srgbClr val="800000"/>
                </a:solidFill>
                <a:latin typeface="Arial" charset="0"/>
              </a:rPr>
              <a:t>(service sector) composed </a:t>
            </a:r>
            <a:r>
              <a:rPr lang="en-US" dirty="0">
                <a:solidFill>
                  <a:srgbClr val="800000"/>
                </a:solidFill>
                <a:latin typeface="Arial" charset="0"/>
              </a:rPr>
              <a:t>of firms that depend largely upon local business conditions or are responsible for the functioning of the city itself (e.g. drycleaners, restaurants, grocery stores, local transit, schools, city </a:t>
            </a:r>
            <a:r>
              <a:rPr lang="en-US" dirty="0" err="1">
                <a:solidFill>
                  <a:srgbClr val="800000"/>
                </a:solidFill>
                <a:latin typeface="Arial" charset="0"/>
              </a:rPr>
              <a:t>gov</a:t>
            </a:r>
            <a:r>
              <a:rPr lang="ja-JP" altLang="en-US" dirty="0">
                <a:solidFill>
                  <a:srgbClr val="800000"/>
                </a:solidFill>
                <a:latin typeface="Arial" charset="0"/>
              </a:rPr>
              <a:t>’</a:t>
            </a:r>
            <a:r>
              <a:rPr lang="en-US" dirty="0">
                <a:solidFill>
                  <a:srgbClr val="800000"/>
                </a:solidFill>
                <a:latin typeface="Arial" charset="0"/>
              </a:rPr>
              <a:t>t,…</a:t>
            </a:r>
            <a:r>
              <a:rPr lang="en-US" dirty="0" smtClean="0">
                <a:solidFill>
                  <a:srgbClr val="800000"/>
                </a:solidFill>
                <a:latin typeface="Arial" charset="0"/>
              </a:rPr>
              <a:t>)</a:t>
            </a:r>
            <a:endParaRPr lang="en-US" dirty="0">
              <a:solidFill>
                <a:srgbClr val="8000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dissolve">
                                      <p:cBhvr>
                                        <p:cTn id="7" dur="500"/>
                                        <p:tgtEl>
                                          <p:spTgt spid="389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14">
                                            <p:txEl>
                                              <p:pRg st="1" end="1"/>
                                            </p:txEl>
                                          </p:spTgt>
                                        </p:tgtEl>
                                        <p:attrNameLst>
                                          <p:attrName>style.visibility</p:attrName>
                                        </p:attrNameLst>
                                      </p:cBhvr>
                                      <p:to>
                                        <p:strVal val="visible"/>
                                      </p:to>
                                    </p:set>
                                    <p:animEffect transition="in" filter="dissolve">
                                      <p:cBhvr>
                                        <p:cTn id="12" dur="500"/>
                                        <p:tgtEl>
                                          <p:spTgt spid="389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914">
                                            <p:txEl>
                                              <p:pRg st="2" end="2"/>
                                            </p:txEl>
                                          </p:spTgt>
                                        </p:tgtEl>
                                        <p:attrNameLst>
                                          <p:attrName>style.visibility</p:attrName>
                                        </p:attrNameLst>
                                      </p:cBhvr>
                                      <p:to>
                                        <p:strVal val="visible"/>
                                      </p:to>
                                    </p:set>
                                    <p:animEffect transition="in" filter="dissolve">
                                      <p:cBhvr>
                                        <p:cTn id="17" dur="500"/>
                                        <p:tgtEl>
                                          <p:spTgt spid="389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bldLvl="2"/>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3" cstate="email">
            <a:clrChange>
              <a:clrFrom>
                <a:srgbClr val="FDFDFD"/>
              </a:clrFrom>
              <a:clrTo>
                <a:srgbClr val="FDFDFD">
                  <a:alpha val="0"/>
                </a:srgbClr>
              </a:clrTo>
            </a:clrChange>
            <a:lum bright="-10000" contrast="40000"/>
            <a:extLst>
              <a:ext uri="{28A0092B-C50C-407E-A947-70E740481C1C}">
                <a14:useLocalDpi xmlns:a14="http://schemas.microsoft.com/office/drawing/2010/main"/>
              </a:ext>
            </a:extLst>
          </a:blip>
          <a:srcRect/>
          <a:stretch>
            <a:fillRect/>
          </a:stretch>
        </p:blipFill>
        <p:spPr bwMode="auto">
          <a:xfrm>
            <a:off x="3429000" y="444500"/>
            <a:ext cx="5715000" cy="451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0"/>
            <a:ext cx="9144000" cy="685800"/>
          </a:xfrm>
          <a:prstGeom prst="rect">
            <a:avLst/>
          </a:prstGeom>
          <a:noFill/>
          <a:ln w="9525">
            <a:noFill/>
            <a:miter lim="800000"/>
            <a:headEnd/>
            <a:tailEnd/>
          </a:ln>
        </p:spPr>
        <p:txBody>
          <a:bodyPr/>
          <a:lstStyle/>
          <a:p>
            <a:pPr>
              <a:spcBef>
                <a:spcPct val="20000"/>
              </a:spcBef>
              <a:defRPr/>
            </a:pPr>
            <a:r>
              <a:rPr lang="en-US" sz="3200" b="1" kern="0" dirty="0">
                <a:solidFill>
                  <a:srgbClr val="800000"/>
                </a:solidFill>
                <a:latin typeface="+mn-lt"/>
                <a:ea typeface="+mn-ea"/>
              </a:rPr>
              <a:t>Urban Function</a:t>
            </a:r>
          </a:p>
        </p:txBody>
      </p:sp>
      <p:sp>
        <p:nvSpPr>
          <p:cNvPr id="7" name="Rectangle 2"/>
          <p:cNvSpPr txBox="1">
            <a:spLocks noChangeArrowheads="1"/>
          </p:cNvSpPr>
          <p:nvPr/>
        </p:nvSpPr>
        <p:spPr bwMode="auto">
          <a:xfrm>
            <a:off x="4114800" y="381000"/>
            <a:ext cx="472682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r" eaLnBrk="1" hangingPunct="1">
              <a:spcBef>
                <a:spcPts val="600"/>
              </a:spcBef>
              <a:buNone/>
            </a:pPr>
            <a:r>
              <a:rPr lang="en-US" sz="2800" b="1" dirty="0" smtClean="0">
                <a:solidFill>
                  <a:srgbClr val="800000"/>
                </a:solidFill>
                <a:latin typeface="Arial" charset="0"/>
              </a:rPr>
              <a:t>Economic base theory</a:t>
            </a:r>
            <a:endParaRPr lang="en-US" sz="2800" b="1" dirty="0">
              <a:solidFill>
                <a:srgbClr val="800000"/>
              </a:solidFill>
              <a:latin typeface="Arial" charset="0"/>
            </a:endParaRPr>
          </a:p>
        </p:txBody>
      </p:sp>
      <p:sp>
        <p:nvSpPr>
          <p:cNvPr id="8" name="Rectangle 2"/>
          <p:cNvSpPr txBox="1">
            <a:spLocks noChangeArrowheads="1"/>
          </p:cNvSpPr>
          <p:nvPr/>
        </p:nvSpPr>
        <p:spPr bwMode="auto">
          <a:xfrm>
            <a:off x="-2422" y="685800"/>
            <a:ext cx="350762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39725" indent="-339725" eaLnBrk="1" hangingPunct="1">
              <a:spcBef>
                <a:spcPts val="600"/>
              </a:spcBef>
            </a:pPr>
            <a:r>
              <a:rPr lang="en-US" sz="2800" b="1" dirty="0" smtClean="0">
                <a:solidFill>
                  <a:srgbClr val="800000"/>
                </a:solidFill>
                <a:latin typeface="Arial" charset="0"/>
              </a:rPr>
              <a:t>Multiplier effect</a:t>
            </a:r>
          </a:p>
          <a:p>
            <a:pPr marL="339725" indent="-339725" eaLnBrk="1" hangingPunct="1">
              <a:spcBef>
                <a:spcPts val="600"/>
              </a:spcBef>
            </a:pPr>
            <a:r>
              <a:rPr lang="en-US" sz="2800" b="1" dirty="0" smtClean="0">
                <a:solidFill>
                  <a:srgbClr val="800000"/>
                </a:solidFill>
                <a:latin typeface="Arial" charset="0"/>
              </a:rPr>
              <a:t>Functional specialization</a:t>
            </a:r>
            <a:endParaRPr lang="en-US" sz="2800" b="1" dirty="0">
              <a:solidFill>
                <a:srgbClr val="800000"/>
              </a:solidFill>
              <a:latin typeface="Arial" charset="0"/>
            </a:endParaRPr>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7358" y="2286000"/>
            <a:ext cx="3414042" cy="2590800"/>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2401" y="5029200"/>
            <a:ext cx="3429000" cy="1678984"/>
          </a:xfrm>
          <a:prstGeom prst="rect">
            <a:avLst/>
          </a:prstGeom>
        </p:spPr>
      </p:pic>
      <p:sp>
        <p:nvSpPr>
          <p:cNvPr id="11" name="TextBox 10"/>
          <p:cNvSpPr txBox="1">
            <a:spLocks noChangeArrowheads="1"/>
          </p:cNvSpPr>
          <p:nvPr/>
        </p:nvSpPr>
        <p:spPr bwMode="auto">
          <a:xfrm>
            <a:off x="1981200" y="4415135"/>
            <a:ext cx="1600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Pittsburgh</a:t>
            </a:r>
            <a:endParaRPr lang="en-US" sz="2400" dirty="0">
              <a:solidFill>
                <a:srgbClr val="FFFFCC"/>
              </a:solidFill>
              <a:effectLst>
                <a:outerShdw blurRad="38100" dist="38100" dir="2700000" algn="tl">
                  <a:srgbClr val="000000">
                    <a:alpha val="43137"/>
                  </a:srgbClr>
                </a:outerShdw>
              </a:effectLst>
            </a:endParaRPr>
          </a:p>
        </p:txBody>
      </p:sp>
      <p:sp>
        <p:nvSpPr>
          <p:cNvPr id="12" name="TextBox 11"/>
          <p:cNvSpPr txBox="1">
            <a:spLocks noChangeArrowheads="1"/>
          </p:cNvSpPr>
          <p:nvPr/>
        </p:nvSpPr>
        <p:spPr bwMode="auto">
          <a:xfrm>
            <a:off x="152400" y="5029200"/>
            <a:ext cx="1219200" cy="461665"/>
          </a:xfrm>
          <a:prstGeom prst="rect">
            <a:avLst/>
          </a:prstGeom>
          <a:solidFill>
            <a:srgbClr val="000000">
              <a:alpha val="50196"/>
            </a:srgbClr>
          </a:solidFill>
          <a:ln w="9525">
            <a:noFill/>
            <a:miter lim="800000"/>
            <a:headEnd/>
            <a:tailEnd/>
          </a:ln>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smtClean="0">
                <a:solidFill>
                  <a:srgbClr val="FFFFCC"/>
                </a:solidFill>
                <a:effectLst>
                  <a:outerShdw blurRad="38100" dist="38100" dir="2700000" algn="tl">
                    <a:srgbClr val="000000">
                      <a:alpha val="43137"/>
                    </a:srgbClr>
                  </a:outerShdw>
                </a:effectLst>
              </a:rPr>
              <a:t>Detroit</a:t>
            </a:r>
            <a:endParaRPr lang="en-US" sz="2400" dirty="0">
              <a:solidFill>
                <a:srgbClr val="FFFFCC"/>
              </a:solidFill>
              <a:effectLst>
                <a:outerShdw blurRad="38100" dist="38100" dir="2700000" algn="tl">
                  <a:srgbClr val="000000">
                    <a:alpha val="43137"/>
                  </a:srgbClr>
                </a:outerShdw>
              </a:effectLst>
            </a:endParaRPr>
          </a:p>
        </p:txBody>
      </p:sp>
      <p:pic>
        <p:nvPicPr>
          <p:cNvPr id="13" name="Picture 4"/>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738085" y="4954308"/>
            <a:ext cx="3196115" cy="175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rotWithShape="1">
          <a:blip r:embed="rId7" cstate="email">
            <a:lum contrast="10000"/>
            <a:extLst>
              <a:ext uri="{28A0092B-C50C-407E-A947-70E740481C1C}">
                <a14:useLocalDpi xmlns:a14="http://schemas.microsoft.com/office/drawing/2010/main"/>
              </a:ext>
            </a:extLst>
          </a:blip>
          <a:srcRect/>
          <a:stretch/>
        </p:blipFill>
        <p:spPr bwMode="auto">
          <a:xfrm>
            <a:off x="7060574" y="4953001"/>
            <a:ext cx="1931025" cy="175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1794"/>
                                        </p:tgtEl>
                                        <p:attrNameLst>
                                          <p:attrName>style.visibility</p:attrName>
                                        </p:attrNameLst>
                                      </p:cBhvr>
                                      <p:to>
                                        <p:strVal val="visible"/>
                                      </p:to>
                                    </p:set>
                                    <p:animEffect transition="in" filter="dissolve">
                                      <p:cBhvr>
                                        <p:cTn id="7" dur="500"/>
                                        <p:tgtEl>
                                          <p:spTgt spid="16179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dissolv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dissolve">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dissolve">
                                      <p:cBhvr>
                                        <p:cTn id="33" dur="500"/>
                                        <p:tgtEl>
                                          <p:spTgt spid="5"/>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par>
                          <p:cTn id="42" fill="hold">
                            <p:stCondLst>
                              <p:cond delay="500"/>
                            </p:stCondLst>
                            <p:childTnLst>
                              <p:par>
                                <p:cTn id="43" presetID="9" presetClass="entr" presetSubtype="0"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dissolv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P spid="11" grpId="0" animBg="1"/>
      <p:bldP spid="12"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body" idx="1"/>
          </p:nvPr>
        </p:nvSpPr>
        <p:spPr>
          <a:xfrm>
            <a:off x="0" y="0"/>
            <a:ext cx="9144000" cy="6858000"/>
          </a:xfrm>
        </p:spPr>
        <p:txBody>
          <a:bodyPr/>
          <a:lstStyle/>
          <a:p>
            <a:pPr marL="0" indent="0" eaLnBrk="1" hangingPunct="1">
              <a:lnSpc>
                <a:spcPts val="2500"/>
              </a:lnSpc>
              <a:spcBef>
                <a:spcPts val="0"/>
              </a:spcBef>
              <a:buNone/>
            </a:pPr>
            <a:r>
              <a:rPr lang="en-US" sz="2800" b="1" dirty="0">
                <a:solidFill>
                  <a:srgbClr val="800000"/>
                </a:solidFill>
                <a:latin typeface="Arial" charset="0"/>
              </a:rPr>
              <a:t>Urban Function</a:t>
            </a:r>
          </a:p>
          <a:p>
            <a:pPr marL="284163" lvl="1" indent="-266700" eaLnBrk="1" hangingPunct="1">
              <a:lnSpc>
                <a:spcPts val="2500"/>
              </a:lnSpc>
              <a:spcBef>
                <a:spcPts val="0"/>
              </a:spcBef>
            </a:pPr>
            <a:r>
              <a:rPr lang="en-US" dirty="0" smtClean="0">
                <a:solidFill>
                  <a:srgbClr val="800000"/>
                </a:solidFill>
                <a:latin typeface="Arial" charset="0"/>
              </a:rPr>
              <a:t>Economic </a:t>
            </a:r>
            <a:r>
              <a:rPr lang="en-US" dirty="0">
                <a:solidFill>
                  <a:srgbClr val="800000"/>
                </a:solidFill>
                <a:latin typeface="Arial" charset="0"/>
              </a:rPr>
              <a:t>base theory = </a:t>
            </a:r>
            <a:r>
              <a:rPr lang="en-US" dirty="0" smtClean="0">
                <a:solidFill>
                  <a:srgbClr val="800000"/>
                </a:solidFill>
                <a:latin typeface="Arial" charset="0"/>
              </a:rPr>
              <a:t>(</a:t>
            </a:r>
            <a:r>
              <a:rPr lang="en-US" dirty="0">
                <a:solidFill>
                  <a:srgbClr val="800000"/>
                </a:solidFill>
                <a:latin typeface="Arial" charset="0"/>
              </a:rPr>
              <a:t>e</a:t>
            </a:r>
            <a:r>
              <a:rPr lang="en-US" dirty="0" smtClean="0">
                <a:solidFill>
                  <a:srgbClr val="800000"/>
                </a:solidFill>
                <a:latin typeface="Arial" charset="0"/>
              </a:rPr>
              <a:t>conomic </a:t>
            </a:r>
            <a:r>
              <a:rPr lang="en-US" dirty="0">
                <a:solidFill>
                  <a:srgbClr val="800000"/>
                </a:solidFill>
                <a:latin typeface="Arial" charset="0"/>
              </a:rPr>
              <a:t>base = ratio of basic to non-basic </a:t>
            </a:r>
            <a:r>
              <a:rPr lang="en-US" dirty="0" smtClean="0">
                <a:solidFill>
                  <a:srgbClr val="800000"/>
                </a:solidFill>
                <a:latin typeface="Arial" charset="0"/>
              </a:rPr>
              <a:t>workers) the </a:t>
            </a:r>
            <a:r>
              <a:rPr lang="en-US" dirty="0">
                <a:solidFill>
                  <a:srgbClr val="800000"/>
                </a:solidFill>
                <a:latin typeface="Arial" charset="0"/>
              </a:rPr>
              <a:t>means of strengthening and growing the local economy is to develop and enhance the </a:t>
            </a:r>
            <a:r>
              <a:rPr lang="en-US" i="1" dirty="0">
                <a:solidFill>
                  <a:srgbClr val="800000"/>
                </a:solidFill>
                <a:latin typeface="Arial" charset="0"/>
              </a:rPr>
              <a:t>basic</a:t>
            </a:r>
            <a:r>
              <a:rPr lang="en-US" dirty="0">
                <a:solidFill>
                  <a:srgbClr val="800000"/>
                </a:solidFill>
                <a:latin typeface="Arial" charset="0"/>
              </a:rPr>
              <a:t> sector (the "engine" of the local economy)</a:t>
            </a:r>
          </a:p>
          <a:p>
            <a:pPr marL="284163" lvl="1" indent="-266700" eaLnBrk="1" hangingPunct="1">
              <a:lnSpc>
                <a:spcPts val="2500"/>
              </a:lnSpc>
              <a:spcBef>
                <a:spcPts val="0"/>
              </a:spcBef>
            </a:pPr>
            <a:r>
              <a:rPr lang="en-US" dirty="0">
                <a:solidFill>
                  <a:srgbClr val="800000"/>
                </a:solidFill>
                <a:latin typeface="Arial" charset="0"/>
              </a:rPr>
              <a:t>Multiplier effect – increases as a city grows (a new basic industry will create jobs in the non-basic sector, directly or indirectly); new workers demand goods &amp; services … those who perform those services themselves demand even ore services (grocery clerk must also buy groceries …</a:t>
            </a:r>
            <a:r>
              <a:rPr lang="en-US" dirty="0" smtClean="0">
                <a:solidFill>
                  <a:srgbClr val="800000"/>
                </a:solidFill>
                <a:latin typeface="Arial" charset="0"/>
              </a:rPr>
              <a:t>); but it also shows us that larger centers are more self-contained (possessing more of the basic needs and the amenities that people want)</a:t>
            </a:r>
          </a:p>
          <a:p>
            <a:pPr marL="284163" lvl="1" indent="-266700" eaLnBrk="1" hangingPunct="1">
              <a:lnSpc>
                <a:spcPts val="2500"/>
              </a:lnSpc>
              <a:spcBef>
                <a:spcPts val="0"/>
              </a:spcBef>
            </a:pPr>
            <a:r>
              <a:rPr lang="en-US" sz="2900" dirty="0" smtClean="0">
                <a:solidFill>
                  <a:srgbClr val="800000"/>
                </a:solidFill>
                <a:latin typeface="Arial" charset="0"/>
              </a:rPr>
              <a:t>Functional </a:t>
            </a:r>
            <a:r>
              <a:rPr lang="en-US" sz="2900" dirty="0">
                <a:solidFill>
                  <a:srgbClr val="800000"/>
                </a:solidFill>
                <a:latin typeface="Arial" charset="0"/>
              </a:rPr>
              <a:t>specialization – Harris (1943); US cities were closely identified w/ certain </a:t>
            </a:r>
            <a:r>
              <a:rPr lang="en-US" sz="2900" dirty="0" smtClean="0">
                <a:solidFill>
                  <a:srgbClr val="800000"/>
                </a:solidFill>
                <a:latin typeface="Arial" charset="0"/>
              </a:rPr>
              <a:t>products</a:t>
            </a:r>
          </a:p>
          <a:p>
            <a:pPr marL="284163" lvl="1" indent="-266700" eaLnBrk="1" hangingPunct="1">
              <a:lnSpc>
                <a:spcPts val="2500"/>
              </a:lnSpc>
              <a:spcBef>
                <a:spcPts val="0"/>
              </a:spcBef>
            </a:pPr>
            <a:r>
              <a:rPr lang="en-US" sz="2900" dirty="0" smtClean="0">
                <a:solidFill>
                  <a:srgbClr val="800000"/>
                </a:solidFill>
                <a:latin typeface="Arial" charset="0"/>
              </a:rPr>
              <a:t>As </a:t>
            </a:r>
            <a:r>
              <a:rPr lang="en-US" sz="2900" dirty="0">
                <a:solidFill>
                  <a:srgbClr val="800000"/>
                </a:solidFill>
                <a:latin typeface="Arial" charset="0"/>
              </a:rPr>
              <a:t>urban centers grow, they lose their functional specialization; rarely occurs today (e.g. Las Vegas – gambling; Vero Beach – retirement; Orlando - tourism)</a:t>
            </a:r>
          </a:p>
          <a:p>
            <a:pPr marL="284163" lvl="1" indent="-266700" eaLnBrk="1" hangingPunct="1">
              <a:lnSpc>
                <a:spcPts val="2500"/>
              </a:lnSpc>
              <a:spcBef>
                <a:spcPts val="0"/>
              </a:spcBef>
            </a:pPr>
            <a:endParaRPr lang="en-US" b="1" dirty="0">
              <a:solidFill>
                <a:srgbClr val="800000"/>
              </a:solidFill>
              <a:latin typeface="Arial" charset="0"/>
            </a:endParaRPr>
          </a:p>
        </p:txBody>
      </p:sp>
    </p:spTree>
    <p:extLst>
      <p:ext uri="{BB962C8B-B14F-4D97-AF65-F5344CB8AC3E}">
        <p14:creationId xmlns:p14="http://schemas.microsoft.com/office/powerpoint/2010/main" val="13476546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14">
                                            <p:txEl>
                                              <p:pRg st="0" end="0"/>
                                            </p:txEl>
                                          </p:spTgt>
                                        </p:tgtEl>
                                        <p:attrNameLst>
                                          <p:attrName>style.visibility</p:attrName>
                                        </p:attrNameLst>
                                      </p:cBhvr>
                                      <p:to>
                                        <p:strVal val="visible"/>
                                      </p:to>
                                    </p:set>
                                    <p:animEffect transition="in" filter="dissolve">
                                      <p:cBhvr>
                                        <p:cTn id="7" dur="500"/>
                                        <p:tgtEl>
                                          <p:spTgt spid="389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8914">
                                            <p:txEl>
                                              <p:pRg st="1" end="1"/>
                                            </p:txEl>
                                          </p:spTgt>
                                        </p:tgtEl>
                                        <p:attrNameLst>
                                          <p:attrName>style.visibility</p:attrName>
                                        </p:attrNameLst>
                                      </p:cBhvr>
                                      <p:to>
                                        <p:strVal val="visible"/>
                                      </p:to>
                                    </p:set>
                                    <p:animEffect transition="in" filter="dissolve">
                                      <p:cBhvr>
                                        <p:cTn id="12" dur="500"/>
                                        <p:tgtEl>
                                          <p:spTgt spid="389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8914">
                                            <p:txEl>
                                              <p:pRg st="2" end="2"/>
                                            </p:txEl>
                                          </p:spTgt>
                                        </p:tgtEl>
                                        <p:attrNameLst>
                                          <p:attrName>style.visibility</p:attrName>
                                        </p:attrNameLst>
                                      </p:cBhvr>
                                      <p:to>
                                        <p:strVal val="visible"/>
                                      </p:to>
                                    </p:set>
                                    <p:animEffect transition="in" filter="dissolve">
                                      <p:cBhvr>
                                        <p:cTn id="17" dur="500"/>
                                        <p:tgtEl>
                                          <p:spTgt spid="389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8914">
                                            <p:txEl>
                                              <p:pRg st="3" end="3"/>
                                            </p:txEl>
                                          </p:spTgt>
                                        </p:tgtEl>
                                        <p:attrNameLst>
                                          <p:attrName>style.visibility</p:attrName>
                                        </p:attrNameLst>
                                      </p:cBhvr>
                                      <p:to>
                                        <p:strVal val="visible"/>
                                      </p:to>
                                    </p:set>
                                    <p:animEffect transition="in" filter="dissolve">
                                      <p:cBhvr>
                                        <p:cTn id="22" dur="500"/>
                                        <p:tgtEl>
                                          <p:spTgt spid="389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8914">
                                            <p:txEl>
                                              <p:pRg st="4" end="4"/>
                                            </p:txEl>
                                          </p:spTgt>
                                        </p:tgtEl>
                                        <p:attrNameLst>
                                          <p:attrName>style.visibility</p:attrName>
                                        </p:attrNameLst>
                                      </p:cBhvr>
                                      <p:to>
                                        <p:strVal val="visible"/>
                                      </p:to>
                                    </p:set>
                                    <p:animEffect transition="in" filter="dissolve">
                                      <p:cBhvr>
                                        <p:cTn id="27" dur="500"/>
                                        <p:tgtEl>
                                          <p:spTgt spid="389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uild="p" bldLvl="2"/>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30383</TotalTime>
  <Words>16297</Words>
  <Application>Microsoft Macintosh PowerPoint</Application>
  <PresentationFormat>On-screen Show (4:3)</PresentationFormat>
  <Paragraphs>1494</Paragraphs>
  <Slides>257</Slides>
  <Notes>206</Notes>
  <HiddenSlides>71</HiddenSlides>
  <MMClips>0</MMClips>
  <ScaleCrop>false</ScaleCrop>
  <HeadingPairs>
    <vt:vector size="4" baseType="variant">
      <vt:variant>
        <vt:lpstr>Theme</vt:lpstr>
      </vt:variant>
      <vt:variant>
        <vt:i4>1</vt:i4>
      </vt:variant>
      <vt:variant>
        <vt:lpstr>Slide Titles</vt:lpstr>
      </vt:variant>
      <vt:variant>
        <vt:i4>257</vt:i4>
      </vt:variant>
    </vt:vector>
  </HeadingPairs>
  <TitlesOfParts>
    <vt:vector size="25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Tale of [a Few] Cities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Hearths of Urbanization </vt:lpstr>
      <vt:lpstr>PowerPoint Presentation</vt:lpstr>
      <vt:lpstr>PowerPoint Presentation</vt:lpstr>
      <vt:lpstr>Indus River Valley</vt:lpstr>
      <vt:lpstr>Mesoamerica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Urban Revolution</vt:lpstr>
      <vt:lpstr>PowerPoint Presentation</vt:lpstr>
      <vt:lpstr>PowerPoint Presentation</vt:lpstr>
      <vt:lpstr>PowerPoint Presentation</vt:lpstr>
      <vt:lpstr>PowerPoint Presentation</vt:lpstr>
      <vt:lpstr>PowerPoint Presentation</vt:lpstr>
      <vt:lpstr>Urban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Hierarchies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Central Place Theory</vt:lpstr>
      <vt:lpstr>PowerPoint Presentation</vt:lpstr>
      <vt:lpstr>PowerPoint Presentation</vt:lpstr>
      <vt:lpstr>Trade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NFL Fan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Bombay (then) and Mumbai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Changing American 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Urban Trends in the United States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reasons for  US urbanization:</vt:lpstr>
      <vt:lpstr>PowerPoint Presentation</vt:lpstr>
      <vt:lpstr>Other reasons for  US urbanization:</vt:lpstr>
      <vt:lpstr>PowerPoint Presentation</vt:lpstr>
      <vt:lpstr>PowerPoint Presentation</vt:lpstr>
      <vt:lpstr>PowerPoint Presentation</vt:lpstr>
      <vt:lpstr>PowerPoint Presentation</vt:lpstr>
      <vt:lpstr>PowerPoint Presentation</vt:lpstr>
      <vt:lpstr>New Urbanism; “smart growth”</vt:lpstr>
      <vt:lpstr>PowerPoint Presentation</vt:lpstr>
      <vt:lpstr>PowerPoint Presentation</vt:lpstr>
      <vt:lpstr>Cities in the Global Core</vt:lpstr>
      <vt:lpstr>PowerPoint Presentation</vt:lpstr>
      <vt:lpstr>PowerPoint Presentation</vt:lpstr>
      <vt:lpstr>Most European cities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That’s  All Folks!</vt:lpstr>
    </vt:vector>
  </TitlesOfParts>
  <Company>Pine Crest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Civilization and Urbanization</dc:title>
  <dc:creator>Daniel Snyder</dc:creator>
  <cp:lastModifiedBy>Daniel Snyder</cp:lastModifiedBy>
  <cp:revision>193</cp:revision>
  <cp:lastPrinted>2013-01-16T12:47:23Z</cp:lastPrinted>
  <dcterms:created xsi:type="dcterms:W3CDTF">2003-01-24T20:21:52Z</dcterms:created>
  <dcterms:modified xsi:type="dcterms:W3CDTF">2014-04-06T17:03:37Z</dcterms:modified>
</cp:coreProperties>
</file>